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739" r:id="rId2"/>
    <p:sldMasterId id="2147483751" r:id="rId3"/>
    <p:sldMasterId id="2147483757" r:id="rId4"/>
    <p:sldMasterId id="2147483778" r:id="rId5"/>
    <p:sldMasterId id="2147483790" r:id="rId6"/>
    <p:sldMasterId id="2147483797" r:id="rId7"/>
    <p:sldMasterId id="2147483816" r:id="rId8"/>
    <p:sldMasterId id="2147483824" r:id="rId9"/>
    <p:sldMasterId id="2147483837" r:id="rId10"/>
    <p:sldMasterId id="2147483848" r:id="rId11"/>
  </p:sldMasterIdLst>
  <p:notesMasterIdLst>
    <p:notesMasterId r:id="rId133"/>
  </p:notesMasterIdLst>
  <p:handoutMasterIdLst>
    <p:handoutMasterId r:id="rId134"/>
  </p:handoutMasterIdLst>
  <p:sldIdLst>
    <p:sldId id="256" r:id="rId12"/>
    <p:sldId id="257" r:id="rId13"/>
    <p:sldId id="4187" r:id="rId14"/>
    <p:sldId id="4231" r:id="rId15"/>
    <p:sldId id="4232" r:id="rId16"/>
    <p:sldId id="4233" r:id="rId17"/>
    <p:sldId id="4234" r:id="rId18"/>
    <p:sldId id="4236" r:id="rId19"/>
    <p:sldId id="4235" r:id="rId20"/>
    <p:sldId id="4245" r:id="rId21"/>
    <p:sldId id="4246" r:id="rId22"/>
    <p:sldId id="4247" r:id="rId23"/>
    <p:sldId id="4248" r:id="rId24"/>
    <p:sldId id="4249" r:id="rId25"/>
    <p:sldId id="4250" r:id="rId26"/>
    <p:sldId id="4251" r:id="rId27"/>
    <p:sldId id="4253" r:id="rId28"/>
    <p:sldId id="275" r:id="rId29"/>
    <p:sldId id="276" r:id="rId30"/>
    <p:sldId id="4254" r:id="rId31"/>
    <p:sldId id="278" r:id="rId32"/>
    <p:sldId id="4255" r:id="rId33"/>
    <p:sldId id="279" r:id="rId34"/>
    <p:sldId id="4241" r:id="rId35"/>
    <p:sldId id="284" r:id="rId36"/>
    <p:sldId id="288" r:id="rId37"/>
    <p:sldId id="4242" r:id="rId38"/>
    <p:sldId id="287" r:id="rId39"/>
    <p:sldId id="265" r:id="rId40"/>
    <p:sldId id="280" r:id="rId41"/>
    <p:sldId id="263" r:id="rId42"/>
    <p:sldId id="264" r:id="rId43"/>
    <p:sldId id="292" r:id="rId44"/>
    <p:sldId id="267" r:id="rId45"/>
    <p:sldId id="296" r:id="rId46"/>
    <p:sldId id="281" r:id="rId47"/>
    <p:sldId id="269" r:id="rId48"/>
    <p:sldId id="268" r:id="rId49"/>
    <p:sldId id="270" r:id="rId50"/>
    <p:sldId id="294" r:id="rId51"/>
    <p:sldId id="271" r:id="rId52"/>
    <p:sldId id="289" r:id="rId53"/>
    <p:sldId id="272" r:id="rId54"/>
    <p:sldId id="273" r:id="rId55"/>
    <p:sldId id="293" r:id="rId56"/>
    <p:sldId id="277" r:id="rId57"/>
    <p:sldId id="297" r:id="rId58"/>
    <p:sldId id="4206" r:id="rId59"/>
    <p:sldId id="307" r:id="rId60"/>
    <p:sldId id="4252" r:id="rId61"/>
    <p:sldId id="586" r:id="rId62"/>
    <p:sldId id="600" r:id="rId63"/>
    <p:sldId id="616" r:id="rId64"/>
    <p:sldId id="308" r:id="rId65"/>
    <p:sldId id="310" r:id="rId66"/>
    <p:sldId id="606" r:id="rId67"/>
    <p:sldId id="614" r:id="rId68"/>
    <p:sldId id="587" r:id="rId69"/>
    <p:sldId id="577" r:id="rId70"/>
    <p:sldId id="326" r:id="rId71"/>
    <p:sldId id="325" r:id="rId72"/>
    <p:sldId id="615" r:id="rId73"/>
    <p:sldId id="331" r:id="rId74"/>
    <p:sldId id="336" r:id="rId75"/>
    <p:sldId id="618" r:id="rId76"/>
    <p:sldId id="617" r:id="rId77"/>
    <p:sldId id="315" r:id="rId78"/>
    <p:sldId id="604" r:id="rId79"/>
    <p:sldId id="379" r:id="rId80"/>
    <p:sldId id="335" r:id="rId81"/>
    <p:sldId id="381" r:id="rId82"/>
    <p:sldId id="305" r:id="rId83"/>
    <p:sldId id="619" r:id="rId84"/>
    <p:sldId id="621" r:id="rId85"/>
    <p:sldId id="631" r:id="rId86"/>
    <p:sldId id="620" r:id="rId87"/>
    <p:sldId id="624" r:id="rId88"/>
    <p:sldId id="623" r:id="rId89"/>
    <p:sldId id="625" r:id="rId90"/>
    <p:sldId id="626" r:id="rId91"/>
    <p:sldId id="627" r:id="rId92"/>
    <p:sldId id="628" r:id="rId93"/>
    <p:sldId id="629" r:id="rId94"/>
    <p:sldId id="630" r:id="rId95"/>
    <p:sldId id="622" r:id="rId96"/>
    <p:sldId id="632" r:id="rId97"/>
    <p:sldId id="431" r:id="rId98"/>
    <p:sldId id="262" r:id="rId99"/>
    <p:sldId id="4196" r:id="rId100"/>
    <p:sldId id="4203" r:id="rId101"/>
    <p:sldId id="4237" r:id="rId102"/>
    <p:sldId id="4238" r:id="rId103"/>
    <p:sldId id="4239" r:id="rId104"/>
    <p:sldId id="4207" r:id="rId105"/>
    <p:sldId id="4243" r:id="rId106"/>
    <p:sldId id="4244" r:id="rId107"/>
    <p:sldId id="258" r:id="rId108"/>
    <p:sldId id="4256" r:id="rId109"/>
    <p:sldId id="376" r:id="rId110"/>
    <p:sldId id="369" r:id="rId111"/>
    <p:sldId id="365" r:id="rId112"/>
    <p:sldId id="363" r:id="rId113"/>
    <p:sldId id="360" r:id="rId114"/>
    <p:sldId id="375" r:id="rId115"/>
    <p:sldId id="373" r:id="rId116"/>
    <p:sldId id="372" r:id="rId117"/>
    <p:sldId id="378" r:id="rId118"/>
    <p:sldId id="374" r:id="rId119"/>
    <p:sldId id="870" r:id="rId120"/>
    <p:sldId id="867" r:id="rId121"/>
    <p:sldId id="868" r:id="rId122"/>
    <p:sldId id="871" r:id="rId123"/>
    <p:sldId id="876" r:id="rId124"/>
    <p:sldId id="872" r:id="rId125"/>
    <p:sldId id="874" r:id="rId126"/>
    <p:sldId id="873" r:id="rId127"/>
    <p:sldId id="875" r:id="rId128"/>
    <p:sldId id="869" r:id="rId129"/>
    <p:sldId id="261" r:id="rId130"/>
    <p:sldId id="4208" r:id="rId131"/>
    <p:sldId id="290" r:id="rId132"/>
  </p:sldIdLst>
  <p:sldSz cx="12192000" cy="6858000"/>
  <p:notesSz cx="6858000" cy="9144000"/>
  <p:defaultTextStyle>
    <a:defPPr>
      <a:defRPr lang="en-US"/>
    </a:defPPr>
    <a:lvl1pPr marL="0" algn="l" defTabSz="1218947" rtl="0" eaLnBrk="1" latinLnBrk="0" hangingPunct="1">
      <a:defRPr sz="2400" kern="1200">
        <a:solidFill>
          <a:schemeClr val="tx1"/>
        </a:solidFill>
        <a:latin typeface="+mn-lt"/>
        <a:ea typeface="+mn-ea"/>
        <a:cs typeface="+mn-cs"/>
      </a:defRPr>
    </a:lvl1pPr>
    <a:lvl2pPr marL="609474" algn="l" defTabSz="1218947" rtl="0" eaLnBrk="1" latinLnBrk="0" hangingPunct="1">
      <a:defRPr sz="2400" kern="1200">
        <a:solidFill>
          <a:schemeClr val="tx1"/>
        </a:solidFill>
        <a:latin typeface="+mn-lt"/>
        <a:ea typeface="+mn-ea"/>
        <a:cs typeface="+mn-cs"/>
      </a:defRPr>
    </a:lvl2pPr>
    <a:lvl3pPr marL="1218947" algn="l" defTabSz="1218947" rtl="0" eaLnBrk="1" latinLnBrk="0" hangingPunct="1">
      <a:defRPr sz="2400" kern="1200">
        <a:solidFill>
          <a:schemeClr val="tx1"/>
        </a:solidFill>
        <a:latin typeface="+mn-lt"/>
        <a:ea typeface="+mn-ea"/>
        <a:cs typeface="+mn-cs"/>
      </a:defRPr>
    </a:lvl3pPr>
    <a:lvl4pPr marL="1828421" algn="l" defTabSz="1218947" rtl="0" eaLnBrk="1" latinLnBrk="0" hangingPunct="1">
      <a:defRPr sz="2400" kern="1200">
        <a:solidFill>
          <a:schemeClr val="tx1"/>
        </a:solidFill>
        <a:latin typeface="+mn-lt"/>
        <a:ea typeface="+mn-ea"/>
        <a:cs typeface="+mn-cs"/>
      </a:defRPr>
    </a:lvl4pPr>
    <a:lvl5pPr marL="2437894" algn="l" defTabSz="1218947" rtl="0" eaLnBrk="1" latinLnBrk="0" hangingPunct="1">
      <a:defRPr sz="2400" kern="1200">
        <a:solidFill>
          <a:schemeClr val="tx1"/>
        </a:solidFill>
        <a:latin typeface="+mn-lt"/>
        <a:ea typeface="+mn-ea"/>
        <a:cs typeface="+mn-cs"/>
      </a:defRPr>
    </a:lvl5pPr>
    <a:lvl6pPr marL="3047368" algn="l" defTabSz="1218947" rtl="0" eaLnBrk="1" latinLnBrk="0" hangingPunct="1">
      <a:defRPr sz="2400" kern="1200">
        <a:solidFill>
          <a:schemeClr val="tx1"/>
        </a:solidFill>
        <a:latin typeface="+mn-lt"/>
        <a:ea typeface="+mn-ea"/>
        <a:cs typeface="+mn-cs"/>
      </a:defRPr>
    </a:lvl6pPr>
    <a:lvl7pPr marL="3656841" algn="l" defTabSz="1218947" rtl="0" eaLnBrk="1" latinLnBrk="0" hangingPunct="1">
      <a:defRPr sz="2400" kern="1200">
        <a:solidFill>
          <a:schemeClr val="tx1"/>
        </a:solidFill>
        <a:latin typeface="+mn-lt"/>
        <a:ea typeface="+mn-ea"/>
        <a:cs typeface="+mn-cs"/>
      </a:defRPr>
    </a:lvl7pPr>
    <a:lvl8pPr marL="4266315" algn="l" defTabSz="1218947" rtl="0" eaLnBrk="1" latinLnBrk="0" hangingPunct="1">
      <a:defRPr sz="2400" kern="1200">
        <a:solidFill>
          <a:schemeClr val="tx1"/>
        </a:solidFill>
        <a:latin typeface="+mn-lt"/>
        <a:ea typeface="+mn-ea"/>
        <a:cs typeface="+mn-cs"/>
      </a:defRPr>
    </a:lvl8pPr>
    <a:lvl9pPr marL="4875787" algn="l" defTabSz="121894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739" userDrawn="1">
          <p15:clr>
            <a:srgbClr val="A4A3A4"/>
          </p15:clr>
        </p15:guide>
        <p15:guide id="3" orient="horz" pos="1163" userDrawn="1">
          <p15:clr>
            <a:srgbClr val="A4A3A4"/>
          </p15:clr>
        </p15:guide>
        <p15:guide id="4" orient="horz" pos="4156" userDrawn="1">
          <p15:clr>
            <a:srgbClr val="A4A3A4"/>
          </p15:clr>
        </p15:guide>
        <p15:guide id="5" orient="horz" pos="407" userDrawn="1">
          <p15:clr>
            <a:srgbClr val="A4A3A4"/>
          </p15:clr>
        </p15:guide>
        <p15:guide id="6" orient="horz" pos="4035" userDrawn="1">
          <p15:clr>
            <a:srgbClr val="A4A3A4"/>
          </p15:clr>
        </p15:guide>
        <p15:guide id="7" orient="horz" pos="2523" userDrawn="1">
          <p15:clr>
            <a:srgbClr val="A4A3A4"/>
          </p15:clr>
        </p15:guide>
        <p15:guide id="8" orient="horz" pos="1616" userDrawn="1">
          <p15:clr>
            <a:srgbClr val="A4A3A4"/>
          </p15:clr>
        </p15:guide>
        <p15:guide id="9" orient="horz" pos="3400" userDrawn="1">
          <p15:clr>
            <a:srgbClr val="A4A3A4"/>
          </p15:clr>
        </p15:guide>
        <p15:guide id="10" pos="5836" userDrawn="1">
          <p15:clr>
            <a:srgbClr val="A4A3A4"/>
          </p15:clr>
        </p15:guide>
        <p15:guide id="11" pos="484" userDrawn="1">
          <p15:clr>
            <a:srgbClr val="A4A3A4"/>
          </p15:clr>
        </p15:guide>
        <p15:guide id="12" pos="7196" userDrawn="1">
          <p15:clr>
            <a:srgbClr val="A4A3A4"/>
          </p15:clr>
        </p15:guide>
        <p15:guide id="13" pos="1723" userDrawn="1">
          <p15:clr>
            <a:srgbClr val="A4A3A4"/>
          </p15:clr>
        </p15:guide>
        <p15:guide id="14" pos="1632" userDrawn="1">
          <p15:clr>
            <a:srgbClr val="A4A3A4"/>
          </p15:clr>
        </p15:guide>
        <p15:guide id="15" pos="4928" userDrawn="1">
          <p15:clr>
            <a:srgbClr val="A4A3A4"/>
          </p15:clr>
        </p15:guide>
        <p15:guide id="16" pos="5292" userDrawn="1">
          <p15:clr>
            <a:srgbClr val="A4A3A4"/>
          </p15:clr>
        </p15:guide>
        <p15:guide id="17"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510"/>
    <a:srgbClr val="0072BC"/>
    <a:srgbClr val="0D9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64982" autoAdjust="0"/>
  </p:normalViewPr>
  <p:slideViewPr>
    <p:cSldViewPr showGuides="1">
      <p:cViewPr varScale="1">
        <p:scale>
          <a:sx n="83" d="100"/>
          <a:sy n="83" d="100"/>
        </p:scale>
        <p:origin x="1494" y="84"/>
      </p:cViewPr>
      <p:guideLst>
        <p:guide orient="horz" pos="2160"/>
        <p:guide orient="horz" pos="739"/>
        <p:guide orient="horz" pos="1163"/>
        <p:guide orient="horz" pos="4156"/>
        <p:guide orient="horz" pos="407"/>
        <p:guide orient="horz" pos="4035"/>
        <p:guide orient="horz" pos="2523"/>
        <p:guide orient="horz" pos="1616"/>
        <p:guide orient="horz" pos="3400"/>
        <p:guide pos="5836"/>
        <p:guide pos="484"/>
        <p:guide pos="7196"/>
        <p:guide pos="1723"/>
        <p:guide pos="1632"/>
        <p:guide pos="4928"/>
        <p:guide pos="5292"/>
        <p:guide pos="3840"/>
      </p:guideLst>
    </p:cSldViewPr>
  </p:slideViewPr>
  <p:outlineViewPr>
    <p:cViewPr>
      <p:scale>
        <a:sx n="33" d="100"/>
        <a:sy n="33" d="100"/>
      </p:scale>
      <p:origin x="0" y="-40212"/>
    </p:cViewPr>
  </p:outlineViewPr>
  <p:notesTextViewPr>
    <p:cViewPr>
      <p:scale>
        <a:sx n="3" d="2"/>
        <a:sy n="3" d="2"/>
      </p:scale>
      <p:origin x="0" y="0"/>
    </p:cViewPr>
  </p:notesTextViewPr>
  <p:sorterViewPr>
    <p:cViewPr>
      <p:scale>
        <a:sx n="100" d="100"/>
        <a:sy n="100" d="100"/>
      </p:scale>
      <p:origin x="0" y="-9678"/>
    </p:cViewPr>
  </p:sorter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tableStyles" Target="tableStyle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handoutMaster" Target="handoutMasters/handoutMaster1.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presProps" Target="presProp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viewProps" Target="view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defra.sharepoint.com/teams/Team2581/CIR_23/Data/Wales%20charts+tables+alttext%20REDTAB-22%20ORANGETAB-23%20draft%20GREENTAB-23%20final.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defra.sharepoint.com/teams/Team2581/CIR_23/Data/Wales%20charts+tables+alttext%20REDTAB-22%20ORANGETAB-23%20draft%20GREENTAB-23%20final%20copy%20for%20presentatio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defra.sharepoint.com/teams/Team2581/CIR_23/Data/Wales%20charts+tables+alttext%20REDTAB-22%20ORANGETAB-23%20draft%20GREENTAB-23%20final%20copy%20for%20presentatio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defra.sharepoint.com/teams/Team2581/CIR_23/Data/Final%20data/Charts%20and%20data%20for%20publisher%202023%20ENG.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defra.sharepoint.com/teams/Team2581/CIR_23/Data/Wales%20charts+tables+alttext%20REDTAB-22%20ORANGETAB-23%20draft%20GREENTAB-23%20fin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efra.sharepoint.com/teams/Team2581/CIR_23/Data/Wales%20charts+tables+alttext%20REDTAB-22%20ORANGETAB-23%20draft%20GREENTAB-23%20final%20copy%20for%20presenta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efra.sharepoint.com/teams/Team2581/CIR_23/Data/Wales%20charts+tables+alttext%20REDTAB-22%20ORANGETAB-23%20draft%20GREENTAB-23%20final%20copy%20for%20presentat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efra.sharepoint.com/teams/Team2581/CIR_23/Data/Final%20data/ERI-2023%20-%20Up%20to%2003_05_2024_Provisiona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efra.sharepoint.com/teams/Team2581/CIR_23/Data/Wales%20charts+tables+alttext%20REDTAB-22%20ORANGETAB-23%20draft%20GREENTAB-23%20final%20copy%20for%20presentati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efra.sharepoint.com/teams/Team2581/CIR_23/Data/Wales%20charts+tables+alttext%20REDTAB-22%20ORANGETAB-23%20draft%20GREENTAB-23%20final.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defra.sharepoint.com/teams/Team2581/CIR_23/Data/Wales%20charts+tables+alttext%20REDTAB-22%20ORANGETAB-23%20draft%20GREENTAB-23%20final%20copy%20for%20presentatio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defra.sharepoint.com/teams/Team2589/Acceptability/Industry%20Averag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247594050743653E-2"/>
          <c:y val="7.407407407407407E-2"/>
          <c:w val="0.90286351706036749"/>
          <c:h val="0.6941396363024922"/>
        </c:manualLayout>
      </c:layout>
      <c:barChart>
        <c:barDir val="col"/>
        <c:grouping val="clustered"/>
        <c:varyColors val="0"/>
        <c:ser>
          <c:idx val="0"/>
          <c:order val="0"/>
          <c:tx>
            <c:strRef>
              <c:f>'F.2 CRI Welsh companies'!$A$14</c:f>
              <c:strCache>
                <c:ptCount val="1"/>
                <c:pt idx="0">
                  <c:v>DWR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'F.2 CRI Welsh companies'!$C$13:$G$13</c:f>
              <c:numCache>
                <c:formatCode>General</c:formatCode>
                <c:ptCount val="5"/>
                <c:pt idx="0">
                  <c:v>2019</c:v>
                </c:pt>
                <c:pt idx="1">
                  <c:v>2020</c:v>
                </c:pt>
                <c:pt idx="2">
                  <c:v>2021</c:v>
                </c:pt>
                <c:pt idx="3">
                  <c:v>2022</c:v>
                </c:pt>
                <c:pt idx="4">
                  <c:v>2023</c:v>
                </c:pt>
              </c:numCache>
            </c:numRef>
          </c:cat>
          <c:val>
            <c:numRef>
              <c:f>'F.2 CRI Welsh companies'!$C$14:$G$14</c:f>
              <c:numCache>
                <c:formatCode>General</c:formatCode>
                <c:ptCount val="5"/>
                <c:pt idx="0">
                  <c:v>3.968</c:v>
                </c:pt>
                <c:pt idx="1">
                  <c:v>4.1660000000000004</c:v>
                </c:pt>
                <c:pt idx="2">
                  <c:v>9.7739999999999991</c:v>
                </c:pt>
                <c:pt idx="3">
                  <c:v>5.3970000000000002</c:v>
                </c:pt>
                <c:pt idx="4">
                  <c:v>7.7359999999999998</c:v>
                </c:pt>
              </c:numCache>
            </c:numRef>
          </c:val>
          <c:extLst>
            <c:ext xmlns:c16="http://schemas.microsoft.com/office/drawing/2014/chart" uri="{C3380CC4-5D6E-409C-BE32-E72D297353CC}">
              <c16:uniqueId val="{00000000-E2EC-471A-8A6A-7383B9645275}"/>
            </c:ext>
          </c:extLst>
        </c:ser>
        <c:ser>
          <c:idx val="1"/>
          <c:order val="1"/>
          <c:tx>
            <c:strRef>
              <c:f>'F.2 CRI Welsh companies'!$A$15</c:f>
              <c:strCache>
                <c:ptCount val="1"/>
                <c:pt idx="0">
                  <c:v>HDC</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'F.2 CRI Welsh companies'!$C$13:$G$13</c:f>
              <c:numCache>
                <c:formatCode>General</c:formatCode>
                <c:ptCount val="5"/>
                <c:pt idx="0">
                  <c:v>2019</c:v>
                </c:pt>
                <c:pt idx="1">
                  <c:v>2020</c:v>
                </c:pt>
                <c:pt idx="2">
                  <c:v>2021</c:v>
                </c:pt>
                <c:pt idx="3">
                  <c:v>2022</c:v>
                </c:pt>
                <c:pt idx="4">
                  <c:v>2023</c:v>
                </c:pt>
              </c:numCache>
            </c:numRef>
          </c:cat>
          <c:val>
            <c:numRef>
              <c:f>'F.2 CRI Welsh companies'!$C$15:$G$15</c:f>
              <c:numCache>
                <c:formatCode>General</c:formatCode>
                <c:ptCount val="5"/>
                <c:pt idx="0">
                  <c:v>0.32500000000000001</c:v>
                </c:pt>
                <c:pt idx="1">
                  <c:v>0.08</c:v>
                </c:pt>
                <c:pt idx="2">
                  <c:v>0.16400000000000001</c:v>
                </c:pt>
                <c:pt idx="3">
                  <c:v>0.56299999999999994</c:v>
                </c:pt>
                <c:pt idx="4">
                  <c:v>0.112</c:v>
                </c:pt>
              </c:numCache>
            </c:numRef>
          </c:val>
          <c:extLst>
            <c:ext xmlns:c16="http://schemas.microsoft.com/office/drawing/2014/chart" uri="{C3380CC4-5D6E-409C-BE32-E72D297353CC}">
              <c16:uniqueId val="{00000001-E2EC-471A-8A6A-7383B9645275}"/>
            </c:ext>
          </c:extLst>
        </c:ser>
        <c:dLbls>
          <c:showLegendKey val="0"/>
          <c:showVal val="0"/>
          <c:showCatName val="0"/>
          <c:showSerName val="0"/>
          <c:showPercent val="0"/>
          <c:showBubbleSize val="0"/>
        </c:dLbls>
        <c:gapWidth val="219"/>
        <c:overlap val="-27"/>
        <c:axId val="990097775"/>
        <c:axId val="990099215"/>
      </c:barChart>
      <c:catAx>
        <c:axId val="990097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0099215"/>
        <c:crosses val="autoZero"/>
        <c:auto val="1"/>
        <c:lblAlgn val="ctr"/>
        <c:lblOffset val="100"/>
        <c:noMultiLvlLbl val="0"/>
      </c:catAx>
      <c:valAx>
        <c:axId val="990099215"/>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Compliance risk index</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900977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'[Wales charts+tables+alttext REDTAB-22 ORANGETAB-23 draft GREENTAB-23 final copy for presentation.xlsx]F.21 T+O 2023'!$B$51</c:f>
              <c:strCache>
                <c:ptCount val="1"/>
                <c:pt idx="0">
                  <c:v> Chlorine</c:v>
                </c:pt>
              </c:strCache>
            </c:strRef>
          </c:tx>
          <c:spPr>
            <a:solidFill>
              <a:schemeClr val="accent1"/>
            </a:solidFill>
            <a:ln>
              <a:noFill/>
            </a:ln>
            <a:effectLst/>
          </c:spPr>
          <c:invertIfNegative val="0"/>
          <c:cat>
            <c:strRef>
              <c:f>'[Wales charts+tables+alttext REDTAB-22 ORANGETAB-23 draft GREENTAB-23 final copy for presentation.xlsx]F.21 T+O 2023'!$A$52:$A$73</c:f>
              <c:strCache>
                <c:ptCount val="22"/>
                <c:pt idx="0">
                  <c:v>DWR</c:v>
                </c:pt>
                <c:pt idx="2">
                  <c:v>HDC</c:v>
                </c:pt>
                <c:pt idx="19">
                  <c:v>Industry</c:v>
                </c:pt>
                <c:pt idx="21">
                  <c:v>Wales</c:v>
                </c:pt>
              </c:strCache>
            </c:strRef>
          </c:cat>
          <c:val>
            <c:numRef>
              <c:f>'[Wales charts+tables+alttext REDTAB-22 ORANGETAB-23 draft GREENTAB-23 final copy for presentation.xlsx]F.21 T+O 2023'!$B$52:$B$73</c:f>
              <c:numCache>
                <c:formatCode>General</c:formatCode>
                <c:ptCount val="22"/>
                <c:pt idx="0" formatCode="0.00">
                  <c:v>0.129</c:v>
                </c:pt>
                <c:pt idx="2" formatCode="0.00">
                  <c:v>0.189</c:v>
                </c:pt>
              </c:numCache>
            </c:numRef>
          </c:val>
          <c:extLst>
            <c:ext xmlns:c16="http://schemas.microsoft.com/office/drawing/2014/chart" uri="{C3380CC4-5D6E-409C-BE32-E72D297353CC}">
              <c16:uniqueId val="{00000000-72FF-4E77-81CA-FE9417AE4B31}"/>
            </c:ext>
          </c:extLst>
        </c:ser>
        <c:ser>
          <c:idx val="1"/>
          <c:order val="1"/>
          <c:tx>
            <c:strRef>
              <c:f>'[Wales charts+tables+alttext REDTAB-22 ORANGETAB-23 draft GREENTAB-23 final copy for presentation.xlsx]F.21 T+O 2023'!$C$51</c:f>
              <c:strCache>
                <c:ptCount val="1"/>
                <c:pt idx="0">
                  <c:v>Other</c:v>
                </c:pt>
              </c:strCache>
            </c:strRef>
          </c:tx>
          <c:spPr>
            <a:solidFill>
              <a:schemeClr val="accent2"/>
            </a:solidFill>
            <a:ln>
              <a:noFill/>
            </a:ln>
            <a:effectLst/>
          </c:spPr>
          <c:invertIfNegative val="0"/>
          <c:cat>
            <c:strRef>
              <c:f>'[Wales charts+tables+alttext REDTAB-22 ORANGETAB-23 draft GREENTAB-23 final copy for presentation.xlsx]F.21 T+O 2023'!$A$52:$A$73</c:f>
              <c:strCache>
                <c:ptCount val="22"/>
                <c:pt idx="0">
                  <c:v>DWR</c:v>
                </c:pt>
                <c:pt idx="2">
                  <c:v>HDC</c:v>
                </c:pt>
                <c:pt idx="19">
                  <c:v>Industry</c:v>
                </c:pt>
                <c:pt idx="21">
                  <c:v>Wales</c:v>
                </c:pt>
              </c:strCache>
            </c:strRef>
          </c:cat>
          <c:val>
            <c:numRef>
              <c:f>'[Wales charts+tables+alttext REDTAB-22 ORANGETAB-23 draft GREENTAB-23 final copy for presentation.xlsx]F.21 T+O 2023'!$C$52:$C$73</c:f>
              <c:numCache>
                <c:formatCode>General</c:formatCode>
                <c:ptCount val="22"/>
                <c:pt idx="0" formatCode="0.00">
                  <c:v>0.19700000000000001</c:v>
                </c:pt>
                <c:pt idx="2" formatCode="0.00">
                  <c:v>9.1999999999999998E-2</c:v>
                </c:pt>
              </c:numCache>
            </c:numRef>
          </c:val>
          <c:extLst>
            <c:ext xmlns:c16="http://schemas.microsoft.com/office/drawing/2014/chart" uri="{C3380CC4-5D6E-409C-BE32-E72D297353CC}">
              <c16:uniqueId val="{00000001-72FF-4E77-81CA-FE9417AE4B31}"/>
            </c:ext>
          </c:extLst>
        </c:ser>
        <c:ser>
          <c:idx val="2"/>
          <c:order val="2"/>
          <c:tx>
            <c:strRef>
              <c:f>'[Wales charts+tables+alttext REDTAB-22 ORANGETAB-23 draft GREENTAB-23 final copy for presentation.xlsx]F.21 T+O 2023'!$D$51</c:f>
              <c:strCache>
                <c:ptCount val="1"/>
                <c:pt idx="0">
                  <c:v>Earthy / musty</c:v>
                </c:pt>
              </c:strCache>
            </c:strRef>
          </c:tx>
          <c:spPr>
            <a:solidFill>
              <a:srgbClr val="00B050"/>
            </a:solidFill>
            <a:ln>
              <a:noFill/>
            </a:ln>
            <a:effectLst/>
          </c:spPr>
          <c:invertIfNegative val="0"/>
          <c:cat>
            <c:strRef>
              <c:f>'[Wales charts+tables+alttext REDTAB-22 ORANGETAB-23 draft GREENTAB-23 final copy for presentation.xlsx]F.21 T+O 2023'!$A$52:$A$73</c:f>
              <c:strCache>
                <c:ptCount val="22"/>
                <c:pt idx="0">
                  <c:v>DWR</c:v>
                </c:pt>
                <c:pt idx="2">
                  <c:v>HDC</c:v>
                </c:pt>
                <c:pt idx="19">
                  <c:v>Industry</c:v>
                </c:pt>
                <c:pt idx="21">
                  <c:v>Wales</c:v>
                </c:pt>
              </c:strCache>
            </c:strRef>
          </c:cat>
          <c:val>
            <c:numRef>
              <c:f>'[Wales charts+tables+alttext REDTAB-22 ORANGETAB-23 draft GREENTAB-23 final copy for presentation.xlsx]F.21 T+O 2023'!$D$52:$D$73</c:f>
              <c:numCache>
                <c:formatCode>General</c:formatCode>
                <c:ptCount val="22"/>
                <c:pt idx="0" formatCode="0.00">
                  <c:v>4.2999999999999997E-2</c:v>
                </c:pt>
                <c:pt idx="2" formatCode="0.00">
                  <c:v>1.9E-2</c:v>
                </c:pt>
              </c:numCache>
            </c:numRef>
          </c:val>
          <c:extLst>
            <c:ext xmlns:c16="http://schemas.microsoft.com/office/drawing/2014/chart" uri="{C3380CC4-5D6E-409C-BE32-E72D297353CC}">
              <c16:uniqueId val="{00000002-72FF-4E77-81CA-FE9417AE4B31}"/>
            </c:ext>
          </c:extLst>
        </c:ser>
        <c:ser>
          <c:idx val="3"/>
          <c:order val="3"/>
          <c:tx>
            <c:strRef>
              <c:f>'[Wales charts+tables+alttext REDTAB-22 ORANGETAB-23 draft GREENTAB-23 final copy for presentation.xlsx]F.21 T+O 2023'!$E$51</c:f>
              <c:strCache>
                <c:ptCount val="1"/>
                <c:pt idx="0">
                  <c:v>Petrol / diesel </c:v>
                </c:pt>
              </c:strCache>
            </c:strRef>
          </c:tx>
          <c:spPr>
            <a:solidFill>
              <a:schemeClr val="accent4"/>
            </a:solidFill>
            <a:ln>
              <a:noFill/>
            </a:ln>
            <a:effectLst/>
          </c:spPr>
          <c:invertIfNegative val="0"/>
          <c:cat>
            <c:strRef>
              <c:f>'[Wales charts+tables+alttext REDTAB-22 ORANGETAB-23 draft GREENTAB-23 final copy for presentation.xlsx]F.21 T+O 2023'!$A$52:$A$73</c:f>
              <c:strCache>
                <c:ptCount val="22"/>
                <c:pt idx="0">
                  <c:v>DWR</c:v>
                </c:pt>
                <c:pt idx="2">
                  <c:v>HDC</c:v>
                </c:pt>
                <c:pt idx="19">
                  <c:v>Industry</c:v>
                </c:pt>
                <c:pt idx="21">
                  <c:v>Wales</c:v>
                </c:pt>
              </c:strCache>
            </c:strRef>
          </c:cat>
          <c:val>
            <c:numRef>
              <c:f>'[Wales charts+tables+alttext REDTAB-22 ORANGETAB-23 draft GREENTAB-23 final copy for presentation.xlsx]F.21 T+O 2023'!$E$52:$E$73</c:f>
              <c:numCache>
                <c:formatCode>General</c:formatCode>
                <c:ptCount val="22"/>
                <c:pt idx="0" formatCode="0.00">
                  <c:v>7.0000000000000001E-3</c:v>
                </c:pt>
                <c:pt idx="2" formatCode="0.00">
                  <c:v>0</c:v>
                </c:pt>
              </c:numCache>
            </c:numRef>
          </c:val>
          <c:extLst>
            <c:ext xmlns:c16="http://schemas.microsoft.com/office/drawing/2014/chart" uri="{C3380CC4-5D6E-409C-BE32-E72D297353CC}">
              <c16:uniqueId val="{00000003-72FF-4E77-81CA-FE9417AE4B31}"/>
            </c:ext>
          </c:extLst>
        </c:ser>
        <c:ser>
          <c:idx val="4"/>
          <c:order val="4"/>
          <c:tx>
            <c:strRef>
              <c:f>'[Wales charts+tables+alttext REDTAB-22 ORANGETAB-23 draft GREENTAB-23 final copy for presentation.xlsx]F.21 T+O 2023'!$F$51</c:f>
              <c:strCache>
                <c:ptCount val="1"/>
                <c:pt idx="0">
                  <c:v>Industry comparison</c:v>
                </c:pt>
              </c:strCache>
            </c:strRef>
          </c:tx>
          <c:spPr>
            <a:solidFill>
              <a:schemeClr val="bg1">
                <a:lumMod val="75000"/>
              </a:schemeClr>
            </a:solidFill>
            <a:ln>
              <a:noFill/>
            </a:ln>
            <a:effectLst/>
          </c:spPr>
          <c:invertIfNegative val="0"/>
          <c:dPt>
            <c:idx val="19"/>
            <c:invertIfNegative val="0"/>
            <c:bubble3D val="0"/>
            <c:spPr>
              <a:solidFill>
                <a:schemeClr val="tx2"/>
              </a:solidFill>
              <a:ln>
                <a:solidFill>
                  <a:schemeClr val="tx2"/>
                </a:solidFill>
              </a:ln>
              <a:effectLst/>
            </c:spPr>
            <c:extLst>
              <c:ext xmlns:c16="http://schemas.microsoft.com/office/drawing/2014/chart" uri="{C3380CC4-5D6E-409C-BE32-E72D297353CC}">
                <c16:uniqueId val="{00000005-72FF-4E77-81CA-FE9417AE4B31}"/>
              </c:ext>
            </c:extLst>
          </c:dPt>
          <c:dPt>
            <c:idx val="21"/>
            <c:invertIfNegative val="0"/>
            <c:bubble3D val="0"/>
            <c:spPr>
              <a:solidFill>
                <a:srgbClr val="002060"/>
              </a:solidFill>
              <a:ln>
                <a:noFill/>
              </a:ln>
              <a:effectLst/>
            </c:spPr>
            <c:extLst>
              <c:ext xmlns:c16="http://schemas.microsoft.com/office/drawing/2014/chart" uri="{C3380CC4-5D6E-409C-BE32-E72D297353CC}">
                <c16:uniqueId val="{00000007-72FF-4E77-81CA-FE9417AE4B31}"/>
              </c:ext>
            </c:extLst>
          </c:dPt>
          <c:val>
            <c:numRef>
              <c:f>'[Wales charts+tables+alttext REDTAB-22 ORANGETAB-23 draft GREENTAB-23 final copy for presentation.xlsx]F.21 T+O 2023'!$F$52:$F$73</c:f>
              <c:numCache>
                <c:formatCode>0.00</c:formatCode>
                <c:ptCount val="22"/>
                <c:pt idx="1">
                  <c:v>0.30299999999999999</c:v>
                </c:pt>
                <c:pt idx="3">
                  <c:v>0.29699999999999999</c:v>
                </c:pt>
                <c:pt idx="4">
                  <c:v>0.26300000000000001</c:v>
                </c:pt>
                <c:pt idx="5">
                  <c:v>0.25</c:v>
                </c:pt>
                <c:pt idx="6">
                  <c:v>0.24199999999999999</c:v>
                </c:pt>
                <c:pt idx="7">
                  <c:v>0.23499999999999999</c:v>
                </c:pt>
                <c:pt idx="8">
                  <c:v>0.23100000000000001</c:v>
                </c:pt>
                <c:pt idx="9">
                  <c:v>0.22900000000000001</c:v>
                </c:pt>
                <c:pt idx="10">
                  <c:v>0.21</c:v>
                </c:pt>
                <c:pt idx="11">
                  <c:v>0.20899999999999999</c:v>
                </c:pt>
                <c:pt idx="12">
                  <c:v>0.183</c:v>
                </c:pt>
                <c:pt idx="13">
                  <c:v>0.17</c:v>
                </c:pt>
                <c:pt idx="14">
                  <c:v>0.152</c:v>
                </c:pt>
                <c:pt idx="15">
                  <c:v>0.14899999999999999</c:v>
                </c:pt>
                <c:pt idx="16">
                  <c:v>0.14499999999999999</c:v>
                </c:pt>
                <c:pt idx="17">
                  <c:v>0.13</c:v>
                </c:pt>
                <c:pt idx="19">
                  <c:v>0.22</c:v>
                </c:pt>
                <c:pt idx="21">
                  <c:v>0.37</c:v>
                </c:pt>
              </c:numCache>
            </c:numRef>
          </c:val>
          <c:extLst>
            <c:ext xmlns:c16="http://schemas.microsoft.com/office/drawing/2014/chart" uri="{C3380CC4-5D6E-409C-BE32-E72D297353CC}">
              <c16:uniqueId val="{00000008-72FF-4E77-81CA-FE9417AE4B31}"/>
            </c:ext>
          </c:extLst>
        </c:ser>
        <c:dLbls>
          <c:showLegendKey val="0"/>
          <c:showVal val="0"/>
          <c:showCatName val="0"/>
          <c:showSerName val="0"/>
          <c:showPercent val="0"/>
          <c:showBubbleSize val="0"/>
        </c:dLbls>
        <c:gapWidth val="150"/>
        <c:overlap val="100"/>
        <c:axId val="1197428831"/>
        <c:axId val="1197425951"/>
      </c:barChart>
      <c:catAx>
        <c:axId val="1197428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97425951"/>
        <c:crosses val="autoZero"/>
        <c:auto val="1"/>
        <c:lblAlgn val="ctr"/>
        <c:lblOffset val="100"/>
        <c:noMultiLvlLbl val="0"/>
      </c:catAx>
      <c:valAx>
        <c:axId val="11974259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dirty="0"/>
                  <a:t>Contact rate per 1,000 consumers</a:t>
                </a:r>
              </a:p>
            </c:rich>
          </c:tx>
          <c:layout>
            <c:manualLayout>
              <c:xMode val="edge"/>
              <c:yMode val="edge"/>
              <c:x val="1.4652014652014652E-2"/>
              <c:y val="0.2182499173971069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974288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'[Wales charts+tables+alttext REDTAB-22 ORANGETAB-23 draft GREENTAB-23 final copy for presentation.xlsx]F.24Top hazards RARI score'!$E$2:$E$11</c:f>
              <c:strCache>
                <c:ptCount val="10"/>
                <c:pt idx="0">
                  <c:v>No supply</c:v>
                </c:pt>
                <c:pt idx="3">
                  <c:v>Enterococci</c:v>
                </c:pt>
                <c:pt idx="5">
                  <c:v>Turbidity</c:v>
                </c:pt>
                <c:pt idx="6">
                  <c:v>Manganese</c:v>
                </c:pt>
                <c:pt idx="7">
                  <c:v>Tetrachloroethene</c:v>
                </c:pt>
                <c:pt idx="8">
                  <c:v>Trichloroethene</c:v>
                </c:pt>
                <c:pt idx="9">
                  <c:v>Benzene</c:v>
                </c:pt>
              </c:strCache>
            </c:strRef>
          </c:cat>
          <c:val>
            <c:numRef>
              <c:f>'[Wales charts+tables+alttext REDTAB-22 ORANGETAB-23 draft GREENTAB-23 final copy for presentation.xlsx]F.24Top hazards RARI score'!$D$2:$D$11</c:f>
              <c:numCache>
                <c:formatCode>0.00%</c:formatCode>
                <c:ptCount val="10"/>
                <c:pt idx="0">
                  <c:v>7.8899999999999998E-2</c:v>
                </c:pt>
                <c:pt idx="1">
                  <c:v>7.7700000000000005E-2</c:v>
                </c:pt>
                <c:pt idx="2">
                  <c:v>6.7400000000000002E-2</c:v>
                </c:pt>
                <c:pt idx="3">
                  <c:v>6.5299999999999997E-2</c:v>
                </c:pt>
                <c:pt idx="4">
                  <c:v>5.8099999999999999E-2</c:v>
                </c:pt>
                <c:pt idx="5">
                  <c:v>4.3499999999999997E-2</c:v>
                </c:pt>
                <c:pt idx="6">
                  <c:v>3.7100000000000001E-2</c:v>
                </c:pt>
                <c:pt idx="7">
                  <c:v>3.4500000000000003E-2</c:v>
                </c:pt>
                <c:pt idx="8">
                  <c:v>3.44E-2</c:v>
                </c:pt>
                <c:pt idx="9">
                  <c:v>3.2800000000000003E-2</c:v>
                </c:pt>
              </c:numCache>
            </c:numRef>
          </c:val>
          <c:extLst>
            <c:ext xmlns:c16="http://schemas.microsoft.com/office/drawing/2014/chart" uri="{C3380CC4-5D6E-409C-BE32-E72D297353CC}">
              <c16:uniqueId val="{00000000-EEE4-434A-BD33-4F651DF3ADD0}"/>
            </c:ext>
          </c:extLst>
        </c:ser>
        <c:dLbls>
          <c:showLegendKey val="0"/>
          <c:showVal val="0"/>
          <c:showCatName val="0"/>
          <c:showSerName val="0"/>
          <c:showPercent val="0"/>
          <c:showBubbleSize val="0"/>
        </c:dLbls>
        <c:gapWidth val="50"/>
        <c:axId val="168242736"/>
        <c:axId val="168239376"/>
      </c:barChart>
      <c:catAx>
        <c:axId val="16824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168239376"/>
        <c:crosses val="autoZero"/>
        <c:auto val="1"/>
        <c:lblAlgn val="ctr"/>
        <c:lblOffset val="100"/>
        <c:noMultiLvlLbl val="0"/>
      </c:catAx>
      <c:valAx>
        <c:axId val="1682393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dirty="0"/>
                  <a:t>Percentage of total RARI score</a:t>
                </a:r>
              </a:p>
            </c:rich>
          </c:tx>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68242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'Fig 11 high risk SR'!$C$1</c:f>
              <c:strCache>
                <c:ptCount val="1"/>
                <c:pt idx="0">
                  <c:v>No. Assets</c:v>
                </c:pt>
              </c:strCache>
            </c:strRef>
          </c:tx>
          <c:spPr>
            <a:solidFill>
              <a:schemeClr val="bg1">
                <a:lumMod val="75000"/>
              </a:schemeClr>
            </a:solidFill>
            <a:ln>
              <a:noFill/>
            </a:ln>
            <a:effectLst/>
          </c:spPr>
          <c:invertIfNegative val="0"/>
          <c:dPt>
            <c:idx val="6"/>
            <c:invertIfNegative val="0"/>
            <c:bubble3D val="0"/>
            <c:spPr>
              <a:solidFill>
                <a:schemeClr val="accent1"/>
              </a:solidFill>
              <a:ln>
                <a:noFill/>
              </a:ln>
              <a:effectLst/>
            </c:spPr>
            <c:extLst>
              <c:ext xmlns:c16="http://schemas.microsoft.com/office/drawing/2014/chart" uri="{C3380CC4-5D6E-409C-BE32-E72D297353CC}">
                <c16:uniqueId val="{00000001-EF30-42B1-8EA5-9A213070EBEB}"/>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3-EF30-42B1-8EA5-9A213070EBEB}"/>
              </c:ext>
            </c:extLst>
          </c:dPt>
          <c:cat>
            <c:strRef>
              <c:f>'Fig 11 high risk SR'!$F$2:$F$21</c:f>
              <c:strCache>
                <c:ptCount val="9"/>
                <c:pt idx="6">
                  <c:v>Dŵr</c:v>
                </c:pt>
                <c:pt idx="8">
                  <c:v>HDC</c:v>
                </c:pt>
              </c:strCache>
            </c:strRef>
          </c:cat>
          <c:val>
            <c:numRef>
              <c:f>'Fig 11 high risk SR'!$C$2:$C$21</c:f>
              <c:numCache>
                <c:formatCode>General</c:formatCode>
                <c:ptCount val="20"/>
                <c:pt idx="0">
                  <c:v>35</c:v>
                </c:pt>
                <c:pt idx="1">
                  <c:v>354</c:v>
                </c:pt>
                <c:pt idx="2">
                  <c:v>869</c:v>
                </c:pt>
                <c:pt idx="3">
                  <c:v>336</c:v>
                </c:pt>
                <c:pt idx="4">
                  <c:v>672</c:v>
                </c:pt>
                <c:pt idx="5">
                  <c:v>483</c:v>
                </c:pt>
                <c:pt idx="6">
                  <c:v>697</c:v>
                </c:pt>
                <c:pt idx="7">
                  <c:v>785</c:v>
                </c:pt>
                <c:pt idx="8">
                  <c:v>118</c:v>
                </c:pt>
                <c:pt idx="9">
                  <c:v>527</c:v>
                </c:pt>
                <c:pt idx="10">
                  <c:v>245</c:v>
                </c:pt>
                <c:pt idx="11">
                  <c:v>724</c:v>
                </c:pt>
                <c:pt idx="12">
                  <c:v>76</c:v>
                </c:pt>
                <c:pt idx="13">
                  <c:v>668</c:v>
                </c:pt>
                <c:pt idx="14">
                  <c:v>563</c:v>
                </c:pt>
                <c:pt idx="15">
                  <c:v>38</c:v>
                </c:pt>
                <c:pt idx="16">
                  <c:v>24</c:v>
                </c:pt>
                <c:pt idx="17">
                  <c:v>6</c:v>
                </c:pt>
                <c:pt idx="18">
                  <c:v>196</c:v>
                </c:pt>
                <c:pt idx="19">
                  <c:v>74</c:v>
                </c:pt>
              </c:numCache>
            </c:numRef>
          </c:val>
          <c:extLst>
            <c:ext xmlns:c16="http://schemas.microsoft.com/office/drawing/2014/chart" uri="{C3380CC4-5D6E-409C-BE32-E72D297353CC}">
              <c16:uniqueId val="{00000004-EF30-42B1-8EA5-9A213070EBEB}"/>
            </c:ext>
          </c:extLst>
        </c:ser>
        <c:dLbls>
          <c:showLegendKey val="0"/>
          <c:showVal val="0"/>
          <c:showCatName val="0"/>
          <c:showSerName val="0"/>
          <c:showPercent val="0"/>
          <c:showBubbleSize val="0"/>
        </c:dLbls>
        <c:gapWidth val="219"/>
        <c:overlap val="-27"/>
        <c:axId val="1118474624"/>
        <c:axId val="1118453984"/>
      </c:barChart>
      <c:lineChart>
        <c:grouping val="standard"/>
        <c:varyColors val="0"/>
        <c:ser>
          <c:idx val="1"/>
          <c:order val="1"/>
          <c:tx>
            <c:strRef>
              <c:f>'Fig 11 high risk SR'!$D$1</c:f>
              <c:strCache>
                <c:ptCount val="1"/>
                <c:pt idx="0">
                  <c:v>At Risk (%)</c:v>
                </c:pt>
              </c:strCache>
            </c:strRef>
          </c:tx>
          <c:spPr>
            <a:ln w="28575" cap="rnd">
              <a:solidFill>
                <a:schemeClr val="tx1"/>
              </a:solidFill>
              <a:round/>
            </a:ln>
            <a:effectLst/>
          </c:spPr>
          <c:marker>
            <c:symbol val="none"/>
          </c:marker>
          <c:val>
            <c:numRef>
              <c:f>'Fig 11 high risk SR'!$D$2:$D$21</c:f>
              <c:numCache>
                <c:formatCode>0%</c:formatCode>
                <c:ptCount val="20"/>
                <c:pt idx="0">
                  <c:v>0.17142857142857143</c:v>
                </c:pt>
                <c:pt idx="1">
                  <c:v>0.15254237288135594</c:v>
                </c:pt>
                <c:pt idx="2">
                  <c:v>7.4798619102416572E-2</c:v>
                </c:pt>
                <c:pt idx="3">
                  <c:v>5.6547619047619048E-2</c:v>
                </c:pt>
                <c:pt idx="4">
                  <c:v>5.2083333333333336E-2</c:v>
                </c:pt>
                <c:pt idx="5">
                  <c:v>4.9689440993788817E-2</c:v>
                </c:pt>
                <c:pt idx="6">
                  <c:v>4.5911047345767578E-2</c:v>
                </c:pt>
                <c:pt idx="7">
                  <c:v>4.5859872611464965E-2</c:v>
                </c:pt>
                <c:pt idx="8">
                  <c:v>4.2372881355932202E-2</c:v>
                </c:pt>
                <c:pt idx="9">
                  <c:v>3.6053130929791274E-2</c:v>
                </c:pt>
                <c:pt idx="10">
                  <c:v>2.4489795918367346E-2</c:v>
                </c:pt>
                <c:pt idx="11">
                  <c:v>2.2099447513812154E-2</c:v>
                </c:pt>
                <c:pt idx="12">
                  <c:v>1.3157894736842105E-2</c:v>
                </c:pt>
                <c:pt idx="13">
                  <c:v>0.01</c:v>
                </c:pt>
                <c:pt idx="14">
                  <c:v>8.8809946714031966E-3</c:v>
                </c:pt>
                <c:pt idx="15">
                  <c:v>0</c:v>
                </c:pt>
                <c:pt idx="16">
                  <c:v>0</c:v>
                </c:pt>
                <c:pt idx="17">
                  <c:v>0</c:v>
                </c:pt>
                <c:pt idx="18">
                  <c:v>0</c:v>
                </c:pt>
                <c:pt idx="19">
                  <c:v>0</c:v>
                </c:pt>
              </c:numCache>
            </c:numRef>
          </c:val>
          <c:smooth val="0"/>
          <c:extLst>
            <c:ext xmlns:c16="http://schemas.microsoft.com/office/drawing/2014/chart" uri="{C3380CC4-5D6E-409C-BE32-E72D297353CC}">
              <c16:uniqueId val="{00000005-EF30-42B1-8EA5-9A213070EBEB}"/>
            </c:ext>
          </c:extLst>
        </c:ser>
        <c:ser>
          <c:idx val="2"/>
          <c:order val="2"/>
          <c:tx>
            <c:strRef>
              <c:f>'Fig 11 high risk SR'!$G$1</c:f>
              <c:strCache>
                <c:ptCount val="1"/>
                <c:pt idx="0">
                  <c:v>National average % at risk E &amp; W</c:v>
                </c:pt>
              </c:strCache>
            </c:strRef>
          </c:tx>
          <c:spPr>
            <a:ln w="28575" cap="rnd">
              <a:solidFill>
                <a:srgbClr val="FF0000"/>
              </a:solidFill>
              <a:round/>
            </a:ln>
            <a:effectLst/>
          </c:spPr>
          <c:marker>
            <c:symbol val="none"/>
          </c:marker>
          <c:val>
            <c:numRef>
              <c:f>'Fig 11 high risk SR'!$G$2:$G$21</c:f>
              <c:numCache>
                <c:formatCode>0.00%</c:formatCode>
                <c:ptCount val="20"/>
                <c:pt idx="0">
                  <c:v>4.4016021361815753E-2</c:v>
                </c:pt>
                <c:pt idx="1">
                  <c:v>4.4016021361815753E-2</c:v>
                </c:pt>
                <c:pt idx="2">
                  <c:v>4.4016021361815753E-2</c:v>
                </c:pt>
                <c:pt idx="3">
                  <c:v>4.4016021361815753E-2</c:v>
                </c:pt>
                <c:pt idx="4">
                  <c:v>4.4016021361815753E-2</c:v>
                </c:pt>
                <c:pt idx="5">
                  <c:v>4.4016021361815753E-2</c:v>
                </c:pt>
                <c:pt idx="6">
                  <c:v>4.4016021361815753E-2</c:v>
                </c:pt>
                <c:pt idx="7">
                  <c:v>4.4016021361815753E-2</c:v>
                </c:pt>
                <c:pt idx="8">
                  <c:v>4.4016021361815753E-2</c:v>
                </c:pt>
                <c:pt idx="9">
                  <c:v>4.4016021361815753E-2</c:v>
                </c:pt>
                <c:pt idx="10">
                  <c:v>4.4016021361815753E-2</c:v>
                </c:pt>
                <c:pt idx="11">
                  <c:v>4.4016021361815753E-2</c:v>
                </c:pt>
                <c:pt idx="12">
                  <c:v>4.4016021361815753E-2</c:v>
                </c:pt>
                <c:pt idx="13">
                  <c:v>4.4016021361815753E-2</c:v>
                </c:pt>
                <c:pt idx="14">
                  <c:v>4.4016021361815753E-2</c:v>
                </c:pt>
                <c:pt idx="15">
                  <c:v>4.4016021361815753E-2</c:v>
                </c:pt>
                <c:pt idx="16">
                  <c:v>4.4016021361815753E-2</c:v>
                </c:pt>
                <c:pt idx="17">
                  <c:v>4.4016021361815753E-2</c:v>
                </c:pt>
                <c:pt idx="18">
                  <c:v>4.4016021361815753E-2</c:v>
                </c:pt>
                <c:pt idx="19">
                  <c:v>4.4016021361815753E-2</c:v>
                </c:pt>
              </c:numCache>
            </c:numRef>
          </c:val>
          <c:smooth val="0"/>
          <c:extLst>
            <c:ext xmlns:c16="http://schemas.microsoft.com/office/drawing/2014/chart" uri="{C3380CC4-5D6E-409C-BE32-E72D297353CC}">
              <c16:uniqueId val="{00000006-EF30-42B1-8EA5-9A213070EBEB}"/>
            </c:ext>
          </c:extLst>
        </c:ser>
        <c:dLbls>
          <c:showLegendKey val="0"/>
          <c:showVal val="0"/>
          <c:showCatName val="0"/>
          <c:showSerName val="0"/>
          <c:showPercent val="0"/>
          <c:showBubbleSize val="0"/>
        </c:dLbls>
        <c:marker val="1"/>
        <c:smooth val="0"/>
        <c:axId val="1118455904"/>
        <c:axId val="1118453024"/>
      </c:lineChart>
      <c:catAx>
        <c:axId val="1118474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1118453984"/>
        <c:crosses val="autoZero"/>
        <c:auto val="1"/>
        <c:lblAlgn val="ctr"/>
        <c:lblOffset val="100"/>
        <c:noMultiLvlLbl val="0"/>
      </c:catAx>
      <c:valAx>
        <c:axId val="1118453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1118474624"/>
        <c:crosses val="autoZero"/>
        <c:crossBetween val="between"/>
      </c:valAx>
      <c:valAx>
        <c:axId val="111845302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1118455904"/>
        <c:crosses val="max"/>
        <c:crossBetween val="between"/>
      </c:valAx>
      <c:catAx>
        <c:axId val="1118455904"/>
        <c:scaling>
          <c:orientation val="minMax"/>
        </c:scaling>
        <c:delete val="1"/>
        <c:axPos val="b"/>
        <c:majorTickMark val="out"/>
        <c:minorTickMark val="none"/>
        <c:tickLblPos val="nextTo"/>
        <c:crossAx val="11184530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'F.3CIR Industry'!$D$41</c:f>
              <c:strCache>
                <c:ptCount val="1"/>
                <c:pt idx="0">
                  <c:v>Industry CRI</c:v>
                </c:pt>
              </c:strCache>
            </c:strRef>
          </c:tx>
          <c:spPr>
            <a:solidFill>
              <a:schemeClr val="accent1">
                <a:lumMod val="40000"/>
                <a:lumOff val="60000"/>
              </a:schemeClr>
            </a:solidFill>
            <a:ln>
              <a:noFill/>
            </a:ln>
            <a:effectLst/>
          </c:spPr>
          <c:invertIfNegative val="0"/>
          <c:cat>
            <c:strRef>
              <c:f>'F.3CIR Industry'!$I$9:$I$32</c:f>
              <c:strCache>
                <c:ptCount val="20"/>
                <c:pt idx="5">
                  <c:v>DWR</c:v>
                </c:pt>
                <c:pt idx="19">
                  <c:v>HDC</c:v>
                </c:pt>
              </c:strCache>
              <c:extLst xmlns:c15="http://schemas.microsoft.com/office/drawing/2012/chart"/>
            </c:strRef>
          </c:cat>
          <c:val>
            <c:numRef>
              <c:f>'F.3CIR Industry'!$D$42:$D$67</c:f>
              <c:numCache>
                <c:formatCode>General</c:formatCode>
                <c:ptCount val="26"/>
                <c:pt idx="0">
                  <c:v>15.616</c:v>
                </c:pt>
                <c:pt idx="1">
                  <c:v>10.301</c:v>
                </c:pt>
                <c:pt idx="2">
                  <c:v>10.116</c:v>
                </c:pt>
                <c:pt idx="3">
                  <c:v>9.3049999999999997</c:v>
                </c:pt>
                <c:pt idx="4">
                  <c:v>8.0530000000000008</c:v>
                </c:pt>
                <c:pt idx="6">
                  <c:v>7.0730000000000004</c:v>
                </c:pt>
                <c:pt idx="7">
                  <c:v>6.1879999999999997</c:v>
                </c:pt>
                <c:pt idx="8">
                  <c:v>5.915</c:v>
                </c:pt>
                <c:pt idx="9">
                  <c:v>3.573</c:v>
                </c:pt>
                <c:pt idx="10">
                  <c:v>3.452</c:v>
                </c:pt>
                <c:pt idx="11">
                  <c:v>3.0649999999999999</c:v>
                </c:pt>
                <c:pt idx="12">
                  <c:v>3.0150000000000001</c:v>
                </c:pt>
                <c:pt idx="13">
                  <c:v>1.629</c:v>
                </c:pt>
                <c:pt idx="14">
                  <c:v>1.4259999999999999</c:v>
                </c:pt>
                <c:pt idx="15">
                  <c:v>1.3069999999999999</c:v>
                </c:pt>
                <c:pt idx="16">
                  <c:v>1.1859999999999999</c:v>
                </c:pt>
                <c:pt idx="17">
                  <c:v>0.93</c:v>
                </c:pt>
                <c:pt idx="18">
                  <c:v>0.26700000000000002</c:v>
                </c:pt>
                <c:pt idx="19">
                  <c:v>0.112</c:v>
                </c:pt>
                <c:pt idx="20">
                  <c:v>0.11</c:v>
                </c:pt>
                <c:pt idx="21">
                  <c:v>2.1000000000000001E-2</c:v>
                </c:pt>
                <c:pt idx="22">
                  <c:v>1.2999999999999999E-2</c:v>
                </c:pt>
                <c:pt idx="23">
                  <c:v>4.0000000000000001E-3</c:v>
                </c:pt>
                <c:pt idx="24">
                  <c:v>0</c:v>
                </c:pt>
                <c:pt idx="25">
                  <c:v>0</c:v>
                </c:pt>
              </c:numCache>
            </c:numRef>
          </c:val>
          <c:extLst xmlns:c15="http://schemas.microsoft.com/office/drawing/2012/chart">
            <c:ext xmlns:c16="http://schemas.microsoft.com/office/drawing/2014/chart" uri="{C3380CC4-5D6E-409C-BE32-E72D297353CC}">
              <c16:uniqueId val="{00000000-59D7-4CA1-A686-CA8E4C7B2A75}"/>
            </c:ext>
          </c:extLst>
        </c:ser>
        <c:ser>
          <c:idx val="1"/>
          <c:order val="1"/>
          <c:tx>
            <c:strRef>
              <c:f>'F.3CIR Industry'!$E$41</c:f>
              <c:strCache>
                <c:ptCount val="1"/>
                <c:pt idx="0">
                  <c:v>Zones</c:v>
                </c:pt>
              </c:strCache>
            </c:strRef>
          </c:tx>
          <c:spPr>
            <a:solidFill>
              <a:schemeClr val="accent2"/>
            </a:solidFill>
            <a:ln>
              <a:noFill/>
            </a:ln>
            <a:effectLst/>
          </c:spPr>
          <c:invertIfNegative val="0"/>
          <c:cat>
            <c:strRef>
              <c:f>'F.3CIR Industry'!$I$9:$I$32</c:f>
              <c:strCache>
                <c:ptCount val="20"/>
                <c:pt idx="5">
                  <c:v>DWR</c:v>
                </c:pt>
                <c:pt idx="19">
                  <c:v>HDC</c:v>
                </c:pt>
              </c:strCache>
            </c:strRef>
          </c:cat>
          <c:val>
            <c:numRef>
              <c:f>'F.3CIR Industry'!$E$42:$E$67</c:f>
              <c:numCache>
                <c:formatCode>General</c:formatCode>
                <c:ptCount val="26"/>
                <c:pt idx="5">
                  <c:v>4.1369999999999996</c:v>
                </c:pt>
                <c:pt idx="19">
                  <c:v>1E-3</c:v>
                </c:pt>
                <c:pt idx="25">
                  <c:v>0</c:v>
                </c:pt>
              </c:numCache>
            </c:numRef>
          </c:val>
          <c:extLst>
            <c:ext xmlns:c16="http://schemas.microsoft.com/office/drawing/2014/chart" uri="{C3380CC4-5D6E-409C-BE32-E72D297353CC}">
              <c16:uniqueId val="{00000001-59D7-4CA1-A686-CA8E4C7B2A75}"/>
            </c:ext>
          </c:extLst>
        </c:ser>
        <c:ser>
          <c:idx val="2"/>
          <c:order val="2"/>
          <c:tx>
            <c:strRef>
              <c:f>'F.3CIR Industry'!$F$41</c:f>
              <c:strCache>
                <c:ptCount val="1"/>
                <c:pt idx="0">
                  <c:v>Works</c:v>
                </c:pt>
              </c:strCache>
            </c:strRef>
          </c:tx>
          <c:spPr>
            <a:solidFill>
              <a:schemeClr val="accent3"/>
            </a:solidFill>
            <a:ln>
              <a:noFill/>
            </a:ln>
            <a:effectLst/>
          </c:spPr>
          <c:invertIfNegative val="0"/>
          <c:cat>
            <c:strRef>
              <c:f>'F.3CIR Industry'!$I$9:$I$32</c:f>
              <c:strCache>
                <c:ptCount val="20"/>
                <c:pt idx="5">
                  <c:v>DWR</c:v>
                </c:pt>
                <c:pt idx="19">
                  <c:v>HDC</c:v>
                </c:pt>
              </c:strCache>
            </c:strRef>
          </c:cat>
          <c:val>
            <c:numRef>
              <c:f>'F.3CIR Industry'!$F$42:$F$67</c:f>
              <c:numCache>
                <c:formatCode>General</c:formatCode>
                <c:ptCount val="26"/>
                <c:pt idx="5">
                  <c:v>3.302</c:v>
                </c:pt>
                <c:pt idx="19">
                  <c:v>0</c:v>
                </c:pt>
                <c:pt idx="25">
                  <c:v>0</c:v>
                </c:pt>
              </c:numCache>
            </c:numRef>
          </c:val>
          <c:extLst>
            <c:ext xmlns:c16="http://schemas.microsoft.com/office/drawing/2014/chart" uri="{C3380CC4-5D6E-409C-BE32-E72D297353CC}">
              <c16:uniqueId val="{00000002-59D7-4CA1-A686-CA8E4C7B2A75}"/>
            </c:ext>
          </c:extLst>
        </c:ser>
        <c:ser>
          <c:idx val="4"/>
          <c:order val="4"/>
          <c:tx>
            <c:strRef>
              <c:f>'F.3CIR Industry'!$H$41</c:f>
              <c:strCache>
                <c:ptCount val="1"/>
                <c:pt idx="0">
                  <c:v>Reservoirs</c:v>
                </c:pt>
              </c:strCache>
            </c:strRef>
          </c:tx>
          <c:spPr>
            <a:solidFill>
              <a:schemeClr val="accent5"/>
            </a:solidFill>
            <a:ln>
              <a:noFill/>
            </a:ln>
            <a:effectLst/>
          </c:spPr>
          <c:invertIfNegative val="0"/>
          <c:cat>
            <c:strRef>
              <c:f>'F.3CIR Industry'!$I$9:$I$32</c:f>
              <c:strCache>
                <c:ptCount val="20"/>
                <c:pt idx="5">
                  <c:v>DWR</c:v>
                </c:pt>
                <c:pt idx="19">
                  <c:v>HDC</c:v>
                </c:pt>
              </c:strCache>
            </c:strRef>
          </c:cat>
          <c:val>
            <c:numRef>
              <c:f>'F.3CIR Industry'!$H$42:$H$67</c:f>
              <c:numCache>
                <c:formatCode>General</c:formatCode>
                <c:ptCount val="26"/>
                <c:pt idx="5">
                  <c:v>0.29699999999999999</c:v>
                </c:pt>
                <c:pt idx="19">
                  <c:v>0.111</c:v>
                </c:pt>
                <c:pt idx="25">
                  <c:v>0</c:v>
                </c:pt>
              </c:numCache>
            </c:numRef>
          </c:val>
          <c:extLst>
            <c:ext xmlns:c16="http://schemas.microsoft.com/office/drawing/2014/chart" uri="{C3380CC4-5D6E-409C-BE32-E72D297353CC}">
              <c16:uniqueId val="{00000003-59D7-4CA1-A686-CA8E4C7B2A75}"/>
            </c:ext>
          </c:extLst>
        </c:ser>
        <c:dLbls>
          <c:showLegendKey val="0"/>
          <c:showVal val="0"/>
          <c:showCatName val="0"/>
          <c:showSerName val="0"/>
          <c:showPercent val="0"/>
          <c:showBubbleSize val="0"/>
        </c:dLbls>
        <c:gapWidth val="150"/>
        <c:overlap val="100"/>
        <c:axId val="223280848"/>
        <c:axId val="223295248"/>
        <c:extLst>
          <c:ext xmlns:c15="http://schemas.microsoft.com/office/drawing/2012/chart" uri="{02D57815-91ED-43cb-92C2-25804820EDAC}">
            <c15:filteredBarSeries>
              <c15:ser>
                <c:idx val="3"/>
                <c:order val="3"/>
                <c:tx>
                  <c:strRef>
                    <c:extLst>
                      <c:ext uri="{02D57815-91ED-43cb-92C2-25804820EDAC}">
                        <c15:formulaRef>
                          <c15:sqref>'F.3CIR Industry'!$G$41</c15:sqref>
                        </c15:formulaRef>
                      </c:ext>
                    </c:extLst>
                    <c:strCache>
                      <c:ptCount val="1"/>
                      <c:pt idx="0">
                        <c:v>Supply point CRI</c:v>
                      </c:pt>
                    </c:strCache>
                  </c:strRef>
                </c:tx>
                <c:spPr>
                  <a:solidFill>
                    <a:schemeClr val="accent4"/>
                  </a:solidFill>
                  <a:ln>
                    <a:noFill/>
                  </a:ln>
                  <a:effectLst/>
                </c:spPr>
                <c:invertIfNegative val="0"/>
                <c:cat>
                  <c:strRef>
                    <c:extLst>
                      <c:ext uri="{02D57815-91ED-43cb-92C2-25804820EDAC}">
                        <c15:formulaRef>
                          <c15:sqref>'F.3CIR Industry'!$I$9:$I$32</c15:sqref>
                        </c15:formulaRef>
                      </c:ext>
                    </c:extLst>
                    <c:strCache>
                      <c:ptCount val="20"/>
                      <c:pt idx="5">
                        <c:v>DWR</c:v>
                      </c:pt>
                      <c:pt idx="19">
                        <c:v>HDC</c:v>
                      </c:pt>
                    </c:strCache>
                  </c:strRef>
                </c:cat>
                <c:val>
                  <c:numRef>
                    <c:extLst>
                      <c:ext uri="{02D57815-91ED-43cb-92C2-25804820EDAC}">
                        <c15:formulaRef>
                          <c15:sqref>'F.3CIR Industry'!$G$42:$G$67</c15:sqref>
                        </c15:formulaRef>
                      </c:ext>
                    </c:extLst>
                    <c:numCache>
                      <c:formatCode>General</c:formatCode>
                      <c:ptCount val="26"/>
                      <c:pt idx="5">
                        <c:v>0</c:v>
                      </c:pt>
                      <c:pt idx="19">
                        <c:v>0</c:v>
                      </c:pt>
                      <c:pt idx="25">
                        <c:v>0</c:v>
                      </c:pt>
                    </c:numCache>
                  </c:numRef>
                </c:val>
                <c:extLst>
                  <c:ext xmlns:c16="http://schemas.microsoft.com/office/drawing/2014/chart" uri="{C3380CC4-5D6E-409C-BE32-E72D297353CC}">
                    <c16:uniqueId val="{00000004-59D7-4CA1-A686-CA8E4C7B2A75}"/>
                  </c:ext>
                </c:extLst>
              </c15:ser>
            </c15:filteredBarSeries>
          </c:ext>
        </c:extLst>
      </c:barChart>
      <c:lineChart>
        <c:grouping val="standard"/>
        <c:varyColors val="0"/>
        <c:dLbls>
          <c:showLegendKey val="0"/>
          <c:showVal val="0"/>
          <c:showCatName val="0"/>
          <c:showSerName val="0"/>
          <c:showPercent val="0"/>
          <c:showBubbleSize val="0"/>
        </c:dLbls>
        <c:marker val="1"/>
        <c:smooth val="0"/>
        <c:axId val="223280848"/>
        <c:axId val="223295248"/>
        <c:extLst>
          <c:ext xmlns:c15="http://schemas.microsoft.com/office/drawing/2012/chart" uri="{02D57815-91ED-43cb-92C2-25804820EDAC}">
            <c15:filteredLineSeries>
              <c15:ser>
                <c:idx val="5"/>
                <c:order val="5"/>
                <c:tx>
                  <c:strRef>
                    <c:extLst>
                      <c:ext uri="{02D57815-91ED-43cb-92C2-25804820EDAC}">
                        <c15:formulaRef>
                          <c15:sqref>'F.3CIR Industry'!$I$41</c15:sqref>
                        </c15:formulaRef>
                      </c:ext>
                    </c:extLst>
                    <c:strCache>
                      <c:ptCount val="1"/>
                      <c:pt idx="0">
                        <c:v>Industry average</c:v>
                      </c:pt>
                    </c:strCache>
                  </c:strRef>
                </c:tx>
                <c:spPr>
                  <a:ln w="28575" cap="rnd">
                    <a:solidFill>
                      <a:schemeClr val="accent6"/>
                    </a:solidFill>
                    <a:round/>
                  </a:ln>
                  <a:effectLst/>
                </c:spPr>
                <c:marker>
                  <c:symbol val="none"/>
                </c:marker>
                <c:cat>
                  <c:strRef>
                    <c:extLst>
                      <c:ext uri="{02D57815-91ED-43cb-92C2-25804820EDAC}">
                        <c15:formulaRef>
                          <c15:sqref>'F.3CIR Industry'!$C$42:$C$67</c15:sqref>
                        </c15:formulaRef>
                      </c:ext>
                    </c:extLst>
                    <c:strCache>
                      <c:ptCount val="26"/>
                      <c:pt idx="5">
                        <c:v>DWR</c:v>
                      </c:pt>
                      <c:pt idx="19">
                        <c:v>HDC</c:v>
                      </c:pt>
                      <c:pt idx="25">
                        <c:v>ALE</c:v>
                      </c:pt>
                    </c:strCache>
                  </c:strRef>
                </c:cat>
                <c:val>
                  <c:numRef>
                    <c:extLst>
                      <c:ext uri="{02D57815-91ED-43cb-92C2-25804820EDAC}">
                        <c15:formulaRef>
                          <c15:sqref>'F.3CIR Industry'!$I$42:$I$67</c15:sqref>
                        </c15:formulaRef>
                      </c:ext>
                    </c:extLst>
                    <c:numCache>
                      <c:formatCode>General</c:formatCode>
                      <c:ptCount val="26"/>
                      <c:pt idx="0">
                        <c:v>4.8879999999999999</c:v>
                      </c:pt>
                      <c:pt idx="1">
                        <c:v>4.8879999999999999</c:v>
                      </c:pt>
                      <c:pt idx="2">
                        <c:v>4.8879999999999999</c:v>
                      </c:pt>
                      <c:pt idx="3">
                        <c:v>4.8879999999999999</c:v>
                      </c:pt>
                      <c:pt idx="4">
                        <c:v>4.8879999999999999</c:v>
                      </c:pt>
                      <c:pt idx="5">
                        <c:v>4.8879999999999999</c:v>
                      </c:pt>
                      <c:pt idx="6">
                        <c:v>4.8879999999999999</c:v>
                      </c:pt>
                      <c:pt idx="7">
                        <c:v>4.8879999999999999</c:v>
                      </c:pt>
                      <c:pt idx="8">
                        <c:v>4.8879999999999999</c:v>
                      </c:pt>
                      <c:pt idx="9">
                        <c:v>4.8879999999999999</c:v>
                      </c:pt>
                      <c:pt idx="10">
                        <c:v>4.8879999999999999</c:v>
                      </c:pt>
                      <c:pt idx="11">
                        <c:v>4.8879999999999999</c:v>
                      </c:pt>
                      <c:pt idx="12">
                        <c:v>4.8879999999999999</c:v>
                      </c:pt>
                      <c:pt idx="13">
                        <c:v>4.8879999999999999</c:v>
                      </c:pt>
                      <c:pt idx="14">
                        <c:v>4.8879999999999999</c:v>
                      </c:pt>
                      <c:pt idx="15">
                        <c:v>4.8879999999999999</c:v>
                      </c:pt>
                      <c:pt idx="16">
                        <c:v>4.8879999999999999</c:v>
                      </c:pt>
                      <c:pt idx="17">
                        <c:v>4.8879999999999999</c:v>
                      </c:pt>
                      <c:pt idx="18">
                        <c:v>4.8879999999999999</c:v>
                      </c:pt>
                      <c:pt idx="19">
                        <c:v>4.8879999999999999</c:v>
                      </c:pt>
                      <c:pt idx="20">
                        <c:v>4.8879999999999999</c:v>
                      </c:pt>
                      <c:pt idx="21">
                        <c:v>4.8879999999999999</c:v>
                      </c:pt>
                      <c:pt idx="22">
                        <c:v>4.8879999999999999</c:v>
                      </c:pt>
                      <c:pt idx="23">
                        <c:v>4.8879999999999999</c:v>
                      </c:pt>
                      <c:pt idx="24">
                        <c:v>4.8879999999999999</c:v>
                      </c:pt>
                      <c:pt idx="25">
                        <c:v>4.8879999999999999</c:v>
                      </c:pt>
                    </c:numCache>
                  </c:numRef>
                </c:val>
                <c:smooth val="0"/>
                <c:extLst>
                  <c:ext xmlns:c16="http://schemas.microsoft.com/office/drawing/2014/chart" uri="{C3380CC4-5D6E-409C-BE32-E72D297353CC}">
                    <c16:uniqueId val="{00000005-59D7-4CA1-A686-CA8E4C7B2A75}"/>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'F.3CIR Industry'!$J$41</c15:sqref>
                        </c15:formulaRef>
                      </c:ext>
                    </c:extLst>
                    <c:strCache>
                      <c:ptCount val="1"/>
                      <c:pt idx="0">
                        <c:v>Target</c:v>
                      </c:pt>
                    </c:strCache>
                  </c:strRef>
                </c:tx>
                <c:spPr>
                  <a:ln w="285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'F.3CIR Industry'!$C$42:$C$67</c15:sqref>
                        </c15:formulaRef>
                      </c:ext>
                    </c:extLst>
                    <c:strCache>
                      <c:ptCount val="26"/>
                      <c:pt idx="5">
                        <c:v>DWR</c:v>
                      </c:pt>
                      <c:pt idx="19">
                        <c:v>HDC</c:v>
                      </c:pt>
                      <c:pt idx="25">
                        <c:v>ALE</c:v>
                      </c:pt>
                    </c:strCache>
                  </c:strRef>
                </c:cat>
                <c:val>
                  <c:numRef>
                    <c:extLst xmlns:c15="http://schemas.microsoft.com/office/drawing/2012/chart">
                      <c:ext xmlns:c15="http://schemas.microsoft.com/office/drawing/2012/chart" uri="{02D57815-91ED-43cb-92C2-25804820EDAC}">
                        <c15:formulaRef>
                          <c15:sqref>'F.3CIR Industry'!$J$42:$J$67</c15:sqref>
                        </c15:formulaRef>
                      </c:ext>
                    </c:extLst>
                    <c:numCache>
                      <c:formatCode>General</c:formatCode>
                      <c:ptCount val="26"/>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pt idx="25">
                        <c:v>2</c:v>
                      </c:pt>
                    </c:numCache>
                  </c:numRef>
                </c:val>
                <c:smooth val="0"/>
                <c:extLst xmlns:c15="http://schemas.microsoft.com/office/drawing/2012/chart">
                  <c:ext xmlns:c16="http://schemas.microsoft.com/office/drawing/2014/chart" uri="{C3380CC4-5D6E-409C-BE32-E72D297353CC}">
                    <c16:uniqueId val="{00000006-59D7-4CA1-A686-CA8E4C7B2A75}"/>
                  </c:ext>
                </c:extLst>
              </c15:ser>
            </c15:filteredLineSeries>
          </c:ext>
        </c:extLst>
      </c:lineChart>
      <c:catAx>
        <c:axId val="22328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23295248"/>
        <c:crosses val="autoZero"/>
        <c:auto val="1"/>
        <c:lblAlgn val="ctr"/>
        <c:lblOffset val="100"/>
        <c:noMultiLvlLbl val="0"/>
      </c:catAx>
      <c:valAx>
        <c:axId val="223295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dirty="0"/>
                  <a:t>Compliance risk index</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23280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467355643044618E-2"/>
          <c:y val="0.11858521759129882"/>
          <c:w val="0.69589862204724406"/>
          <c:h val="0.74936910729609796"/>
        </c:manualLayout>
      </c:layout>
      <c:pieChart>
        <c:varyColors val="1"/>
        <c:ser>
          <c:idx val="0"/>
          <c:order val="0"/>
          <c:tx>
            <c:strRef>
              <c:f>'F.5 CRI byparam'!$B$3</c:f>
              <c:strCache>
                <c:ptCount val="1"/>
                <c:pt idx="0">
                  <c:v>Sum of Company Corrected CRI</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0B-4F54-BC1E-C2D09CDBC94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0B-4F54-BC1E-C2D09CDBC94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0B-4F54-BC1E-C2D09CDBC94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40B-4F54-BC1E-C2D09CDBC94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40B-4F54-BC1E-C2D09CDBC94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40B-4F54-BC1E-C2D09CDBC94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40B-4F54-BC1E-C2D09CDBC94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40B-4F54-BC1E-C2D09CDBC94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40B-4F54-BC1E-C2D09CDBC94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40B-4F54-BC1E-C2D09CDBC944}"/>
              </c:ext>
            </c:extLst>
          </c:dPt>
          <c:dLbls>
            <c:dLbl>
              <c:idx val="2"/>
              <c:layout>
                <c:manualLayout>
                  <c:x val="-5.2894708484829689E-2"/>
                  <c:y val="2.411157433667151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40B-4F54-BC1E-C2D09CDBC944}"/>
                </c:ext>
              </c:extLst>
            </c:dLbl>
            <c:dLbl>
              <c:idx val="3"/>
              <c:layout>
                <c:manualLayout>
                  <c:x val="-1.0812087520816924E-3"/>
                  <c:y val="-7.205955643744171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40B-4F54-BC1E-C2D09CDBC944}"/>
                </c:ext>
              </c:extLst>
            </c:dLbl>
            <c:dLbl>
              <c:idx val="5"/>
              <c:layout>
                <c:manualLayout>
                  <c:x val="3.4719849210076842E-2"/>
                  <c:y val="1.92897889540228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40B-4F54-BC1E-C2D09CDBC944}"/>
                </c:ext>
              </c:extLst>
            </c:dLbl>
            <c:dLbl>
              <c:idx val="6"/>
              <c:layout>
                <c:manualLayout>
                  <c:x val="4.6797087879853684E-2"/>
                  <c:y val="7.522074547472604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40B-4F54-BC1E-C2D09CDBC944}"/>
                </c:ext>
              </c:extLst>
            </c:dLbl>
            <c:dLbl>
              <c:idx val="7"/>
              <c:layout>
                <c:manualLayout>
                  <c:x val="5.0917863246884132E-2"/>
                  <c:y val="0.188379234140113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40B-4F54-BC1E-C2D09CDBC944}"/>
                </c:ext>
              </c:extLst>
            </c:dLbl>
            <c:dLbl>
              <c:idx val="8"/>
              <c:delete val="1"/>
              <c:extLst>
                <c:ext xmlns:c15="http://schemas.microsoft.com/office/drawing/2012/chart" uri="{CE6537A1-D6FC-4f65-9D91-7224C49458BB}"/>
                <c:ext xmlns:c16="http://schemas.microsoft.com/office/drawing/2014/chart" uri="{C3380CC4-5D6E-409C-BE32-E72D297353CC}">
                  <c16:uniqueId val="{00000011-340B-4F54-BC1E-C2D09CDBC944}"/>
                </c:ext>
              </c:extLst>
            </c:dLbl>
            <c:dLbl>
              <c:idx val="9"/>
              <c:delete val="1"/>
              <c:extLst>
                <c:ext xmlns:c15="http://schemas.microsoft.com/office/drawing/2012/chart" uri="{CE6537A1-D6FC-4f65-9D91-7224C49458BB}"/>
                <c:ext xmlns:c16="http://schemas.microsoft.com/office/drawing/2014/chart" uri="{C3380CC4-5D6E-409C-BE32-E72D297353CC}">
                  <c16:uniqueId val="{00000013-340B-4F54-BC1E-C2D09CDBC944}"/>
                </c:ext>
              </c:extLst>
            </c:dLbl>
            <c:numFmt formatCode="General" sourceLinked="0"/>
            <c:spPr>
              <a:noFill/>
              <a:ln>
                <a:noFill/>
              </a:ln>
              <a:effectLst/>
            </c:spPr>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'F.5 CRI byparam'!$A$4:$A$13</c:f>
              <c:strCache>
                <c:ptCount val="10"/>
                <c:pt idx="0">
                  <c:v>Coliform bacteria (WTW)</c:v>
                </c:pt>
                <c:pt idx="1">
                  <c:v>Iron</c:v>
                </c:pt>
                <c:pt idx="2">
                  <c:v>Manganese</c:v>
                </c:pt>
                <c:pt idx="3">
                  <c:v>Taste</c:v>
                </c:pt>
                <c:pt idx="4">
                  <c:v>Coliform bacteria (Res)</c:v>
                </c:pt>
                <c:pt idx="5">
                  <c:v>Turbidity (Zone)</c:v>
                </c:pt>
                <c:pt idx="6">
                  <c:v>Coliform bacteria (Zone)</c:v>
                </c:pt>
                <c:pt idx="7">
                  <c:v>Odour</c:v>
                </c:pt>
                <c:pt idx="8">
                  <c:v>E. coli</c:v>
                </c:pt>
                <c:pt idx="9">
                  <c:v>Copper</c:v>
                </c:pt>
              </c:strCache>
            </c:strRef>
          </c:cat>
          <c:val>
            <c:numRef>
              <c:f>'F.5 CRI byparam'!$B$4:$B$13</c:f>
              <c:numCache>
                <c:formatCode>0.000</c:formatCode>
                <c:ptCount val="10"/>
                <c:pt idx="0" formatCode="General">
                  <c:v>3.302</c:v>
                </c:pt>
                <c:pt idx="1">
                  <c:v>2.566914492</c:v>
                </c:pt>
                <c:pt idx="2">
                  <c:v>0.62280724099999996</c:v>
                </c:pt>
                <c:pt idx="3">
                  <c:v>0.48584839499999999</c:v>
                </c:pt>
                <c:pt idx="4" formatCode="General">
                  <c:v>0.40799999999999997</c:v>
                </c:pt>
                <c:pt idx="5">
                  <c:v>0.29791416399999998</c:v>
                </c:pt>
                <c:pt idx="6">
                  <c:v>0.11628540399999999</c:v>
                </c:pt>
                <c:pt idx="7">
                  <c:v>4.7612813000000004E-2</c:v>
                </c:pt>
                <c:pt idx="8">
                  <c:v>3.805E-6</c:v>
                </c:pt>
                <c:pt idx="9">
                  <c:v>2.283E-6</c:v>
                </c:pt>
              </c:numCache>
            </c:numRef>
          </c:val>
          <c:extLst>
            <c:ext xmlns:c16="http://schemas.microsoft.com/office/drawing/2014/chart" uri="{C3380CC4-5D6E-409C-BE32-E72D297353CC}">
              <c16:uniqueId val="{00000014-340B-4F54-BC1E-C2D09CDBC944}"/>
            </c:ext>
          </c:extLst>
        </c:ser>
        <c:ser>
          <c:idx val="1"/>
          <c:order val="1"/>
          <c:tx>
            <c:strRef>
              <c:f>'F.5 CRI byparam'!$C$3</c:f>
              <c:strCache>
                <c:ptCount val="1"/>
                <c:pt idx="0">
                  <c:v>Count of Company Corrected CRI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6-340B-4F54-BC1E-C2D09CDBC94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8-340B-4F54-BC1E-C2D09CDBC94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A-340B-4F54-BC1E-C2D09CDBC94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C-340B-4F54-BC1E-C2D09CDBC94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E-340B-4F54-BC1E-C2D09CDBC94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0-340B-4F54-BC1E-C2D09CDBC94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2-340B-4F54-BC1E-C2D09CDBC94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4-340B-4F54-BC1E-C2D09CDBC94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6-340B-4F54-BC1E-C2D09CDBC94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8-340B-4F54-BC1E-C2D09CDBC944}"/>
              </c:ext>
            </c:extLst>
          </c:dPt>
          <c:cat>
            <c:strRef>
              <c:f>'F.5 CRI byparam'!$A$4:$A$13</c:f>
              <c:strCache>
                <c:ptCount val="10"/>
                <c:pt idx="0">
                  <c:v>Coliform bacteria (WTW)</c:v>
                </c:pt>
                <c:pt idx="1">
                  <c:v>Iron</c:v>
                </c:pt>
                <c:pt idx="2">
                  <c:v>Manganese</c:v>
                </c:pt>
                <c:pt idx="3">
                  <c:v>Taste</c:v>
                </c:pt>
                <c:pt idx="4">
                  <c:v>Coliform bacteria (Res)</c:v>
                </c:pt>
                <c:pt idx="5">
                  <c:v>Turbidity (Zone)</c:v>
                </c:pt>
                <c:pt idx="6">
                  <c:v>Coliform bacteria (Zone)</c:v>
                </c:pt>
                <c:pt idx="7">
                  <c:v>Odour</c:v>
                </c:pt>
                <c:pt idx="8">
                  <c:v>E. coli</c:v>
                </c:pt>
                <c:pt idx="9">
                  <c:v>Copper</c:v>
                </c:pt>
              </c:strCache>
            </c:strRef>
          </c:cat>
          <c:val>
            <c:numRef>
              <c:f>'F.5 CRI byparam'!$C$4:$C$13</c:f>
              <c:numCache>
                <c:formatCode>General</c:formatCode>
                <c:ptCount val="10"/>
                <c:pt idx="0">
                  <c:v>3</c:v>
                </c:pt>
                <c:pt idx="1">
                  <c:v>14</c:v>
                </c:pt>
                <c:pt idx="2">
                  <c:v>3</c:v>
                </c:pt>
                <c:pt idx="3">
                  <c:v>7</c:v>
                </c:pt>
                <c:pt idx="4">
                  <c:v>16</c:v>
                </c:pt>
                <c:pt idx="5">
                  <c:v>2</c:v>
                </c:pt>
                <c:pt idx="6">
                  <c:v>23</c:v>
                </c:pt>
                <c:pt idx="7">
                  <c:v>3</c:v>
                </c:pt>
                <c:pt idx="8">
                  <c:v>1</c:v>
                </c:pt>
                <c:pt idx="9">
                  <c:v>1</c:v>
                </c:pt>
              </c:numCache>
            </c:numRef>
          </c:val>
          <c:extLst>
            <c:ext xmlns:c16="http://schemas.microsoft.com/office/drawing/2014/chart" uri="{C3380CC4-5D6E-409C-BE32-E72D297353CC}">
              <c16:uniqueId val="{00000029-340B-4F54-BC1E-C2D09CDBC944}"/>
            </c:ext>
          </c:extLst>
        </c:ser>
        <c:dLbls>
          <c:showLegendKey val="0"/>
          <c:showVal val="0"/>
          <c:showCatName val="0"/>
          <c:showSerName val="0"/>
          <c:showPercent val="0"/>
          <c:showBubbleSize val="0"/>
          <c:showLeaderLines val="1"/>
        </c:dLbls>
        <c:firstSliceAng val="9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10416666666666"/>
          <c:y val="0.14048165137614679"/>
          <c:w val="0.68229166666666663"/>
          <c:h val="0.75114678899082565"/>
        </c:manualLayout>
      </c:layout>
      <c:pieChart>
        <c:varyColors val="1"/>
        <c:ser>
          <c:idx val="0"/>
          <c:order val="0"/>
          <c:tx>
            <c:v>CRI score</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DD6-4F67-889E-3FF9494DAAB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DD6-4F67-889E-3FF9494DAAB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DD6-4F67-889E-3FF9494DAAB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DD6-4F67-889E-3FF9494DAAB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DD6-4F67-889E-3FF9494DAAB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DD6-4F67-889E-3FF9494DAAB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DD6-4F67-889E-3FF9494DAAB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DD6-4F67-889E-3FF9494DAAB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DD6-4F67-889E-3FF9494DAAB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CDD6-4F67-889E-3FF9494DAAB7}"/>
              </c:ext>
            </c:extLst>
          </c:dPt>
          <c:dLbls>
            <c:dLbl>
              <c:idx val="0"/>
              <c:layout>
                <c:manualLayout>
                  <c:x val="-6.6666666666666818E-2"/>
                  <c:y val="-3.211009174311926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D6-4F67-889E-3FF9494DAAB7}"/>
                </c:ext>
              </c:extLst>
            </c:dLbl>
            <c:dLbl>
              <c:idx val="1"/>
              <c:dLblPos val="outEnd"/>
              <c:showLegendKey val="0"/>
              <c:showVal val="1"/>
              <c:showCatName val="1"/>
              <c:showSerName val="0"/>
              <c:showPercent val="0"/>
              <c:showBubbleSize val="0"/>
              <c:extLst>
                <c:ext xmlns:c15="http://schemas.microsoft.com/office/drawing/2012/chart" uri="{CE6537A1-D6FC-4f65-9D91-7224C49458BB}">
                  <c15:layout>
                    <c:manualLayout>
                      <c:w val="0.46934366797900268"/>
                      <c:h val="0.11607798165137614"/>
                    </c:manualLayout>
                  </c15:layout>
                </c:ext>
                <c:ext xmlns:c16="http://schemas.microsoft.com/office/drawing/2014/chart" uri="{C3380CC4-5D6E-409C-BE32-E72D297353CC}">
                  <c16:uniqueId val="{00000003-CDD6-4F67-889E-3FF9494DAAB7}"/>
                </c:ext>
              </c:extLst>
            </c:dLbl>
            <c:dLbl>
              <c:idx val="2"/>
              <c:dLblPos val="outEnd"/>
              <c:showLegendKey val="0"/>
              <c:showVal val="1"/>
              <c:showCatName val="1"/>
              <c:showSerName val="0"/>
              <c:showPercent val="0"/>
              <c:showBubbleSize val="0"/>
              <c:extLst>
                <c:ext xmlns:c15="http://schemas.microsoft.com/office/drawing/2012/chart" uri="{CE6537A1-D6FC-4f65-9D91-7224C49458BB}">
                  <c15:layout>
                    <c:manualLayout>
                      <c:w val="0.36934366797900264"/>
                      <c:h val="0.15247706422018348"/>
                    </c:manualLayout>
                  </c15:layout>
                </c:ext>
                <c:ext xmlns:c16="http://schemas.microsoft.com/office/drawing/2014/chart" uri="{C3380CC4-5D6E-409C-BE32-E72D297353CC}">
                  <c16:uniqueId val="{00000005-CDD6-4F67-889E-3FF9494DAAB7}"/>
                </c:ext>
              </c:extLst>
            </c:dLbl>
            <c:dLbl>
              <c:idx val="3"/>
              <c:dLblPos val="outEnd"/>
              <c:showLegendKey val="0"/>
              <c:showVal val="1"/>
              <c:showCatName val="1"/>
              <c:showSerName val="0"/>
              <c:showPercent val="0"/>
              <c:showBubbleSize val="0"/>
              <c:extLst>
                <c:ext xmlns:c15="http://schemas.microsoft.com/office/drawing/2012/chart" uri="{CE6537A1-D6FC-4f65-9D91-7224C49458BB}">
                  <c15:layout>
                    <c:manualLayout>
                      <c:w val="0.29003133202099735"/>
                      <c:h val="0.15247706422018348"/>
                    </c:manualLayout>
                  </c15:layout>
                </c:ext>
                <c:ext xmlns:c16="http://schemas.microsoft.com/office/drawing/2014/chart" uri="{C3380CC4-5D6E-409C-BE32-E72D297353CC}">
                  <c16:uniqueId val="{00000007-CDD6-4F67-889E-3FF9494DAAB7}"/>
                </c:ext>
              </c:extLst>
            </c:dLbl>
            <c:dLbl>
              <c:idx val="4"/>
              <c:dLblPos val="outEnd"/>
              <c:showLegendKey val="0"/>
              <c:showVal val="1"/>
              <c:showCatName val="1"/>
              <c:showSerName val="0"/>
              <c:showPercent val="0"/>
              <c:showBubbleSize val="0"/>
              <c:extLst>
                <c:ext xmlns:c15="http://schemas.microsoft.com/office/drawing/2012/chart" uri="{CE6537A1-D6FC-4f65-9D91-7224C49458BB}">
                  <c15:layout>
                    <c:manualLayout>
                      <c:w val="0.23594799868766403"/>
                      <c:h val="7.9678899082568796E-2"/>
                    </c:manualLayout>
                  </c15:layout>
                </c:ext>
                <c:ext xmlns:c16="http://schemas.microsoft.com/office/drawing/2014/chart" uri="{C3380CC4-5D6E-409C-BE32-E72D297353CC}">
                  <c16:uniqueId val="{00000009-CDD6-4F67-889E-3FF9494DAAB7}"/>
                </c:ext>
              </c:extLst>
            </c:dLbl>
            <c:dLbl>
              <c:idx val="5"/>
              <c:layout>
                <c:manualLayout>
                  <c:x val="-2.6041666666666713E-2"/>
                  <c:y val="9.1743119266055051E-3"/>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6974999999999993"/>
                      <c:h val="0.11607798165137614"/>
                    </c:manualLayout>
                  </c15:layout>
                </c:ext>
                <c:ext xmlns:c16="http://schemas.microsoft.com/office/drawing/2014/chart" uri="{C3380CC4-5D6E-409C-BE32-E72D297353CC}">
                  <c16:uniqueId val="{0000000B-CDD6-4F67-889E-3FF9494DAAB7}"/>
                </c:ext>
              </c:extLst>
            </c:dLbl>
            <c:dLbl>
              <c:idx val="6"/>
              <c:layout>
                <c:manualLayout>
                  <c:x val="0"/>
                  <c:y val="1.6055045871559634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4804166666666669"/>
                      <c:h val="0.11607798165137614"/>
                    </c:manualLayout>
                  </c15:layout>
                </c:ext>
                <c:ext xmlns:c16="http://schemas.microsoft.com/office/drawing/2014/chart" uri="{C3380CC4-5D6E-409C-BE32-E72D297353CC}">
                  <c16:uniqueId val="{0000000D-CDD6-4F67-889E-3FF9494DAAB7}"/>
                </c:ext>
              </c:extLst>
            </c:dLbl>
            <c:dLbl>
              <c:idx val="7"/>
              <c:dLblPos val="outEnd"/>
              <c:showLegendKey val="0"/>
              <c:showVal val="1"/>
              <c:showCatName val="1"/>
              <c:showSerName val="0"/>
              <c:showPercent val="0"/>
              <c:showBubbleSize val="0"/>
              <c:extLst>
                <c:ext xmlns:c15="http://schemas.microsoft.com/office/drawing/2012/chart" uri="{CE6537A1-D6FC-4f65-9D91-7224C49458BB}">
                  <c15:layout>
                    <c:manualLayout>
                      <c:w val="0.38153133202099737"/>
                      <c:h val="7.9678899082568796E-2"/>
                    </c:manualLayout>
                  </c15:layout>
                </c:ext>
                <c:ext xmlns:c16="http://schemas.microsoft.com/office/drawing/2014/chart" uri="{C3380CC4-5D6E-409C-BE32-E72D297353CC}">
                  <c16:uniqueId val="{0000000F-CDD6-4F67-889E-3FF9494DAAB7}"/>
                </c:ext>
              </c:extLst>
            </c:dLbl>
            <c:dLbl>
              <c:idx val="8"/>
              <c:layout>
                <c:manualLayout>
                  <c:x val="8.3333333333333332E-3"/>
                  <c:y val="-4.1284313371379035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836146653543307"/>
                      <c:h val="7.9678899082568796E-2"/>
                    </c:manualLayout>
                  </c15:layout>
                </c:ext>
                <c:ext xmlns:c16="http://schemas.microsoft.com/office/drawing/2014/chart" uri="{C3380CC4-5D6E-409C-BE32-E72D297353CC}">
                  <c16:uniqueId val="{00000011-CDD6-4F67-889E-3FF9494DAAB7}"/>
                </c:ext>
              </c:extLst>
            </c:dLbl>
            <c:dLbl>
              <c:idx val="9"/>
              <c:layout>
                <c:manualLayout>
                  <c:x val="0.25833333333333341"/>
                  <c:y val="-3.2843314310481834E-3"/>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7615633202099735"/>
                      <c:h val="0.11607798165137614"/>
                    </c:manualLayout>
                  </c15:layout>
                </c:ext>
                <c:ext xmlns:c16="http://schemas.microsoft.com/office/drawing/2014/chart" uri="{C3380CC4-5D6E-409C-BE32-E72D297353CC}">
                  <c16:uniqueId val="{00000013-CDD6-4F67-889E-3FF9494DAAB7}"/>
                </c:ext>
              </c:extLst>
            </c:dLbl>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'F.5 CRI byparam'!$G$35:$G$44</c:f>
              <c:strCache>
                <c:ptCount val="10"/>
                <c:pt idx="0">
                  <c:v>DWR - Felindre WTW - Coliform bacteria</c:v>
                </c:pt>
                <c:pt idx="1">
                  <c:v>DWR Swansea / Morriston Iron</c:v>
                </c:pt>
                <c:pt idx="2">
                  <c:v>DWR Swansea / Morriston Manganese</c:v>
                </c:pt>
                <c:pt idx="3">
                  <c:v>DWR Abergavenny / Cwmtillery Iron</c:v>
                </c:pt>
                <c:pt idx="4">
                  <c:v>DWR Conwy Iron</c:v>
                </c:pt>
                <c:pt idx="5">
                  <c:v>DWR Cardiff Bay / Rumney Iron</c:v>
                </c:pt>
                <c:pt idx="6">
                  <c:v>DWR Bryngwyn / Portis Iron</c:v>
                </c:pt>
                <c:pt idx="7">
                  <c:v>DWR Newport Iron</c:v>
                </c:pt>
                <c:pt idx="8">
                  <c:v>DWR Newport Iron</c:v>
                </c:pt>
                <c:pt idx="9">
                  <c:v>DWR Newport West Turbidity (Zone)</c:v>
                </c:pt>
              </c:strCache>
            </c:strRef>
          </c:cat>
          <c:val>
            <c:numRef>
              <c:f>'F.5 CRI byparam'!$F$35:$F$44</c:f>
              <c:numCache>
                <c:formatCode>#,##0.000</c:formatCode>
                <c:ptCount val="10"/>
                <c:pt idx="0">
                  <c:v>3.0750737570000002</c:v>
                </c:pt>
                <c:pt idx="1">
                  <c:v>0.39937161799999998</c:v>
                </c:pt>
                <c:pt idx="2">
                  <c:v>0.39937161799999998</c:v>
                </c:pt>
                <c:pt idx="3">
                  <c:v>0.37872630499999999</c:v>
                </c:pt>
                <c:pt idx="4">
                  <c:v>0.36918833400000001</c:v>
                </c:pt>
                <c:pt idx="5">
                  <c:v>0.30065342900000003</c:v>
                </c:pt>
                <c:pt idx="6">
                  <c:v>0.235789901</c:v>
                </c:pt>
                <c:pt idx="7">
                  <c:v>0.23519258900000001</c:v>
                </c:pt>
                <c:pt idx="8">
                  <c:v>0.23519258900000001</c:v>
                </c:pt>
                <c:pt idx="9">
                  <c:v>0.23444563199999999</c:v>
                </c:pt>
              </c:numCache>
            </c:numRef>
          </c:val>
          <c:extLst>
            <c:ext xmlns:c16="http://schemas.microsoft.com/office/drawing/2014/chart" uri="{C3380CC4-5D6E-409C-BE32-E72D297353CC}">
              <c16:uniqueId val="{00000014-CDD6-4F67-889E-3FF9494DAAB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'ERI Graphs'!$C$2</c:f>
              <c:strCache>
                <c:ptCount val="1"/>
                <c:pt idx="0">
                  <c:v>2023 ERI score</c:v>
                </c:pt>
              </c:strCache>
            </c:strRef>
          </c:tx>
          <c:spPr>
            <a:solidFill>
              <a:schemeClr val="bg1">
                <a:lumMod val="75000"/>
              </a:schemeClr>
            </a:solidFill>
            <a:ln>
              <a:noFill/>
            </a:ln>
            <a:effectLst/>
          </c:spPr>
          <c:invertIfNegative val="0"/>
          <c:dPt>
            <c:idx val="5"/>
            <c:invertIfNegative val="0"/>
            <c:bubble3D val="0"/>
            <c:spPr>
              <a:solidFill>
                <a:schemeClr val="tx2">
                  <a:lumMod val="75000"/>
                </a:schemeClr>
              </a:solidFill>
              <a:ln>
                <a:noFill/>
              </a:ln>
              <a:effectLst/>
            </c:spPr>
            <c:extLst>
              <c:ext xmlns:c16="http://schemas.microsoft.com/office/drawing/2014/chart" uri="{C3380CC4-5D6E-409C-BE32-E72D297353CC}">
                <c16:uniqueId val="{00000001-2733-410B-8E35-77E7D4BD2CF2}"/>
              </c:ext>
            </c:extLst>
          </c:dPt>
          <c:cat>
            <c:strRef>
              <c:f>'ERI Graphs'!$G$3:$G$28</c:f>
              <c:strCache>
                <c:ptCount val="16"/>
                <c:pt idx="5">
                  <c:v>Dŵr</c:v>
                </c:pt>
                <c:pt idx="10">
                  <c:v>HDC</c:v>
                </c:pt>
                <c:pt idx="15">
                  <c:v>ALE</c:v>
                </c:pt>
              </c:strCache>
            </c:strRef>
          </c:cat>
          <c:val>
            <c:numRef>
              <c:f>'ERI Graphs'!$C$3:$C$20</c:f>
              <c:numCache>
                <c:formatCode>#,##0.000</c:formatCode>
                <c:ptCount val="18"/>
                <c:pt idx="0">
                  <c:v>326.524</c:v>
                </c:pt>
                <c:pt idx="1">
                  <c:v>314.447</c:v>
                </c:pt>
                <c:pt idx="2">
                  <c:v>205.91499999999999</c:v>
                </c:pt>
                <c:pt idx="3">
                  <c:v>137.89099999999999</c:v>
                </c:pt>
                <c:pt idx="4">
                  <c:v>109.30200000000001</c:v>
                </c:pt>
                <c:pt idx="5">
                  <c:v>26.904</c:v>
                </c:pt>
                <c:pt idx="6">
                  <c:v>23.678000000000001</c:v>
                </c:pt>
                <c:pt idx="7">
                  <c:v>14.81</c:v>
                </c:pt>
                <c:pt idx="8">
                  <c:v>5.8970000000000002</c:v>
                </c:pt>
                <c:pt idx="9">
                  <c:v>3.1909999999999998</c:v>
                </c:pt>
                <c:pt idx="10">
                  <c:v>0.27400000000000002</c:v>
                </c:pt>
                <c:pt idx="11">
                  <c:v>7.0999999999999994E-2</c:v>
                </c:pt>
                <c:pt idx="12">
                  <c:v>7.0999999999999994E-2</c:v>
                </c:pt>
                <c:pt idx="13">
                  <c:v>4.2000000000000003E-2</c:v>
                </c:pt>
                <c:pt idx="14">
                  <c:v>0</c:v>
                </c:pt>
                <c:pt idx="15">
                  <c:v>0</c:v>
                </c:pt>
                <c:pt idx="16">
                  <c:v>0</c:v>
                </c:pt>
                <c:pt idx="17">
                  <c:v>0</c:v>
                </c:pt>
              </c:numCache>
            </c:numRef>
          </c:val>
          <c:extLst>
            <c:ext xmlns:c16="http://schemas.microsoft.com/office/drawing/2014/chart" uri="{C3380CC4-5D6E-409C-BE32-E72D297353CC}">
              <c16:uniqueId val="{00000002-2733-410B-8E35-77E7D4BD2CF2}"/>
            </c:ext>
          </c:extLst>
        </c:ser>
        <c:dLbls>
          <c:showLegendKey val="0"/>
          <c:showVal val="0"/>
          <c:showCatName val="0"/>
          <c:showSerName val="0"/>
          <c:showPercent val="0"/>
          <c:showBubbleSize val="0"/>
        </c:dLbls>
        <c:gapWidth val="219"/>
        <c:overlap val="100"/>
        <c:axId val="1201966239"/>
        <c:axId val="1201966719"/>
      </c:barChart>
      <c:barChart>
        <c:barDir val="col"/>
        <c:grouping val="stacked"/>
        <c:varyColors val="0"/>
        <c:ser>
          <c:idx val="3"/>
          <c:order val="2"/>
          <c:tx>
            <c:strRef>
              <c:f>'ERI Graphs'!$F$2</c:f>
              <c:strCache>
                <c:ptCount val="1"/>
                <c:pt idx="0">
                  <c:v>Secondary axis</c:v>
                </c:pt>
              </c:strCache>
            </c:strRef>
          </c:tx>
          <c:spPr>
            <a:solidFill>
              <a:schemeClr val="bg1">
                <a:lumMod val="50000"/>
              </a:schemeClr>
            </a:solidFill>
            <a:ln>
              <a:noFill/>
            </a:ln>
            <a:effectLst/>
          </c:spPr>
          <c:invertIfNegative val="0"/>
          <c:cat>
            <c:strRef>
              <c:f>'ERI Graphs'!$B$3:$B$28</c:f>
              <c:strCache>
                <c:ptCount val="26"/>
                <c:pt idx="0">
                  <c:v>ISC</c:v>
                </c:pt>
                <c:pt idx="1">
                  <c:v>SEW</c:v>
                </c:pt>
                <c:pt idx="2">
                  <c:v>UUT</c:v>
                </c:pt>
                <c:pt idx="3">
                  <c:v>NES</c:v>
                </c:pt>
                <c:pt idx="4">
                  <c:v>ANH</c:v>
                </c:pt>
                <c:pt idx="5">
                  <c:v>DWR</c:v>
                </c:pt>
                <c:pt idx="6">
                  <c:v>WSX</c:v>
                </c:pt>
                <c:pt idx="7">
                  <c:v>LNW</c:v>
                </c:pt>
                <c:pt idx="8">
                  <c:v>SES</c:v>
                </c:pt>
                <c:pt idx="9">
                  <c:v>IWN</c:v>
                </c:pt>
                <c:pt idx="10">
                  <c:v>HDC</c:v>
                </c:pt>
                <c:pt idx="11">
                  <c:v>CAM</c:v>
                </c:pt>
                <c:pt idx="12">
                  <c:v>ESP</c:v>
                </c:pt>
                <c:pt idx="13">
                  <c:v>AFW</c:v>
                </c:pt>
                <c:pt idx="14">
                  <c:v>ALB</c:v>
                </c:pt>
                <c:pt idx="15">
                  <c:v>ALE</c:v>
                </c:pt>
                <c:pt idx="16">
                  <c:v>ICW</c:v>
                </c:pt>
                <c:pt idx="17">
                  <c:v>VWP</c:v>
                </c:pt>
                <c:pt idx="18">
                  <c:v>BRL</c:v>
                </c:pt>
                <c:pt idx="19">
                  <c:v>PRT</c:v>
                </c:pt>
                <c:pt idx="20">
                  <c:v>SWB</c:v>
                </c:pt>
                <c:pt idx="21">
                  <c:v>SRN</c:v>
                </c:pt>
                <c:pt idx="22">
                  <c:v>SVT</c:v>
                </c:pt>
                <c:pt idx="23">
                  <c:v>YKS</c:v>
                </c:pt>
                <c:pt idx="24">
                  <c:v>TMS</c:v>
                </c:pt>
                <c:pt idx="25">
                  <c:v>SST</c:v>
                </c:pt>
              </c:strCache>
            </c:strRef>
          </c:cat>
          <c:val>
            <c:numRef>
              <c:f>'ERI Graphs'!$F$3:$F$28</c:f>
              <c:numCache>
                <c:formatCode>General</c:formatCode>
                <c:ptCount val="26"/>
                <c:pt idx="20" formatCode="#,##0.000">
                  <c:v>585.50199999999995</c:v>
                </c:pt>
                <c:pt idx="21" formatCode="#,##0.000">
                  <c:v>814.08799999999997</c:v>
                </c:pt>
                <c:pt idx="22" formatCode="#,##0.000">
                  <c:v>2253.3789999999999</c:v>
                </c:pt>
                <c:pt idx="23" formatCode="#,##0.000">
                  <c:v>2747.0250000000001</c:v>
                </c:pt>
                <c:pt idx="24" formatCode="#,##0.000">
                  <c:v>5043.2539999999999</c:v>
                </c:pt>
                <c:pt idx="25" formatCode="#,##0.000">
                  <c:v>18047.847000000002</c:v>
                </c:pt>
              </c:numCache>
            </c:numRef>
          </c:val>
          <c:extLst>
            <c:ext xmlns:c16="http://schemas.microsoft.com/office/drawing/2014/chart" uri="{C3380CC4-5D6E-409C-BE32-E72D297353CC}">
              <c16:uniqueId val="{00000003-2733-410B-8E35-77E7D4BD2CF2}"/>
            </c:ext>
          </c:extLst>
        </c:ser>
        <c:dLbls>
          <c:showLegendKey val="0"/>
          <c:showVal val="0"/>
          <c:showCatName val="0"/>
          <c:showSerName val="0"/>
          <c:showPercent val="0"/>
          <c:showBubbleSize val="0"/>
        </c:dLbls>
        <c:gapWidth val="219"/>
        <c:overlap val="100"/>
        <c:axId val="1903160671"/>
        <c:axId val="1903153951"/>
      </c:barChart>
      <c:lineChart>
        <c:grouping val="standard"/>
        <c:varyColors val="0"/>
        <c:ser>
          <c:idx val="2"/>
          <c:order val="1"/>
          <c:tx>
            <c:strRef>
              <c:f>'ERI Graphs'!$E$2</c:f>
              <c:strCache>
                <c:ptCount val="1"/>
                <c:pt idx="0">
                  <c:v>Industry Median ERI</c:v>
                </c:pt>
              </c:strCache>
            </c:strRef>
          </c:tx>
          <c:spPr>
            <a:ln w="28575" cap="rnd">
              <a:solidFill>
                <a:schemeClr val="tx1"/>
              </a:solidFill>
              <a:round/>
            </a:ln>
            <a:effectLst/>
          </c:spPr>
          <c:marker>
            <c:symbol val="none"/>
          </c:marker>
          <c:cat>
            <c:strRef>
              <c:f>'ERI Graphs'!$B$3:$B$20</c:f>
              <c:strCache>
                <c:ptCount val="18"/>
                <c:pt idx="0">
                  <c:v>ISC</c:v>
                </c:pt>
                <c:pt idx="1">
                  <c:v>SEW</c:v>
                </c:pt>
                <c:pt idx="2">
                  <c:v>UUT</c:v>
                </c:pt>
                <c:pt idx="3">
                  <c:v>NES</c:v>
                </c:pt>
                <c:pt idx="4">
                  <c:v>ANH</c:v>
                </c:pt>
                <c:pt idx="5">
                  <c:v>DWR</c:v>
                </c:pt>
                <c:pt idx="6">
                  <c:v>WSX</c:v>
                </c:pt>
                <c:pt idx="7">
                  <c:v>LNW</c:v>
                </c:pt>
                <c:pt idx="8">
                  <c:v>SES</c:v>
                </c:pt>
                <c:pt idx="9">
                  <c:v>IWN</c:v>
                </c:pt>
                <c:pt idx="10">
                  <c:v>HDC</c:v>
                </c:pt>
                <c:pt idx="11">
                  <c:v>CAM</c:v>
                </c:pt>
                <c:pt idx="12">
                  <c:v>ESP</c:v>
                </c:pt>
                <c:pt idx="13">
                  <c:v>AFW</c:v>
                </c:pt>
                <c:pt idx="14">
                  <c:v>ALB</c:v>
                </c:pt>
                <c:pt idx="15">
                  <c:v>ALE</c:v>
                </c:pt>
                <c:pt idx="16">
                  <c:v>ICW</c:v>
                </c:pt>
                <c:pt idx="17">
                  <c:v>VWP</c:v>
                </c:pt>
              </c:strCache>
            </c:strRef>
          </c:cat>
          <c:val>
            <c:numRef>
              <c:f>'ERI Graphs'!$E$3:$E$28</c:f>
              <c:numCache>
                <c:formatCode>#,##0.000</c:formatCode>
                <c:ptCount val="26"/>
                <c:pt idx="0">
                  <c:v>68.103000000000009</c:v>
                </c:pt>
                <c:pt idx="1">
                  <c:v>68.103000000000009</c:v>
                </c:pt>
                <c:pt idx="2">
                  <c:v>68.103000000000009</c:v>
                </c:pt>
                <c:pt idx="3">
                  <c:v>68.103000000000009</c:v>
                </c:pt>
                <c:pt idx="4">
                  <c:v>68.103000000000009</c:v>
                </c:pt>
                <c:pt idx="5">
                  <c:v>68.103000000000009</c:v>
                </c:pt>
                <c:pt idx="6">
                  <c:v>68.103000000000009</c:v>
                </c:pt>
                <c:pt idx="7">
                  <c:v>68.103000000000009</c:v>
                </c:pt>
                <c:pt idx="8">
                  <c:v>68.103000000000009</c:v>
                </c:pt>
                <c:pt idx="9">
                  <c:v>68.103000000000009</c:v>
                </c:pt>
                <c:pt idx="10">
                  <c:v>68.103000000000009</c:v>
                </c:pt>
                <c:pt idx="11">
                  <c:v>68.103000000000009</c:v>
                </c:pt>
                <c:pt idx="12">
                  <c:v>68.103000000000009</c:v>
                </c:pt>
                <c:pt idx="13">
                  <c:v>68.103000000000009</c:v>
                </c:pt>
                <c:pt idx="14">
                  <c:v>68.103000000000009</c:v>
                </c:pt>
                <c:pt idx="15">
                  <c:v>68.103000000000009</c:v>
                </c:pt>
                <c:pt idx="16">
                  <c:v>68.103000000000009</c:v>
                </c:pt>
                <c:pt idx="17">
                  <c:v>68.103000000000009</c:v>
                </c:pt>
              </c:numCache>
            </c:numRef>
          </c:val>
          <c:smooth val="0"/>
          <c:extLst>
            <c:ext xmlns:c16="http://schemas.microsoft.com/office/drawing/2014/chart" uri="{C3380CC4-5D6E-409C-BE32-E72D297353CC}">
              <c16:uniqueId val="{00000004-2733-410B-8E35-77E7D4BD2CF2}"/>
            </c:ext>
          </c:extLst>
        </c:ser>
        <c:dLbls>
          <c:showLegendKey val="0"/>
          <c:showVal val="0"/>
          <c:showCatName val="0"/>
          <c:showSerName val="0"/>
          <c:showPercent val="0"/>
          <c:showBubbleSize val="0"/>
        </c:dLbls>
        <c:marker val="1"/>
        <c:smooth val="0"/>
        <c:axId val="1201966239"/>
        <c:axId val="1201966719"/>
      </c:lineChart>
      <c:catAx>
        <c:axId val="1201966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201966719"/>
        <c:crosses val="autoZero"/>
        <c:auto val="1"/>
        <c:lblAlgn val="ctr"/>
        <c:lblOffset val="100"/>
        <c:noMultiLvlLbl val="0"/>
      </c:catAx>
      <c:valAx>
        <c:axId val="12019667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en-US" dirty="0"/>
                  <a:t>Event risk index (ERI)</a:t>
                </a:r>
              </a:p>
            </c:rich>
          </c:tx>
          <c:overlay val="0"/>
          <c:spPr>
            <a:noFill/>
            <a:ln>
              <a:noFill/>
            </a:ln>
            <a:effectLst/>
          </c:spPr>
          <c:txPr>
            <a:bodyPr rot="-5400000" spcFirstLastPara="1" vertOverflow="ellipsis" vert="horz" wrap="square" anchor="ctr" anchorCtr="1"/>
            <a:lstStyle/>
            <a:p>
              <a:pPr>
                <a:defRPr sz="13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201966239"/>
        <c:crosses val="autoZero"/>
        <c:crossBetween val="between"/>
      </c:valAx>
      <c:valAx>
        <c:axId val="1903153951"/>
        <c:scaling>
          <c:orientation val="minMax"/>
        </c:scaling>
        <c:delete val="0"/>
        <c:axPos val="r"/>
        <c:title>
          <c:tx>
            <c:rich>
              <a:bodyPr rot="-5400000" spcFirstLastPara="1" vertOverflow="ellipsis" vert="horz" wrap="square" anchor="ctr" anchorCtr="1"/>
              <a:lstStyle/>
              <a:p>
                <a:pPr>
                  <a:defRPr sz="13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en-US" dirty="0"/>
                  <a:t>Event risk index (ERI)</a:t>
                </a:r>
              </a:p>
            </c:rich>
          </c:tx>
          <c:overlay val="0"/>
          <c:spPr>
            <a:noFill/>
            <a:ln>
              <a:noFill/>
            </a:ln>
            <a:effectLst/>
          </c:spPr>
          <c:txPr>
            <a:bodyPr rot="-5400000" spcFirstLastPara="1" vertOverflow="ellipsis" vert="horz" wrap="square" anchor="ctr" anchorCtr="1"/>
            <a:lstStyle/>
            <a:p>
              <a:pPr>
                <a:defRPr sz="13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903160671"/>
        <c:crosses val="max"/>
        <c:crossBetween val="between"/>
      </c:valAx>
      <c:catAx>
        <c:axId val="1903160671"/>
        <c:scaling>
          <c:orientation val="minMax"/>
        </c:scaling>
        <c:delete val="1"/>
        <c:axPos val="b"/>
        <c:numFmt formatCode="General" sourceLinked="1"/>
        <c:majorTickMark val="out"/>
        <c:minorTickMark val="none"/>
        <c:tickLblPos val="nextTo"/>
        <c:crossAx val="1903153951"/>
        <c:crosses val="autoZero"/>
        <c:auto val="1"/>
        <c:lblAlgn val="ctr"/>
        <c:lblOffset val="100"/>
        <c:noMultiLvlLbl val="0"/>
      </c:cat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13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90A-4C8E-B9BF-DCAA0598B1D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90A-4C8E-B9BF-DCAA0598B1D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90A-4C8E-B9BF-DCAA0598B1D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90A-4C8E-B9BF-DCAA0598B1D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90A-4C8E-B9BF-DCAA0598B1D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90A-4C8E-B9BF-DCAA0598B1D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90A-4C8E-B9BF-DCAA0598B1D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90A-4C8E-B9BF-DCAA0598B1D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90A-4C8E-B9BF-DCAA0598B1D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90A-4C8E-B9BF-DCAA0598B1DC}"/>
              </c:ext>
            </c:extLst>
          </c:dPt>
          <c:dLbls>
            <c:dLbl>
              <c:idx val="1"/>
              <c:layout>
                <c:manualLayout>
                  <c:x val="-1.5540140723376105E-2"/>
                  <c:y val="2.6326813860309346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0A-4C8E-B9BF-DCAA0598B1DC}"/>
                </c:ext>
              </c:extLst>
            </c:dLbl>
            <c:dLbl>
              <c:idx val="2"/>
              <c:layout>
                <c:manualLayout>
                  <c:x val="3.8851835495734836E-2"/>
                  <c:y val="3.6675127650928452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0A-4C8E-B9BF-DCAA0598B1DC}"/>
                </c:ext>
              </c:extLst>
            </c:dLbl>
            <c:dLbl>
              <c:idx val="3"/>
              <c:layout>
                <c:manualLayout>
                  <c:x val="2.1732353285145497E-2"/>
                  <c:y val="-7.0578350481058982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90A-4C8E-B9BF-DCAA0598B1DC}"/>
                </c:ext>
              </c:extLst>
            </c:dLbl>
            <c:dLbl>
              <c:idx val="4"/>
              <c:layout>
                <c:manualLayout>
                  <c:x val="6.1812884168609208E-2"/>
                  <c:y val="-7.8890821036386435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90A-4C8E-B9BF-DCAA0598B1DC}"/>
                </c:ext>
              </c:extLst>
            </c:dLbl>
            <c:dLbl>
              <c:idx val="7"/>
              <c:layout>
                <c:manualLayout>
                  <c:x val="3.1430755699750818E-2"/>
                  <c:y val="0.24163824005287113"/>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90A-4C8E-B9BF-DCAA0598B1D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'F.13 Highest scoring events'!$AC$3:$AC$12</c:f>
              <c:strCache>
                <c:ptCount val="8"/>
                <c:pt idx="0">
                  <c:v>DWR Penyball Chlorate - 12.294</c:v>
                </c:pt>
                <c:pt idx="1">
                  <c:v>DWR Penycefn Chlorate - 8.096</c:v>
                </c:pt>
                <c:pt idx="2">
                  <c:v>DWR Leckwith burst main - 3.559</c:v>
                </c:pt>
                <c:pt idx="3">
                  <c:v>DWR Bryn Cowlyd Ct - 2.46</c:v>
                </c:pt>
                <c:pt idx="4">
                  <c:v>DWR Penybont Turbidity - 0.299</c:v>
                </c:pt>
                <c:pt idx="5">
                  <c:v>HDC Pant DND - 0.157</c:v>
                </c:pt>
                <c:pt idx="6">
                  <c:v>HDC Newtown DND - 0.106</c:v>
                </c:pt>
                <c:pt idx="7">
                  <c:v>DWR Capel Curig Chlorate - 0.105</c:v>
                </c:pt>
              </c:strCache>
            </c:strRef>
          </c:cat>
          <c:val>
            <c:numRef>
              <c:f>'F.13 Highest scoring events'!$AA$3:$AA$12</c:f>
              <c:numCache>
                <c:formatCode>General</c:formatCode>
                <c:ptCount val="10"/>
                <c:pt idx="0">
                  <c:v>12.294</c:v>
                </c:pt>
                <c:pt idx="1">
                  <c:v>8.0960000000000001</c:v>
                </c:pt>
                <c:pt idx="2">
                  <c:v>3.5590000000000002</c:v>
                </c:pt>
                <c:pt idx="3">
                  <c:v>2.46</c:v>
                </c:pt>
                <c:pt idx="4">
                  <c:v>0.29899999999999999</c:v>
                </c:pt>
                <c:pt idx="5">
                  <c:v>0.157</c:v>
                </c:pt>
                <c:pt idx="6">
                  <c:v>0.106</c:v>
                </c:pt>
                <c:pt idx="7">
                  <c:v>0.105</c:v>
                </c:pt>
              </c:numCache>
            </c:numRef>
          </c:val>
          <c:extLst>
            <c:ext xmlns:c16="http://schemas.microsoft.com/office/drawing/2014/chart" uri="{C3380CC4-5D6E-409C-BE32-E72D297353CC}">
              <c16:uniqueId val="{00000014-290A-4C8E-B9BF-DCAA0598B1DC}"/>
            </c:ext>
          </c:extLst>
        </c:ser>
        <c:dLbls>
          <c:showLegendKey val="0"/>
          <c:showVal val="0"/>
          <c:showCatName val="0"/>
          <c:showSerName val="0"/>
          <c:showPercent val="0"/>
          <c:showBubbleSize val="0"/>
          <c:showLeaderLines val="1"/>
        </c:dLbls>
        <c:firstSliceAng val="9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'F.17 Disco rate 2023'!$C$5</c:f>
              <c:strCache>
                <c:ptCount val="1"/>
                <c:pt idx="0">
                  <c:v>Company Discolouration Rate 2023</c:v>
                </c:pt>
              </c:strCache>
            </c:strRef>
          </c:tx>
          <c:spPr>
            <a:solidFill>
              <a:schemeClr val="bg1">
                <a:lumMod val="75000"/>
              </a:schemeClr>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BE1D-484C-AA3F-727BB25FFBC0}"/>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C-BE1D-484C-AA3F-727BB25FFBC0}"/>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D-BE1D-484C-AA3F-727BB25FFBC0}"/>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E-BE1D-484C-AA3F-727BB25FFBC0}"/>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F-BE1D-484C-AA3F-727BB25FFBC0}"/>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10-BE1D-484C-AA3F-727BB25FFBC0}"/>
              </c:ext>
            </c:extLst>
          </c:dPt>
          <c:dPt>
            <c:idx val="6"/>
            <c:invertIfNegative val="0"/>
            <c:bubble3D val="0"/>
            <c:spPr>
              <a:solidFill>
                <a:schemeClr val="bg1">
                  <a:lumMod val="75000"/>
                </a:schemeClr>
              </a:solidFill>
              <a:ln>
                <a:noFill/>
              </a:ln>
              <a:effectLst/>
            </c:spPr>
            <c:extLst>
              <c:ext xmlns:c16="http://schemas.microsoft.com/office/drawing/2014/chart" uri="{C3380CC4-5D6E-409C-BE32-E72D297353CC}">
                <c16:uniqueId val="{00000011-BE1D-484C-AA3F-727BB25FFBC0}"/>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12-BE1D-484C-AA3F-727BB25FFBC0}"/>
              </c:ext>
            </c:extLst>
          </c:dPt>
          <c:dPt>
            <c:idx val="8"/>
            <c:invertIfNegative val="0"/>
            <c:bubble3D val="0"/>
            <c:spPr>
              <a:solidFill>
                <a:schemeClr val="bg1">
                  <a:lumMod val="75000"/>
                </a:schemeClr>
              </a:solidFill>
              <a:ln>
                <a:noFill/>
              </a:ln>
              <a:effectLst/>
            </c:spPr>
            <c:extLst>
              <c:ext xmlns:c16="http://schemas.microsoft.com/office/drawing/2014/chart" uri="{C3380CC4-5D6E-409C-BE32-E72D297353CC}">
                <c16:uniqueId val="{00000013-BE1D-484C-AA3F-727BB25FFBC0}"/>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14-BE1D-484C-AA3F-727BB25FFBC0}"/>
              </c:ext>
            </c:extLst>
          </c:dPt>
          <c:dPt>
            <c:idx val="10"/>
            <c:invertIfNegative val="0"/>
            <c:bubble3D val="0"/>
            <c:spPr>
              <a:solidFill>
                <a:schemeClr val="tx2"/>
              </a:solidFill>
              <a:ln>
                <a:noFill/>
              </a:ln>
              <a:effectLst/>
            </c:spPr>
            <c:extLst>
              <c:ext xmlns:c16="http://schemas.microsoft.com/office/drawing/2014/chart" uri="{C3380CC4-5D6E-409C-BE32-E72D297353CC}">
                <c16:uniqueId val="{00000003-BE1D-484C-AA3F-727BB25FFBC0}"/>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5-BE1D-484C-AA3F-727BB25FFBC0}"/>
              </c:ext>
            </c:extLst>
          </c:dPt>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16-BE1D-484C-AA3F-727BB25FFBC0}"/>
              </c:ext>
            </c:extLst>
          </c:dPt>
          <c:dPt>
            <c:idx val="13"/>
            <c:invertIfNegative val="0"/>
            <c:bubble3D val="0"/>
            <c:spPr>
              <a:solidFill>
                <a:schemeClr val="bg1">
                  <a:lumMod val="75000"/>
                </a:schemeClr>
              </a:solidFill>
              <a:ln>
                <a:noFill/>
              </a:ln>
              <a:effectLst/>
            </c:spPr>
            <c:extLst>
              <c:ext xmlns:c16="http://schemas.microsoft.com/office/drawing/2014/chart" uri="{C3380CC4-5D6E-409C-BE32-E72D297353CC}">
                <c16:uniqueId val="{00000017-BE1D-484C-AA3F-727BB25FFBC0}"/>
              </c:ext>
            </c:extLst>
          </c:dPt>
          <c:dPt>
            <c:idx val="14"/>
            <c:invertIfNegative val="0"/>
            <c:bubble3D val="0"/>
            <c:spPr>
              <a:solidFill>
                <a:schemeClr val="bg1">
                  <a:lumMod val="75000"/>
                </a:schemeClr>
              </a:solidFill>
              <a:ln>
                <a:noFill/>
              </a:ln>
              <a:effectLst/>
            </c:spPr>
            <c:extLst>
              <c:ext xmlns:c16="http://schemas.microsoft.com/office/drawing/2014/chart" uri="{C3380CC4-5D6E-409C-BE32-E72D297353CC}">
                <c16:uniqueId val="{00000018-BE1D-484C-AA3F-727BB25FFBC0}"/>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05-BE1D-484C-AA3F-727BB25FFBC0}"/>
              </c:ext>
            </c:extLst>
          </c:dPt>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19-BE1D-484C-AA3F-727BB25FFBC0}"/>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1A-BE1D-484C-AA3F-727BB25FFBC0}"/>
              </c:ext>
            </c:extLst>
          </c:dPt>
          <c:dPt>
            <c:idx val="19"/>
            <c:invertIfNegative val="0"/>
            <c:bubble3D val="0"/>
            <c:spPr>
              <a:solidFill>
                <a:schemeClr val="tx2"/>
              </a:solidFill>
              <a:ln>
                <a:noFill/>
              </a:ln>
              <a:effectLst/>
            </c:spPr>
            <c:extLst>
              <c:ext xmlns:c16="http://schemas.microsoft.com/office/drawing/2014/chart" uri="{C3380CC4-5D6E-409C-BE32-E72D297353CC}">
                <c16:uniqueId val="{00000028-F0CC-4F97-AF3E-6A971110B589}"/>
              </c:ext>
            </c:extLst>
          </c:dPt>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7-BE1D-484C-AA3F-727BB25FFBC0}"/>
              </c:ext>
            </c:extLst>
          </c:dPt>
          <c:dPt>
            <c:idx val="21"/>
            <c:invertIfNegative val="0"/>
            <c:bubble3D val="0"/>
            <c:spPr>
              <a:solidFill>
                <a:schemeClr val="tx2"/>
              </a:solidFill>
              <a:ln>
                <a:noFill/>
              </a:ln>
              <a:effectLst/>
            </c:spPr>
            <c:extLst>
              <c:ext xmlns:c16="http://schemas.microsoft.com/office/drawing/2014/chart" uri="{C3380CC4-5D6E-409C-BE32-E72D297353CC}">
                <c16:uniqueId val="{00000009-BE1D-484C-AA3F-727BB25FFBC0}"/>
              </c:ext>
            </c:extLst>
          </c:dPt>
          <c:dLbls>
            <c:dLbl>
              <c:idx val="1"/>
              <c:delete val="1"/>
              <c:extLst>
                <c:ext xmlns:c15="http://schemas.microsoft.com/office/drawing/2012/chart" uri="{CE6537A1-D6FC-4f65-9D91-7224C49458BB}"/>
                <c:ext xmlns:c16="http://schemas.microsoft.com/office/drawing/2014/chart" uri="{C3380CC4-5D6E-409C-BE32-E72D297353CC}">
                  <c16:uniqueId val="{0000000C-BE1D-484C-AA3F-727BB25FFBC0}"/>
                </c:ext>
              </c:extLst>
            </c:dLbl>
            <c:dLbl>
              <c:idx val="2"/>
              <c:delete val="1"/>
              <c:extLst>
                <c:ext xmlns:c15="http://schemas.microsoft.com/office/drawing/2012/chart" uri="{CE6537A1-D6FC-4f65-9D91-7224C49458BB}"/>
                <c:ext xmlns:c16="http://schemas.microsoft.com/office/drawing/2014/chart" uri="{C3380CC4-5D6E-409C-BE32-E72D297353CC}">
                  <c16:uniqueId val="{0000000D-BE1D-484C-AA3F-727BB25FFBC0}"/>
                </c:ext>
              </c:extLst>
            </c:dLbl>
            <c:dLbl>
              <c:idx val="3"/>
              <c:delete val="1"/>
              <c:extLst>
                <c:ext xmlns:c15="http://schemas.microsoft.com/office/drawing/2012/chart" uri="{CE6537A1-D6FC-4f65-9D91-7224C49458BB}"/>
                <c:ext xmlns:c16="http://schemas.microsoft.com/office/drawing/2014/chart" uri="{C3380CC4-5D6E-409C-BE32-E72D297353CC}">
                  <c16:uniqueId val="{0000000E-BE1D-484C-AA3F-727BB25FFBC0}"/>
                </c:ext>
              </c:extLst>
            </c:dLbl>
            <c:dLbl>
              <c:idx val="4"/>
              <c:delete val="1"/>
              <c:extLst>
                <c:ext xmlns:c15="http://schemas.microsoft.com/office/drawing/2012/chart" uri="{CE6537A1-D6FC-4f65-9D91-7224C49458BB}"/>
                <c:ext xmlns:c16="http://schemas.microsoft.com/office/drawing/2014/chart" uri="{C3380CC4-5D6E-409C-BE32-E72D297353CC}">
                  <c16:uniqueId val="{0000000F-BE1D-484C-AA3F-727BB25FFBC0}"/>
                </c:ext>
              </c:extLst>
            </c:dLbl>
            <c:dLbl>
              <c:idx val="5"/>
              <c:delete val="1"/>
              <c:extLst>
                <c:ext xmlns:c15="http://schemas.microsoft.com/office/drawing/2012/chart" uri="{CE6537A1-D6FC-4f65-9D91-7224C49458BB}"/>
                <c:ext xmlns:c16="http://schemas.microsoft.com/office/drawing/2014/chart" uri="{C3380CC4-5D6E-409C-BE32-E72D297353CC}">
                  <c16:uniqueId val="{00000010-BE1D-484C-AA3F-727BB25FFBC0}"/>
                </c:ext>
              </c:extLst>
            </c:dLbl>
            <c:dLbl>
              <c:idx val="6"/>
              <c:delete val="1"/>
              <c:extLst>
                <c:ext xmlns:c15="http://schemas.microsoft.com/office/drawing/2012/chart" uri="{CE6537A1-D6FC-4f65-9D91-7224C49458BB}"/>
                <c:ext xmlns:c16="http://schemas.microsoft.com/office/drawing/2014/chart" uri="{C3380CC4-5D6E-409C-BE32-E72D297353CC}">
                  <c16:uniqueId val="{00000011-BE1D-484C-AA3F-727BB25FFBC0}"/>
                </c:ext>
              </c:extLst>
            </c:dLbl>
            <c:dLbl>
              <c:idx val="7"/>
              <c:delete val="1"/>
              <c:extLst>
                <c:ext xmlns:c15="http://schemas.microsoft.com/office/drawing/2012/chart" uri="{CE6537A1-D6FC-4f65-9D91-7224C49458BB}"/>
                <c:ext xmlns:c16="http://schemas.microsoft.com/office/drawing/2014/chart" uri="{C3380CC4-5D6E-409C-BE32-E72D297353CC}">
                  <c16:uniqueId val="{00000012-BE1D-484C-AA3F-727BB25FFBC0}"/>
                </c:ext>
              </c:extLst>
            </c:dLbl>
            <c:dLbl>
              <c:idx val="8"/>
              <c:delete val="1"/>
              <c:extLst>
                <c:ext xmlns:c15="http://schemas.microsoft.com/office/drawing/2012/chart" uri="{CE6537A1-D6FC-4f65-9D91-7224C49458BB}"/>
                <c:ext xmlns:c16="http://schemas.microsoft.com/office/drawing/2014/chart" uri="{C3380CC4-5D6E-409C-BE32-E72D297353CC}">
                  <c16:uniqueId val="{00000013-BE1D-484C-AA3F-727BB25FFBC0}"/>
                </c:ext>
              </c:extLst>
            </c:dLbl>
            <c:dLbl>
              <c:idx val="9"/>
              <c:delete val="1"/>
              <c:extLst>
                <c:ext xmlns:c15="http://schemas.microsoft.com/office/drawing/2012/chart" uri="{CE6537A1-D6FC-4f65-9D91-7224C49458BB}"/>
                <c:ext xmlns:c16="http://schemas.microsoft.com/office/drawing/2014/chart" uri="{C3380CC4-5D6E-409C-BE32-E72D297353CC}">
                  <c16:uniqueId val="{00000014-BE1D-484C-AA3F-727BB25FFBC0}"/>
                </c:ext>
              </c:extLst>
            </c:dLbl>
            <c:dLbl>
              <c:idx val="11"/>
              <c:delete val="1"/>
              <c:extLst>
                <c:ext xmlns:c15="http://schemas.microsoft.com/office/drawing/2012/chart" uri="{CE6537A1-D6FC-4f65-9D91-7224C49458BB}"/>
                <c:ext xmlns:c16="http://schemas.microsoft.com/office/drawing/2014/chart" uri="{C3380CC4-5D6E-409C-BE32-E72D297353CC}">
                  <c16:uniqueId val="{00000015-BE1D-484C-AA3F-727BB25FFBC0}"/>
                </c:ext>
              </c:extLst>
            </c:dLbl>
            <c:dLbl>
              <c:idx val="12"/>
              <c:delete val="1"/>
              <c:extLst>
                <c:ext xmlns:c15="http://schemas.microsoft.com/office/drawing/2012/chart" uri="{CE6537A1-D6FC-4f65-9D91-7224C49458BB}"/>
                <c:ext xmlns:c16="http://schemas.microsoft.com/office/drawing/2014/chart" uri="{C3380CC4-5D6E-409C-BE32-E72D297353CC}">
                  <c16:uniqueId val="{00000016-BE1D-484C-AA3F-727BB25FFBC0}"/>
                </c:ext>
              </c:extLst>
            </c:dLbl>
            <c:dLbl>
              <c:idx val="13"/>
              <c:delete val="1"/>
              <c:extLst>
                <c:ext xmlns:c15="http://schemas.microsoft.com/office/drawing/2012/chart" uri="{CE6537A1-D6FC-4f65-9D91-7224C49458BB}"/>
                <c:ext xmlns:c16="http://schemas.microsoft.com/office/drawing/2014/chart" uri="{C3380CC4-5D6E-409C-BE32-E72D297353CC}">
                  <c16:uniqueId val="{00000017-BE1D-484C-AA3F-727BB25FFBC0}"/>
                </c:ext>
              </c:extLst>
            </c:dLbl>
            <c:dLbl>
              <c:idx val="14"/>
              <c:delete val="1"/>
              <c:extLst>
                <c:ext xmlns:c15="http://schemas.microsoft.com/office/drawing/2012/chart" uri="{CE6537A1-D6FC-4f65-9D91-7224C49458BB}"/>
                <c:ext xmlns:c16="http://schemas.microsoft.com/office/drawing/2014/chart" uri="{C3380CC4-5D6E-409C-BE32-E72D297353CC}">
                  <c16:uniqueId val="{00000018-BE1D-484C-AA3F-727BB25FFBC0}"/>
                </c:ext>
              </c:extLst>
            </c:dLbl>
            <c:dLbl>
              <c:idx val="15"/>
              <c:delete val="1"/>
              <c:extLst>
                <c:ext xmlns:c15="http://schemas.microsoft.com/office/drawing/2012/chart" uri="{CE6537A1-D6FC-4f65-9D91-7224C49458BB}"/>
                <c:ext xmlns:c16="http://schemas.microsoft.com/office/drawing/2014/chart" uri="{C3380CC4-5D6E-409C-BE32-E72D297353CC}">
                  <c16:uniqueId val="{00000005-BE1D-484C-AA3F-727BB25FFBC0}"/>
                </c:ext>
              </c:extLst>
            </c:dLbl>
            <c:dLbl>
              <c:idx val="16"/>
              <c:delete val="1"/>
              <c:extLst>
                <c:ext xmlns:c15="http://schemas.microsoft.com/office/drawing/2012/chart" uri="{CE6537A1-D6FC-4f65-9D91-7224C49458BB}"/>
                <c:ext xmlns:c16="http://schemas.microsoft.com/office/drawing/2014/chart" uri="{C3380CC4-5D6E-409C-BE32-E72D297353CC}">
                  <c16:uniqueId val="{00000019-BE1D-484C-AA3F-727BB25FFBC0}"/>
                </c:ext>
              </c:extLst>
            </c:dLbl>
            <c:dLbl>
              <c:idx val="17"/>
              <c:delete val="1"/>
              <c:extLst>
                <c:ext xmlns:c15="http://schemas.microsoft.com/office/drawing/2012/chart" uri="{CE6537A1-D6FC-4f65-9D91-7224C49458BB}"/>
                <c:ext xmlns:c16="http://schemas.microsoft.com/office/drawing/2014/chart" uri="{C3380CC4-5D6E-409C-BE32-E72D297353CC}">
                  <c16:uniqueId val="{0000001A-BE1D-484C-AA3F-727BB25FFBC0}"/>
                </c:ext>
              </c:extLst>
            </c:dLbl>
            <c:dLbl>
              <c:idx val="18"/>
              <c:delete val="1"/>
              <c:extLst>
                <c:ext xmlns:c15="http://schemas.microsoft.com/office/drawing/2012/chart" uri="{CE6537A1-D6FC-4f65-9D91-7224C49458BB}"/>
                <c:ext xmlns:c16="http://schemas.microsoft.com/office/drawing/2014/chart" uri="{C3380CC4-5D6E-409C-BE32-E72D297353CC}">
                  <c16:uniqueId val="{00000029-F0CC-4F97-AF3E-6A971110B589}"/>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'F.17 Disco rate 2023'!$A$6:$A$27</c:f>
              <c:strCache>
                <c:ptCount val="22"/>
                <c:pt idx="0">
                  <c:v>DWR</c:v>
                </c:pt>
                <c:pt idx="10">
                  <c:v>HDC</c:v>
                </c:pt>
                <c:pt idx="19">
                  <c:v>Industry</c:v>
                </c:pt>
                <c:pt idx="21">
                  <c:v>Wales</c:v>
                </c:pt>
              </c:strCache>
            </c:strRef>
          </c:cat>
          <c:val>
            <c:numRef>
              <c:f>'F.17 Disco rate 2023'!$C$6:$C$28</c:f>
              <c:numCache>
                <c:formatCode>0.00</c:formatCode>
                <c:ptCount val="23"/>
                <c:pt idx="0">
                  <c:v>1.66</c:v>
                </c:pt>
                <c:pt idx="1">
                  <c:v>1.17</c:v>
                </c:pt>
                <c:pt idx="2">
                  <c:v>0.74</c:v>
                </c:pt>
                <c:pt idx="3">
                  <c:v>0.61</c:v>
                </c:pt>
                <c:pt idx="4">
                  <c:v>0.5</c:v>
                </c:pt>
                <c:pt idx="5">
                  <c:v>0.48</c:v>
                </c:pt>
                <c:pt idx="6">
                  <c:v>0.45</c:v>
                </c:pt>
                <c:pt idx="7">
                  <c:v>0.4</c:v>
                </c:pt>
                <c:pt idx="8">
                  <c:v>0.4</c:v>
                </c:pt>
                <c:pt idx="9">
                  <c:v>0.39</c:v>
                </c:pt>
                <c:pt idx="10">
                  <c:v>0.36</c:v>
                </c:pt>
                <c:pt idx="11">
                  <c:v>0.34</c:v>
                </c:pt>
                <c:pt idx="12">
                  <c:v>0.3</c:v>
                </c:pt>
                <c:pt idx="13">
                  <c:v>0.18</c:v>
                </c:pt>
                <c:pt idx="14">
                  <c:v>0.16</c:v>
                </c:pt>
                <c:pt idx="15">
                  <c:v>0.08</c:v>
                </c:pt>
                <c:pt idx="16">
                  <c:v>7.0000000000000007E-2</c:v>
                </c:pt>
                <c:pt idx="17">
                  <c:v>0.04</c:v>
                </c:pt>
                <c:pt idx="18">
                  <c:v>0</c:v>
                </c:pt>
                <c:pt idx="19">
                  <c:v>0.47</c:v>
                </c:pt>
                <c:pt idx="21">
                  <c:v>1.58</c:v>
                </c:pt>
              </c:numCache>
            </c:numRef>
          </c:val>
          <c:extLst>
            <c:ext xmlns:c16="http://schemas.microsoft.com/office/drawing/2014/chart" uri="{C3380CC4-5D6E-409C-BE32-E72D297353CC}">
              <c16:uniqueId val="{0000000A-BE1D-484C-AA3F-727BB25FFBC0}"/>
            </c:ext>
          </c:extLst>
        </c:ser>
        <c:dLbls>
          <c:showLegendKey val="0"/>
          <c:showVal val="0"/>
          <c:showCatName val="0"/>
          <c:showSerName val="0"/>
          <c:showPercent val="0"/>
          <c:showBubbleSize val="0"/>
        </c:dLbls>
        <c:gapWidth val="219"/>
        <c:overlap val="-27"/>
        <c:axId val="855240367"/>
        <c:axId val="849685343"/>
      </c:barChart>
      <c:catAx>
        <c:axId val="855240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849685343"/>
        <c:crosses val="autoZero"/>
        <c:auto val="1"/>
        <c:lblAlgn val="ctr"/>
        <c:lblOffset val="100"/>
        <c:noMultiLvlLbl val="0"/>
      </c:catAx>
      <c:valAx>
        <c:axId val="8496853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Discolouration rate per</a:t>
                </a:r>
                <a:r>
                  <a:rPr lang="en-US" baseline="0" dirty="0"/>
                  <a:t> 1,000 consumers</a:t>
                </a:r>
                <a:endParaRPr lang="en-US"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5524036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5961877936928402E-2"/>
          <c:y val="3.2374012713153086E-2"/>
          <c:w val="0.90227693824646049"/>
          <c:h val="0.82088346928758771"/>
        </c:manualLayout>
      </c:layout>
      <c:barChart>
        <c:barDir val="col"/>
        <c:grouping val="clustered"/>
        <c:varyColors val="0"/>
        <c:ser>
          <c:idx val="0"/>
          <c:order val="0"/>
          <c:tx>
            <c:strRef>
              <c:f>'[Wales charts+tables+alttext REDTAB-22 ORANGETAB-23 draft GREENTAB-23 final copy for presentation.xlsx]F.16 Disco rate Wales'!$B$4</c:f>
              <c:strCache>
                <c:ptCount val="1"/>
                <c:pt idx="0">
                  <c:v>Appearance - brown black orange rate, for Wales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'[Wales charts+tables+alttext REDTAB-22 ORANGETAB-23 draft GREENTAB-23 final copy for presentation.xlsx]F.16 Disco rate Wales'!$A$5:$A$14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'[Wales charts+tables+alttext REDTAB-22 ORANGETAB-23 draft GREENTAB-23 final copy for presentation.xlsx]F.16 Disco rate Wales'!$B$5:$B$14</c:f>
              <c:numCache>
                <c:formatCode>0.00</c:formatCode>
                <c:ptCount val="10"/>
                <c:pt idx="0">
                  <c:v>2.33</c:v>
                </c:pt>
                <c:pt idx="1">
                  <c:v>2.14</c:v>
                </c:pt>
                <c:pt idx="2">
                  <c:v>2.2999999999999998</c:v>
                </c:pt>
                <c:pt idx="3">
                  <c:v>2.14</c:v>
                </c:pt>
                <c:pt idx="4">
                  <c:v>2.2599999999999998</c:v>
                </c:pt>
                <c:pt idx="5">
                  <c:v>1.83</c:v>
                </c:pt>
                <c:pt idx="6">
                  <c:v>1.77</c:v>
                </c:pt>
                <c:pt idx="7">
                  <c:v>1.54</c:v>
                </c:pt>
                <c:pt idx="8">
                  <c:v>1.59</c:v>
                </c:pt>
                <c:pt idx="9">
                  <c:v>1.58</c:v>
                </c:pt>
              </c:numCache>
            </c:numRef>
          </c:val>
          <c:extLst>
            <c:ext xmlns:c16="http://schemas.microsoft.com/office/drawing/2014/chart" uri="{C3380CC4-5D6E-409C-BE32-E72D297353CC}">
              <c16:uniqueId val="{00000000-B6D1-4CE8-86B7-2201AFF25619}"/>
            </c:ext>
          </c:extLst>
        </c:ser>
        <c:ser>
          <c:idx val="1"/>
          <c:order val="1"/>
          <c:tx>
            <c:strRef>
              <c:f>'[Wales charts+tables+alttext REDTAB-22 ORANGETAB-23 draft GREENTAB-23 final copy for presentation.xlsx]F.16 Disco rate Wales'!$C$4</c:f>
              <c:strCache>
                <c:ptCount val="1"/>
                <c:pt idx="0">
                  <c:v>Whole industry equivalent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'[Wales charts+tables+alttext REDTAB-22 ORANGETAB-23 draft GREENTAB-23 final copy for presentation.xlsx]F.16 Disco rate Wales'!$A$5:$A$14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'[Wales charts+tables+alttext REDTAB-22 ORANGETAB-23 draft GREENTAB-23 final copy for presentation.xlsx]F.16 Disco rate Wales'!$C$5:$C$14</c:f>
              <c:numCache>
                <c:formatCode>0.00</c:formatCode>
                <c:ptCount val="10"/>
                <c:pt idx="0">
                  <c:v>0.84519529579144903</c:v>
                </c:pt>
                <c:pt idx="1">
                  <c:v>0.77711825378935895</c:v>
                </c:pt>
                <c:pt idx="2">
                  <c:v>0.79420893177100704</c:v>
                </c:pt>
                <c:pt idx="3">
                  <c:v>0.72068491334265194</c:v>
                </c:pt>
                <c:pt idx="4">
                  <c:v>0.69581473252461101</c:v>
                </c:pt>
                <c:pt idx="5">
                  <c:v>0.62352516449964202</c:v>
                </c:pt>
                <c:pt idx="6">
                  <c:v>0.60457137471614897</c:v>
                </c:pt>
                <c:pt idx="7">
                  <c:v>0.54161088498184495</c:v>
                </c:pt>
                <c:pt idx="8">
                  <c:v>0.49778273867888101</c:v>
                </c:pt>
                <c:pt idx="9">
                  <c:v>0.46874168467347499</c:v>
                </c:pt>
              </c:numCache>
            </c:numRef>
          </c:val>
          <c:extLst>
            <c:ext xmlns:c16="http://schemas.microsoft.com/office/drawing/2014/chart" uri="{C3380CC4-5D6E-409C-BE32-E72D297353CC}">
              <c16:uniqueId val="{00000001-B6D1-4CE8-86B7-2201AFF25619}"/>
            </c:ext>
          </c:extLst>
        </c:ser>
        <c:dLbls>
          <c:showLegendKey val="0"/>
          <c:showVal val="0"/>
          <c:showCatName val="0"/>
          <c:showSerName val="0"/>
          <c:showPercent val="0"/>
          <c:showBubbleSize val="0"/>
        </c:dLbls>
        <c:gapWidth val="219"/>
        <c:overlap val="-27"/>
        <c:axId val="166179344"/>
        <c:axId val="166177424"/>
      </c:barChart>
      <c:catAx>
        <c:axId val="16617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66177424"/>
        <c:crosses val="autoZero"/>
        <c:auto val="1"/>
        <c:lblAlgn val="ctr"/>
        <c:lblOffset val="100"/>
        <c:noMultiLvlLbl val="0"/>
      </c:catAx>
      <c:valAx>
        <c:axId val="166177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dirty="0"/>
                  <a:t>Discolouration rate per 1,000 consumers</a:t>
                </a:r>
              </a:p>
            </c:rich>
          </c:tx>
          <c:layout>
            <c:manualLayout>
              <c:xMode val="edge"/>
              <c:yMode val="edge"/>
              <c:x val="9.6227867590454198E-3"/>
              <c:y val="0.1604056947217228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66179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'[Industry Averages.xlsx]Industry Targets'!$B$1</c:f>
              <c:strCache>
                <c:ptCount val="1"/>
                <c:pt idx="0">
                  <c:v>Industry average appearance - brown black orange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exp"/>
            <c:dispRSqr val="0"/>
            <c:dispEq val="0"/>
          </c:trendline>
          <c:cat>
            <c:numRef>
              <c:f>'[Industry Averages.xlsx]Industry Targets'!$A$2:$A$29</c:f>
              <c:numCache>
                <c:formatCode>General</c:formatCode>
                <c:ptCount val="2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numCache>
              <c:extLst/>
            </c:numRef>
          </c:cat>
          <c:val>
            <c:numRef>
              <c:f>'[Industry Averages.xlsx]Industry Targets'!$B$2:$B$29</c:f>
              <c:numCache>
                <c:formatCode>0.00</c:formatCode>
                <c:ptCount val="26"/>
                <c:pt idx="0">
                  <c:v>1.6221716069188763</c:v>
                </c:pt>
                <c:pt idx="1">
                  <c:v>1.6274292415098641</c:v>
                </c:pt>
                <c:pt idx="2">
                  <c:v>1.5584498713781854</c:v>
                </c:pt>
                <c:pt idx="3">
                  <c:v>1.3068106884340374</c:v>
                </c:pt>
                <c:pt idx="4">
                  <c:v>1.1721806264079533</c:v>
                </c:pt>
                <c:pt idx="5">
                  <c:v>1.0384127579340121</c:v>
                </c:pt>
                <c:pt idx="6">
                  <c:v>0.97716971047933265</c:v>
                </c:pt>
                <c:pt idx="7">
                  <c:v>0.91493580628934612</c:v>
                </c:pt>
                <c:pt idx="8">
                  <c:v>0.95453090968233367</c:v>
                </c:pt>
                <c:pt idx="9">
                  <c:v>0.84519529579144959</c:v>
                </c:pt>
                <c:pt idx="10">
                  <c:v>0.77711825378935906</c:v>
                </c:pt>
                <c:pt idx="11">
                  <c:v>0.79420893177100771</c:v>
                </c:pt>
                <c:pt idx="12">
                  <c:v>0.72068491334265261</c:v>
                </c:pt>
                <c:pt idx="13">
                  <c:v>0.69581473252461157</c:v>
                </c:pt>
                <c:pt idx="14">
                  <c:v>0.6235251644996429</c:v>
                </c:pt>
                <c:pt idx="15">
                  <c:v>0.60457137471614952</c:v>
                </c:pt>
                <c:pt idx="16">
                  <c:v>0.5416108849818454</c:v>
                </c:pt>
                <c:pt idx="17">
                  <c:v>0.49778273867888173</c:v>
                </c:pt>
                <c:pt idx="18">
                  <c:v>0.46874168467347499</c:v>
                </c:pt>
              </c:numCache>
              <c:extLst/>
            </c:numRef>
          </c:val>
          <c:smooth val="0"/>
          <c:extLst>
            <c:ext xmlns:c16="http://schemas.microsoft.com/office/drawing/2014/chart" uri="{C3380CC4-5D6E-409C-BE32-E72D297353CC}">
              <c16:uniqueId val="{00000001-0A78-44B4-8EC3-CA5E170FB374}"/>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marker val="1"/>
        <c:smooth val="0"/>
        <c:axId val="101192208"/>
        <c:axId val="101192688"/>
      </c:lineChart>
      <c:catAx>
        <c:axId val="101192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01192688"/>
        <c:crosses val="autoZero"/>
        <c:auto val="1"/>
        <c:lblAlgn val="ctr"/>
        <c:lblOffset val="100"/>
        <c:tickMarkSkip val="1"/>
        <c:noMultiLvlLbl val="0"/>
      </c:catAx>
      <c:valAx>
        <c:axId val="101192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dirty="0"/>
                  <a:t>Industry average consumer contact rate</a:t>
                </a:r>
                <a:r>
                  <a:rPr lang="en-GB" baseline="0" dirty="0"/>
                  <a:t> per </a:t>
                </a:r>
                <a:r>
                  <a:rPr lang="en-GB" dirty="0"/>
                  <a:t>1,000 population</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1192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305F5D-B756-43DE-9598-8804CFF8FED7}" type="doc">
      <dgm:prSet loTypeId="urn:microsoft.com/office/officeart/2005/8/layout/radial5" loCatId="cycle" qsTypeId="urn:microsoft.com/office/officeart/2005/8/quickstyle/simple1" qsCatId="simple" csTypeId="urn:microsoft.com/office/officeart/2005/8/colors/colorful3" csCatId="colorful" phldr="1"/>
      <dgm:spPr/>
      <dgm:t>
        <a:bodyPr/>
        <a:lstStyle/>
        <a:p>
          <a:endParaRPr lang="en-GB"/>
        </a:p>
      </dgm:t>
    </dgm:pt>
    <dgm:pt modelId="{623D5015-ABA0-47C1-8F1E-5149E7A54E5D}">
      <dgm:prSet phldrT="[Text]"/>
      <dgm:spPr/>
      <dgm:t>
        <a:bodyPr/>
        <a:lstStyle/>
        <a:p>
          <a:r>
            <a:rPr lang="en-GB" dirty="0"/>
            <a:t>Water Regulations</a:t>
          </a:r>
        </a:p>
      </dgm:t>
    </dgm:pt>
    <dgm:pt modelId="{3E778E55-FC8A-477F-B670-D221A085C85C}" type="parTrans" cxnId="{CC5E926D-B4DE-4906-9206-37CB6C657D85}">
      <dgm:prSet/>
      <dgm:spPr/>
      <dgm:t>
        <a:bodyPr/>
        <a:lstStyle/>
        <a:p>
          <a:endParaRPr lang="en-GB"/>
        </a:p>
      </dgm:t>
    </dgm:pt>
    <dgm:pt modelId="{49A8EA7D-929E-494E-A8C2-704C6283C3F2}" type="sibTrans" cxnId="{CC5E926D-B4DE-4906-9206-37CB6C657D85}">
      <dgm:prSet/>
      <dgm:spPr/>
      <dgm:t>
        <a:bodyPr/>
        <a:lstStyle/>
        <a:p>
          <a:endParaRPr lang="en-GB"/>
        </a:p>
      </dgm:t>
    </dgm:pt>
    <dgm:pt modelId="{9C954323-28EE-47A4-850D-9170A872D670}">
      <dgm:prSet phldrT="[Text]"/>
      <dgm:spPr/>
      <dgm:t>
        <a:bodyPr/>
        <a:lstStyle/>
        <a:p>
          <a:r>
            <a:rPr lang="en-GB" dirty="0"/>
            <a:t>Leakage</a:t>
          </a:r>
        </a:p>
      </dgm:t>
    </dgm:pt>
    <dgm:pt modelId="{88960744-1A41-4866-AD60-7C217614580A}" type="parTrans" cxnId="{6801CDB1-D0B1-48B0-83CD-83FFFFF6D453}">
      <dgm:prSet/>
      <dgm:spPr/>
      <dgm:t>
        <a:bodyPr/>
        <a:lstStyle/>
        <a:p>
          <a:endParaRPr lang="en-GB"/>
        </a:p>
      </dgm:t>
    </dgm:pt>
    <dgm:pt modelId="{0D4C8E8D-270F-4C4E-B04F-5799348FF907}" type="sibTrans" cxnId="{6801CDB1-D0B1-48B0-83CD-83FFFFF6D453}">
      <dgm:prSet/>
      <dgm:spPr/>
      <dgm:t>
        <a:bodyPr/>
        <a:lstStyle/>
        <a:p>
          <a:endParaRPr lang="en-GB"/>
        </a:p>
      </dgm:t>
    </dgm:pt>
    <dgm:pt modelId="{DD6E3E1D-21B7-4A89-B824-7ABBF7F14B7F}">
      <dgm:prSet phldrT="[Text]"/>
      <dgm:spPr/>
      <dgm:t>
        <a:bodyPr/>
        <a:lstStyle/>
        <a:p>
          <a:r>
            <a:rPr lang="en-GB" dirty="0"/>
            <a:t>Water Quality</a:t>
          </a:r>
        </a:p>
      </dgm:t>
    </dgm:pt>
    <dgm:pt modelId="{C7CD9BE0-A7CF-4D51-909A-A417019A9C11}" type="parTrans" cxnId="{69A3758C-F9F2-431A-BB4F-742B0B10F1B5}">
      <dgm:prSet/>
      <dgm:spPr/>
      <dgm:t>
        <a:bodyPr/>
        <a:lstStyle/>
        <a:p>
          <a:endParaRPr lang="en-GB"/>
        </a:p>
      </dgm:t>
    </dgm:pt>
    <dgm:pt modelId="{9D256424-B511-4812-BE68-CE41BF314F16}" type="sibTrans" cxnId="{69A3758C-F9F2-431A-BB4F-742B0B10F1B5}">
      <dgm:prSet/>
      <dgm:spPr/>
      <dgm:t>
        <a:bodyPr/>
        <a:lstStyle/>
        <a:p>
          <a:endParaRPr lang="en-GB"/>
        </a:p>
      </dgm:t>
    </dgm:pt>
    <dgm:pt modelId="{A911ACA5-CC0F-4B0F-9D17-D28E859BE4A2}">
      <dgm:prSet phldrT="[Text]"/>
      <dgm:spPr/>
      <dgm:t>
        <a:bodyPr/>
        <a:lstStyle/>
        <a:p>
          <a:r>
            <a:rPr lang="en-GB" dirty="0"/>
            <a:t>Metering</a:t>
          </a:r>
        </a:p>
      </dgm:t>
    </dgm:pt>
    <dgm:pt modelId="{65C6D704-98EF-46AB-8318-E2DA1AED7E7F}" type="parTrans" cxnId="{70F5A273-5DD0-4170-88EC-97F4B3A6A5E8}">
      <dgm:prSet/>
      <dgm:spPr/>
      <dgm:t>
        <a:bodyPr/>
        <a:lstStyle/>
        <a:p>
          <a:endParaRPr lang="en-GB"/>
        </a:p>
      </dgm:t>
    </dgm:pt>
    <dgm:pt modelId="{F2C4765E-6022-40A8-B23E-20CD3BE431C6}" type="sibTrans" cxnId="{70F5A273-5DD0-4170-88EC-97F4B3A6A5E8}">
      <dgm:prSet/>
      <dgm:spPr/>
      <dgm:t>
        <a:bodyPr/>
        <a:lstStyle/>
        <a:p>
          <a:endParaRPr lang="en-GB"/>
        </a:p>
      </dgm:t>
    </dgm:pt>
    <dgm:pt modelId="{2C9F41A2-2F52-4713-A2A4-C914E2442425}">
      <dgm:prSet phldrT="[Text]"/>
      <dgm:spPr/>
      <dgm:t>
        <a:bodyPr/>
        <a:lstStyle/>
        <a:p>
          <a:r>
            <a:rPr lang="en-GB" dirty="0"/>
            <a:t>Lead</a:t>
          </a:r>
        </a:p>
      </dgm:t>
    </dgm:pt>
    <dgm:pt modelId="{8A90F95F-8989-40C9-BD6A-A26E6903BD6F}" type="parTrans" cxnId="{C4675FA3-E0DB-4A8F-9A78-3A8FE480599A}">
      <dgm:prSet/>
      <dgm:spPr/>
      <dgm:t>
        <a:bodyPr/>
        <a:lstStyle/>
        <a:p>
          <a:endParaRPr lang="en-GB"/>
        </a:p>
      </dgm:t>
    </dgm:pt>
    <dgm:pt modelId="{CF1657DF-A73E-43DE-9911-ACD4055B21D4}" type="sibTrans" cxnId="{C4675FA3-E0DB-4A8F-9A78-3A8FE480599A}">
      <dgm:prSet/>
      <dgm:spPr/>
      <dgm:t>
        <a:bodyPr/>
        <a:lstStyle/>
        <a:p>
          <a:endParaRPr lang="en-GB"/>
        </a:p>
      </dgm:t>
    </dgm:pt>
    <dgm:pt modelId="{C8977C1C-D338-4442-84A4-86DC18637BAA}">
      <dgm:prSet/>
      <dgm:spPr/>
      <dgm:t>
        <a:bodyPr/>
        <a:lstStyle/>
        <a:p>
          <a:r>
            <a:rPr lang="en-GB" dirty="0"/>
            <a:t>Waste and Water Treatment</a:t>
          </a:r>
        </a:p>
      </dgm:t>
    </dgm:pt>
    <dgm:pt modelId="{63C4EDB8-67AF-4845-908C-7AFF1FC9B77B}" type="parTrans" cxnId="{FE553650-1F76-4AEC-8E87-7F32AD2763D8}">
      <dgm:prSet/>
      <dgm:spPr/>
      <dgm:t>
        <a:bodyPr/>
        <a:lstStyle/>
        <a:p>
          <a:endParaRPr lang="en-GB"/>
        </a:p>
      </dgm:t>
    </dgm:pt>
    <dgm:pt modelId="{5D688AE3-99A9-4C21-BC25-55455FCE9E28}" type="sibTrans" cxnId="{FE553650-1F76-4AEC-8E87-7F32AD2763D8}">
      <dgm:prSet/>
      <dgm:spPr/>
      <dgm:t>
        <a:bodyPr/>
        <a:lstStyle/>
        <a:p>
          <a:endParaRPr lang="en-GB"/>
        </a:p>
      </dgm:t>
    </dgm:pt>
    <dgm:pt modelId="{0ED69096-E599-4D53-9BA8-8AF83ED716E1}">
      <dgm:prSet/>
      <dgm:spPr/>
      <dgm:t>
        <a:bodyPr/>
        <a:lstStyle/>
        <a:p>
          <a:r>
            <a:rPr lang="en-GB" dirty="0"/>
            <a:t>Water Efficiency</a:t>
          </a:r>
        </a:p>
      </dgm:t>
    </dgm:pt>
    <dgm:pt modelId="{F02A57CB-39A3-42A0-BE2E-A2EDF21EFA57}" type="parTrans" cxnId="{B3DF6A56-75F8-4525-A8D0-B98808BE9384}">
      <dgm:prSet/>
      <dgm:spPr/>
      <dgm:t>
        <a:bodyPr/>
        <a:lstStyle/>
        <a:p>
          <a:endParaRPr lang="en-GB"/>
        </a:p>
      </dgm:t>
    </dgm:pt>
    <dgm:pt modelId="{18214D47-DBFB-4B7F-9047-6022FC3A46A7}" type="sibTrans" cxnId="{B3DF6A56-75F8-4525-A8D0-B98808BE9384}">
      <dgm:prSet/>
      <dgm:spPr/>
      <dgm:t>
        <a:bodyPr/>
        <a:lstStyle/>
        <a:p>
          <a:endParaRPr lang="en-GB"/>
        </a:p>
      </dgm:t>
    </dgm:pt>
    <dgm:pt modelId="{CD2B079C-31C0-4AE2-8CD0-D50F0171509F}">
      <dgm:prSet/>
      <dgm:spPr/>
      <dgm:t>
        <a:bodyPr/>
        <a:lstStyle/>
        <a:p>
          <a:r>
            <a:rPr lang="en-GB" dirty="0"/>
            <a:t>Legal</a:t>
          </a:r>
        </a:p>
      </dgm:t>
    </dgm:pt>
    <dgm:pt modelId="{4E1615D7-0FD8-4F53-8E46-4995BED50726}" type="parTrans" cxnId="{E2740FAB-B9E7-4CAA-9779-F74A493E89D2}">
      <dgm:prSet/>
      <dgm:spPr/>
      <dgm:t>
        <a:bodyPr/>
        <a:lstStyle/>
        <a:p>
          <a:endParaRPr lang="en-GB"/>
        </a:p>
      </dgm:t>
    </dgm:pt>
    <dgm:pt modelId="{E85612CB-696F-4E2E-A4FF-7D43F7E07EE7}" type="sibTrans" cxnId="{E2740FAB-B9E7-4CAA-9779-F74A493E89D2}">
      <dgm:prSet/>
      <dgm:spPr/>
      <dgm:t>
        <a:bodyPr/>
        <a:lstStyle/>
        <a:p>
          <a:endParaRPr lang="en-GB"/>
        </a:p>
      </dgm:t>
    </dgm:pt>
    <dgm:pt modelId="{D5AC824B-D7E7-4775-84A5-CC39EBDA67EE}">
      <dgm:prSet/>
      <dgm:spPr/>
      <dgm:t>
        <a:bodyPr/>
        <a:lstStyle/>
        <a:p>
          <a:r>
            <a:rPr lang="en-GB" dirty="0"/>
            <a:t>Network</a:t>
          </a:r>
        </a:p>
      </dgm:t>
    </dgm:pt>
    <dgm:pt modelId="{FA417867-34AD-4F5C-A0AC-D9F5B8C94330}" type="parTrans" cxnId="{DE9218CA-5E7F-411A-986F-3F0B8EC6E3DB}">
      <dgm:prSet/>
      <dgm:spPr/>
      <dgm:t>
        <a:bodyPr/>
        <a:lstStyle/>
        <a:p>
          <a:endParaRPr lang="en-GB"/>
        </a:p>
      </dgm:t>
    </dgm:pt>
    <dgm:pt modelId="{8904852F-E21F-4BA1-8299-E9014B6470E8}" type="sibTrans" cxnId="{DE9218CA-5E7F-411A-986F-3F0B8EC6E3DB}">
      <dgm:prSet/>
      <dgm:spPr/>
      <dgm:t>
        <a:bodyPr/>
        <a:lstStyle/>
        <a:p>
          <a:endParaRPr lang="en-GB"/>
        </a:p>
      </dgm:t>
    </dgm:pt>
    <dgm:pt modelId="{980DA046-8155-40D5-9692-8C306BC00F8B}">
      <dgm:prSet/>
      <dgm:spPr/>
      <dgm:t>
        <a:bodyPr/>
        <a:lstStyle/>
        <a:p>
          <a:r>
            <a:rPr lang="en-GB" dirty="0"/>
            <a:t>Drinking Water Safety</a:t>
          </a:r>
        </a:p>
      </dgm:t>
    </dgm:pt>
    <dgm:pt modelId="{0CADA273-C1D5-4EE4-AEC7-80DFD87A4EFB}" type="parTrans" cxnId="{62A99157-DEC5-4A7D-A4E9-DAD7F55390E3}">
      <dgm:prSet/>
      <dgm:spPr/>
      <dgm:t>
        <a:bodyPr/>
        <a:lstStyle/>
        <a:p>
          <a:endParaRPr lang="en-GB"/>
        </a:p>
      </dgm:t>
    </dgm:pt>
    <dgm:pt modelId="{E921E475-1429-4E81-9057-B93B9F6DA908}" type="sibTrans" cxnId="{62A99157-DEC5-4A7D-A4E9-DAD7F55390E3}">
      <dgm:prSet/>
      <dgm:spPr/>
      <dgm:t>
        <a:bodyPr/>
        <a:lstStyle/>
        <a:p>
          <a:endParaRPr lang="en-GB"/>
        </a:p>
      </dgm:t>
    </dgm:pt>
    <dgm:pt modelId="{DB148286-9003-4F45-A599-A99C2FED1029}" type="pres">
      <dgm:prSet presAssocID="{74305F5D-B756-43DE-9598-8804CFF8FED7}" presName="Name0" presStyleCnt="0">
        <dgm:presLayoutVars>
          <dgm:chMax val="1"/>
          <dgm:dir/>
          <dgm:animLvl val="ctr"/>
          <dgm:resizeHandles val="exact"/>
        </dgm:presLayoutVars>
      </dgm:prSet>
      <dgm:spPr/>
    </dgm:pt>
    <dgm:pt modelId="{51F5E353-DA3A-46F6-BBB2-92F95E3C3E16}" type="pres">
      <dgm:prSet presAssocID="{623D5015-ABA0-47C1-8F1E-5149E7A54E5D}" presName="centerShape" presStyleLbl="node0" presStyleIdx="0" presStyleCnt="1"/>
      <dgm:spPr/>
    </dgm:pt>
    <dgm:pt modelId="{D55DACC0-F36E-4213-9720-D223A53FD18F}" type="pres">
      <dgm:prSet presAssocID="{88960744-1A41-4866-AD60-7C217614580A}" presName="parTrans" presStyleLbl="sibTrans2D1" presStyleIdx="0" presStyleCnt="9"/>
      <dgm:spPr/>
    </dgm:pt>
    <dgm:pt modelId="{EC37BB62-ACFE-4444-BA68-28A0F4810FC6}" type="pres">
      <dgm:prSet presAssocID="{88960744-1A41-4866-AD60-7C217614580A}" presName="connectorText" presStyleLbl="sibTrans2D1" presStyleIdx="0" presStyleCnt="9"/>
      <dgm:spPr/>
    </dgm:pt>
    <dgm:pt modelId="{A8FFF0C1-0E75-4791-B099-267BB1B3994D}" type="pres">
      <dgm:prSet presAssocID="{9C954323-28EE-47A4-850D-9170A872D670}" presName="node" presStyleLbl="node1" presStyleIdx="0" presStyleCnt="9">
        <dgm:presLayoutVars>
          <dgm:bulletEnabled val="1"/>
        </dgm:presLayoutVars>
      </dgm:prSet>
      <dgm:spPr/>
    </dgm:pt>
    <dgm:pt modelId="{E0F9648A-17C8-4EEE-9C51-4DD894304259}" type="pres">
      <dgm:prSet presAssocID="{C7CD9BE0-A7CF-4D51-909A-A417019A9C11}" presName="parTrans" presStyleLbl="sibTrans2D1" presStyleIdx="1" presStyleCnt="9"/>
      <dgm:spPr/>
    </dgm:pt>
    <dgm:pt modelId="{5F1902F7-9CE9-44A9-BBEF-16C46AD302EA}" type="pres">
      <dgm:prSet presAssocID="{C7CD9BE0-A7CF-4D51-909A-A417019A9C11}" presName="connectorText" presStyleLbl="sibTrans2D1" presStyleIdx="1" presStyleCnt="9"/>
      <dgm:spPr/>
    </dgm:pt>
    <dgm:pt modelId="{5F72FABB-A776-4E30-B8C0-61DD28204DB2}" type="pres">
      <dgm:prSet presAssocID="{DD6E3E1D-21B7-4A89-B824-7ABBF7F14B7F}" presName="node" presStyleLbl="node1" presStyleIdx="1" presStyleCnt="9">
        <dgm:presLayoutVars>
          <dgm:bulletEnabled val="1"/>
        </dgm:presLayoutVars>
      </dgm:prSet>
      <dgm:spPr/>
    </dgm:pt>
    <dgm:pt modelId="{3BF0F798-7536-4456-B2C2-2597D4DAD651}" type="pres">
      <dgm:prSet presAssocID="{65C6D704-98EF-46AB-8318-E2DA1AED7E7F}" presName="parTrans" presStyleLbl="sibTrans2D1" presStyleIdx="2" presStyleCnt="9"/>
      <dgm:spPr/>
    </dgm:pt>
    <dgm:pt modelId="{4F54D585-1345-4DB5-95CE-338AAC6AEF2E}" type="pres">
      <dgm:prSet presAssocID="{65C6D704-98EF-46AB-8318-E2DA1AED7E7F}" presName="connectorText" presStyleLbl="sibTrans2D1" presStyleIdx="2" presStyleCnt="9"/>
      <dgm:spPr/>
    </dgm:pt>
    <dgm:pt modelId="{285D5C31-1991-4B02-84B6-79EEB81FCF72}" type="pres">
      <dgm:prSet presAssocID="{A911ACA5-CC0F-4B0F-9D17-D28E859BE4A2}" presName="node" presStyleLbl="node1" presStyleIdx="2" presStyleCnt="9">
        <dgm:presLayoutVars>
          <dgm:bulletEnabled val="1"/>
        </dgm:presLayoutVars>
      </dgm:prSet>
      <dgm:spPr/>
    </dgm:pt>
    <dgm:pt modelId="{E0831B68-434C-4868-9F5D-A3DF9B715E6E}" type="pres">
      <dgm:prSet presAssocID="{8A90F95F-8989-40C9-BD6A-A26E6903BD6F}" presName="parTrans" presStyleLbl="sibTrans2D1" presStyleIdx="3" presStyleCnt="9"/>
      <dgm:spPr/>
    </dgm:pt>
    <dgm:pt modelId="{04D04243-CE58-47EF-A674-956AFE3EB8AC}" type="pres">
      <dgm:prSet presAssocID="{8A90F95F-8989-40C9-BD6A-A26E6903BD6F}" presName="connectorText" presStyleLbl="sibTrans2D1" presStyleIdx="3" presStyleCnt="9"/>
      <dgm:spPr/>
    </dgm:pt>
    <dgm:pt modelId="{9D62309F-771F-4DE6-B94D-04FEB7A52F30}" type="pres">
      <dgm:prSet presAssocID="{2C9F41A2-2F52-4713-A2A4-C914E2442425}" presName="node" presStyleLbl="node1" presStyleIdx="3" presStyleCnt="9">
        <dgm:presLayoutVars>
          <dgm:bulletEnabled val="1"/>
        </dgm:presLayoutVars>
      </dgm:prSet>
      <dgm:spPr/>
    </dgm:pt>
    <dgm:pt modelId="{3221DE97-9FFD-42C7-97C2-A5460E022008}" type="pres">
      <dgm:prSet presAssocID="{63C4EDB8-67AF-4845-908C-7AFF1FC9B77B}" presName="parTrans" presStyleLbl="sibTrans2D1" presStyleIdx="4" presStyleCnt="9"/>
      <dgm:spPr/>
    </dgm:pt>
    <dgm:pt modelId="{C34A8C65-4F66-472E-A31D-088978F395A3}" type="pres">
      <dgm:prSet presAssocID="{63C4EDB8-67AF-4845-908C-7AFF1FC9B77B}" presName="connectorText" presStyleLbl="sibTrans2D1" presStyleIdx="4" presStyleCnt="9"/>
      <dgm:spPr/>
    </dgm:pt>
    <dgm:pt modelId="{613E3B6F-EA25-409A-9BEE-7DB79311C08C}" type="pres">
      <dgm:prSet presAssocID="{C8977C1C-D338-4442-84A4-86DC18637BAA}" presName="node" presStyleLbl="node1" presStyleIdx="4" presStyleCnt="9" custScaleX="104625">
        <dgm:presLayoutVars>
          <dgm:bulletEnabled val="1"/>
        </dgm:presLayoutVars>
      </dgm:prSet>
      <dgm:spPr/>
    </dgm:pt>
    <dgm:pt modelId="{DA4E452B-16CB-4D7E-858A-166B88ABAF7F}" type="pres">
      <dgm:prSet presAssocID="{F02A57CB-39A3-42A0-BE2E-A2EDF21EFA57}" presName="parTrans" presStyleLbl="sibTrans2D1" presStyleIdx="5" presStyleCnt="9"/>
      <dgm:spPr/>
    </dgm:pt>
    <dgm:pt modelId="{B101DEB2-5626-4FE6-9467-9C249A49062D}" type="pres">
      <dgm:prSet presAssocID="{F02A57CB-39A3-42A0-BE2E-A2EDF21EFA57}" presName="connectorText" presStyleLbl="sibTrans2D1" presStyleIdx="5" presStyleCnt="9"/>
      <dgm:spPr/>
    </dgm:pt>
    <dgm:pt modelId="{168B8674-F11E-4C47-9ABC-4EFFE4F7D53D}" type="pres">
      <dgm:prSet presAssocID="{0ED69096-E599-4D53-9BA8-8AF83ED716E1}" presName="node" presStyleLbl="node1" presStyleIdx="5" presStyleCnt="9">
        <dgm:presLayoutVars>
          <dgm:bulletEnabled val="1"/>
        </dgm:presLayoutVars>
      </dgm:prSet>
      <dgm:spPr/>
    </dgm:pt>
    <dgm:pt modelId="{8C41E9B5-97E8-452C-9FD9-85C27307A8B6}" type="pres">
      <dgm:prSet presAssocID="{4E1615D7-0FD8-4F53-8E46-4995BED50726}" presName="parTrans" presStyleLbl="sibTrans2D1" presStyleIdx="6" presStyleCnt="9"/>
      <dgm:spPr/>
    </dgm:pt>
    <dgm:pt modelId="{37D78AE2-E044-45D8-8511-3E0AA6B76D7A}" type="pres">
      <dgm:prSet presAssocID="{4E1615D7-0FD8-4F53-8E46-4995BED50726}" presName="connectorText" presStyleLbl="sibTrans2D1" presStyleIdx="6" presStyleCnt="9"/>
      <dgm:spPr/>
    </dgm:pt>
    <dgm:pt modelId="{66D49B80-AE7F-4B07-BD6D-F184BFDCF5B8}" type="pres">
      <dgm:prSet presAssocID="{CD2B079C-31C0-4AE2-8CD0-D50F0171509F}" presName="node" presStyleLbl="node1" presStyleIdx="6" presStyleCnt="9">
        <dgm:presLayoutVars>
          <dgm:bulletEnabled val="1"/>
        </dgm:presLayoutVars>
      </dgm:prSet>
      <dgm:spPr/>
    </dgm:pt>
    <dgm:pt modelId="{2FD29E5C-746C-41D3-A988-3A1D3F01C2D9}" type="pres">
      <dgm:prSet presAssocID="{FA417867-34AD-4F5C-A0AC-D9F5B8C94330}" presName="parTrans" presStyleLbl="sibTrans2D1" presStyleIdx="7" presStyleCnt="9"/>
      <dgm:spPr/>
    </dgm:pt>
    <dgm:pt modelId="{2EF0A64E-B6A3-4BA2-8926-729C672D7EEC}" type="pres">
      <dgm:prSet presAssocID="{FA417867-34AD-4F5C-A0AC-D9F5B8C94330}" presName="connectorText" presStyleLbl="sibTrans2D1" presStyleIdx="7" presStyleCnt="9"/>
      <dgm:spPr/>
    </dgm:pt>
    <dgm:pt modelId="{EAB97C64-1F17-4F5D-960C-8FDCCF9DA6D9}" type="pres">
      <dgm:prSet presAssocID="{D5AC824B-D7E7-4775-84A5-CC39EBDA67EE}" presName="node" presStyleLbl="node1" presStyleIdx="7" presStyleCnt="9">
        <dgm:presLayoutVars>
          <dgm:bulletEnabled val="1"/>
        </dgm:presLayoutVars>
      </dgm:prSet>
      <dgm:spPr/>
    </dgm:pt>
    <dgm:pt modelId="{201AB908-0300-4F87-95C2-3B4AF29B0F06}" type="pres">
      <dgm:prSet presAssocID="{0CADA273-C1D5-4EE4-AEC7-80DFD87A4EFB}" presName="parTrans" presStyleLbl="sibTrans2D1" presStyleIdx="8" presStyleCnt="9"/>
      <dgm:spPr/>
    </dgm:pt>
    <dgm:pt modelId="{3BE0E4C6-DCC9-46F8-98AA-C21D63DCB7F5}" type="pres">
      <dgm:prSet presAssocID="{0CADA273-C1D5-4EE4-AEC7-80DFD87A4EFB}" presName="connectorText" presStyleLbl="sibTrans2D1" presStyleIdx="8" presStyleCnt="9"/>
      <dgm:spPr/>
    </dgm:pt>
    <dgm:pt modelId="{1FADBE0D-039A-4C66-8B54-DF7F98393703}" type="pres">
      <dgm:prSet presAssocID="{980DA046-8155-40D5-9692-8C306BC00F8B}" presName="node" presStyleLbl="node1" presStyleIdx="8" presStyleCnt="9">
        <dgm:presLayoutVars>
          <dgm:bulletEnabled val="1"/>
        </dgm:presLayoutVars>
      </dgm:prSet>
      <dgm:spPr/>
    </dgm:pt>
  </dgm:ptLst>
  <dgm:cxnLst>
    <dgm:cxn modelId="{46F7DB04-C254-432B-B920-F61CC0B76BA6}" type="presOf" srcId="{FA417867-34AD-4F5C-A0AC-D9F5B8C94330}" destId="{2FD29E5C-746C-41D3-A988-3A1D3F01C2D9}" srcOrd="0" destOrd="0" presId="urn:microsoft.com/office/officeart/2005/8/layout/radial5"/>
    <dgm:cxn modelId="{6B1A861D-73DF-4357-A154-9CAB5684EE45}" type="presOf" srcId="{4E1615D7-0FD8-4F53-8E46-4995BED50726}" destId="{8C41E9B5-97E8-452C-9FD9-85C27307A8B6}" srcOrd="0" destOrd="0" presId="urn:microsoft.com/office/officeart/2005/8/layout/radial5"/>
    <dgm:cxn modelId="{0F444120-265C-478E-A7E5-D714E95C4364}" type="presOf" srcId="{C7CD9BE0-A7CF-4D51-909A-A417019A9C11}" destId="{5F1902F7-9CE9-44A9-BBEF-16C46AD302EA}" srcOrd="1" destOrd="0" presId="urn:microsoft.com/office/officeart/2005/8/layout/radial5"/>
    <dgm:cxn modelId="{53BF5160-9510-446E-AFF3-0B9BA0C6F5BB}" type="presOf" srcId="{0CADA273-C1D5-4EE4-AEC7-80DFD87A4EFB}" destId="{201AB908-0300-4F87-95C2-3B4AF29B0F06}" srcOrd="0" destOrd="0" presId="urn:microsoft.com/office/officeart/2005/8/layout/radial5"/>
    <dgm:cxn modelId="{C6129848-A51F-40D6-B9E4-92B75742E1E7}" type="presOf" srcId="{8A90F95F-8989-40C9-BD6A-A26E6903BD6F}" destId="{E0831B68-434C-4868-9F5D-A3DF9B715E6E}" srcOrd="0" destOrd="0" presId="urn:microsoft.com/office/officeart/2005/8/layout/radial5"/>
    <dgm:cxn modelId="{C22B9E68-87DD-4D3B-88B9-7D399033AEB4}" type="presOf" srcId="{4E1615D7-0FD8-4F53-8E46-4995BED50726}" destId="{37D78AE2-E044-45D8-8511-3E0AA6B76D7A}" srcOrd="1" destOrd="0" presId="urn:microsoft.com/office/officeart/2005/8/layout/radial5"/>
    <dgm:cxn modelId="{E5A0E96C-F35E-4A85-87A1-DC572515F96B}" type="presOf" srcId="{980DA046-8155-40D5-9692-8C306BC00F8B}" destId="{1FADBE0D-039A-4C66-8B54-DF7F98393703}" srcOrd="0" destOrd="0" presId="urn:microsoft.com/office/officeart/2005/8/layout/radial5"/>
    <dgm:cxn modelId="{CC5E926D-B4DE-4906-9206-37CB6C657D85}" srcId="{74305F5D-B756-43DE-9598-8804CFF8FED7}" destId="{623D5015-ABA0-47C1-8F1E-5149E7A54E5D}" srcOrd="0" destOrd="0" parTransId="{3E778E55-FC8A-477F-B670-D221A085C85C}" sibTransId="{49A8EA7D-929E-494E-A8C2-704C6283C3F2}"/>
    <dgm:cxn modelId="{FE553650-1F76-4AEC-8E87-7F32AD2763D8}" srcId="{623D5015-ABA0-47C1-8F1E-5149E7A54E5D}" destId="{C8977C1C-D338-4442-84A4-86DC18637BAA}" srcOrd="4" destOrd="0" parTransId="{63C4EDB8-67AF-4845-908C-7AFF1FC9B77B}" sibTransId="{5D688AE3-99A9-4C21-BC25-55455FCE9E28}"/>
    <dgm:cxn modelId="{8AF32552-8B84-4A6C-9D1D-2FF10FF901A5}" type="presOf" srcId="{88960744-1A41-4866-AD60-7C217614580A}" destId="{EC37BB62-ACFE-4444-BA68-28A0F4810FC6}" srcOrd="1" destOrd="0" presId="urn:microsoft.com/office/officeart/2005/8/layout/radial5"/>
    <dgm:cxn modelId="{70F5A273-5DD0-4170-88EC-97F4B3A6A5E8}" srcId="{623D5015-ABA0-47C1-8F1E-5149E7A54E5D}" destId="{A911ACA5-CC0F-4B0F-9D17-D28E859BE4A2}" srcOrd="2" destOrd="0" parTransId="{65C6D704-98EF-46AB-8318-E2DA1AED7E7F}" sibTransId="{F2C4765E-6022-40A8-B23E-20CD3BE431C6}"/>
    <dgm:cxn modelId="{B3DF6A56-75F8-4525-A8D0-B98808BE9384}" srcId="{623D5015-ABA0-47C1-8F1E-5149E7A54E5D}" destId="{0ED69096-E599-4D53-9BA8-8AF83ED716E1}" srcOrd="5" destOrd="0" parTransId="{F02A57CB-39A3-42A0-BE2E-A2EDF21EFA57}" sibTransId="{18214D47-DBFB-4B7F-9047-6022FC3A46A7}"/>
    <dgm:cxn modelId="{1F707457-9788-4D43-A06A-530641F0A470}" type="presOf" srcId="{C7CD9BE0-A7CF-4D51-909A-A417019A9C11}" destId="{E0F9648A-17C8-4EEE-9C51-4DD894304259}" srcOrd="0" destOrd="0" presId="urn:microsoft.com/office/officeart/2005/8/layout/radial5"/>
    <dgm:cxn modelId="{62A99157-DEC5-4A7D-A4E9-DAD7F55390E3}" srcId="{623D5015-ABA0-47C1-8F1E-5149E7A54E5D}" destId="{980DA046-8155-40D5-9692-8C306BC00F8B}" srcOrd="8" destOrd="0" parTransId="{0CADA273-C1D5-4EE4-AEC7-80DFD87A4EFB}" sibTransId="{E921E475-1429-4E81-9057-B93B9F6DA908}"/>
    <dgm:cxn modelId="{8D8FF578-3769-482D-83EF-BB184821DCFE}" type="presOf" srcId="{63C4EDB8-67AF-4845-908C-7AFF1FC9B77B}" destId="{3221DE97-9FFD-42C7-97C2-A5460E022008}" srcOrd="0" destOrd="0" presId="urn:microsoft.com/office/officeart/2005/8/layout/radial5"/>
    <dgm:cxn modelId="{7B19B888-F8AC-417C-855F-E10AC995C7A7}" type="presOf" srcId="{9C954323-28EE-47A4-850D-9170A872D670}" destId="{A8FFF0C1-0E75-4791-B099-267BB1B3994D}" srcOrd="0" destOrd="0" presId="urn:microsoft.com/office/officeart/2005/8/layout/radial5"/>
    <dgm:cxn modelId="{69A3758C-F9F2-431A-BB4F-742B0B10F1B5}" srcId="{623D5015-ABA0-47C1-8F1E-5149E7A54E5D}" destId="{DD6E3E1D-21B7-4A89-B824-7ABBF7F14B7F}" srcOrd="1" destOrd="0" parTransId="{C7CD9BE0-A7CF-4D51-909A-A417019A9C11}" sibTransId="{9D256424-B511-4812-BE68-CE41BF314F16}"/>
    <dgm:cxn modelId="{95146097-4F97-447E-9A08-78DD53D5BB12}" type="presOf" srcId="{D5AC824B-D7E7-4775-84A5-CC39EBDA67EE}" destId="{EAB97C64-1F17-4F5D-960C-8FDCCF9DA6D9}" srcOrd="0" destOrd="0" presId="urn:microsoft.com/office/officeart/2005/8/layout/radial5"/>
    <dgm:cxn modelId="{EA9FB69F-DC77-4705-95B9-7D6694B6EEC1}" type="presOf" srcId="{FA417867-34AD-4F5C-A0AC-D9F5B8C94330}" destId="{2EF0A64E-B6A3-4BA2-8926-729C672D7EEC}" srcOrd="1" destOrd="0" presId="urn:microsoft.com/office/officeart/2005/8/layout/radial5"/>
    <dgm:cxn modelId="{6DD3CA9F-00D8-4EF0-8E34-BE2627A049CB}" type="presOf" srcId="{C8977C1C-D338-4442-84A4-86DC18637BAA}" destId="{613E3B6F-EA25-409A-9BEE-7DB79311C08C}" srcOrd="0" destOrd="0" presId="urn:microsoft.com/office/officeart/2005/8/layout/radial5"/>
    <dgm:cxn modelId="{C4675FA3-E0DB-4A8F-9A78-3A8FE480599A}" srcId="{623D5015-ABA0-47C1-8F1E-5149E7A54E5D}" destId="{2C9F41A2-2F52-4713-A2A4-C914E2442425}" srcOrd="3" destOrd="0" parTransId="{8A90F95F-8989-40C9-BD6A-A26E6903BD6F}" sibTransId="{CF1657DF-A73E-43DE-9911-ACD4055B21D4}"/>
    <dgm:cxn modelId="{4B2323A7-6EF9-4472-ACEB-033557375A11}" type="presOf" srcId="{88960744-1A41-4866-AD60-7C217614580A}" destId="{D55DACC0-F36E-4213-9720-D223A53FD18F}" srcOrd="0" destOrd="0" presId="urn:microsoft.com/office/officeart/2005/8/layout/radial5"/>
    <dgm:cxn modelId="{E2740FAB-B9E7-4CAA-9779-F74A493E89D2}" srcId="{623D5015-ABA0-47C1-8F1E-5149E7A54E5D}" destId="{CD2B079C-31C0-4AE2-8CD0-D50F0171509F}" srcOrd="6" destOrd="0" parTransId="{4E1615D7-0FD8-4F53-8E46-4995BED50726}" sibTransId="{E85612CB-696F-4E2E-A4FF-7D43F7E07EE7}"/>
    <dgm:cxn modelId="{3F8011B0-BD7D-4D0B-8D0E-1A3F716BD8D9}" type="presOf" srcId="{0CADA273-C1D5-4EE4-AEC7-80DFD87A4EFB}" destId="{3BE0E4C6-DCC9-46F8-98AA-C21D63DCB7F5}" srcOrd="1" destOrd="0" presId="urn:microsoft.com/office/officeart/2005/8/layout/radial5"/>
    <dgm:cxn modelId="{6801CDB1-D0B1-48B0-83CD-83FFFFF6D453}" srcId="{623D5015-ABA0-47C1-8F1E-5149E7A54E5D}" destId="{9C954323-28EE-47A4-850D-9170A872D670}" srcOrd="0" destOrd="0" parTransId="{88960744-1A41-4866-AD60-7C217614580A}" sibTransId="{0D4C8E8D-270F-4C4E-B04F-5799348FF907}"/>
    <dgm:cxn modelId="{9FA357B3-25D3-4261-A953-321B68C81C1C}" type="presOf" srcId="{F02A57CB-39A3-42A0-BE2E-A2EDF21EFA57}" destId="{B101DEB2-5626-4FE6-9467-9C249A49062D}" srcOrd="1" destOrd="0" presId="urn:microsoft.com/office/officeart/2005/8/layout/radial5"/>
    <dgm:cxn modelId="{56D2E2B6-BC34-4107-A5B3-3494F9389157}" type="presOf" srcId="{0ED69096-E599-4D53-9BA8-8AF83ED716E1}" destId="{168B8674-F11E-4C47-9ABC-4EFFE4F7D53D}" srcOrd="0" destOrd="0" presId="urn:microsoft.com/office/officeart/2005/8/layout/radial5"/>
    <dgm:cxn modelId="{DE9218CA-5E7F-411A-986F-3F0B8EC6E3DB}" srcId="{623D5015-ABA0-47C1-8F1E-5149E7A54E5D}" destId="{D5AC824B-D7E7-4775-84A5-CC39EBDA67EE}" srcOrd="7" destOrd="0" parTransId="{FA417867-34AD-4F5C-A0AC-D9F5B8C94330}" sibTransId="{8904852F-E21F-4BA1-8299-E9014B6470E8}"/>
    <dgm:cxn modelId="{52E241CE-7277-40BC-91D4-0C3EF5D057DD}" type="presOf" srcId="{2C9F41A2-2F52-4713-A2A4-C914E2442425}" destId="{9D62309F-771F-4DE6-B94D-04FEB7A52F30}" srcOrd="0" destOrd="0" presId="urn:microsoft.com/office/officeart/2005/8/layout/radial5"/>
    <dgm:cxn modelId="{64D94FD4-E41D-4278-A4BE-0E6FE917E0D4}" type="presOf" srcId="{CD2B079C-31C0-4AE2-8CD0-D50F0171509F}" destId="{66D49B80-AE7F-4B07-BD6D-F184BFDCF5B8}" srcOrd="0" destOrd="0" presId="urn:microsoft.com/office/officeart/2005/8/layout/radial5"/>
    <dgm:cxn modelId="{84AF1DD5-03E3-4865-8C43-3A6FC33D1F33}" type="presOf" srcId="{65C6D704-98EF-46AB-8318-E2DA1AED7E7F}" destId="{3BF0F798-7536-4456-B2C2-2597D4DAD651}" srcOrd="0" destOrd="0" presId="urn:microsoft.com/office/officeart/2005/8/layout/radial5"/>
    <dgm:cxn modelId="{D26B3CD7-36D1-46A0-9FED-EB229CEB4D45}" type="presOf" srcId="{74305F5D-B756-43DE-9598-8804CFF8FED7}" destId="{DB148286-9003-4F45-A599-A99C2FED1029}" srcOrd="0" destOrd="0" presId="urn:microsoft.com/office/officeart/2005/8/layout/radial5"/>
    <dgm:cxn modelId="{308779D9-6747-4DA8-8F16-B48C027A25AB}" type="presOf" srcId="{623D5015-ABA0-47C1-8F1E-5149E7A54E5D}" destId="{51F5E353-DA3A-46F6-BBB2-92F95E3C3E16}" srcOrd="0" destOrd="0" presId="urn:microsoft.com/office/officeart/2005/8/layout/radial5"/>
    <dgm:cxn modelId="{0C2A73DA-7CAA-4723-9413-A713E67614D6}" type="presOf" srcId="{65C6D704-98EF-46AB-8318-E2DA1AED7E7F}" destId="{4F54D585-1345-4DB5-95CE-338AAC6AEF2E}" srcOrd="1" destOrd="0" presId="urn:microsoft.com/office/officeart/2005/8/layout/radial5"/>
    <dgm:cxn modelId="{7C66ABDA-BF54-429C-8680-4B390AF2AC8E}" type="presOf" srcId="{DD6E3E1D-21B7-4A89-B824-7ABBF7F14B7F}" destId="{5F72FABB-A776-4E30-B8C0-61DD28204DB2}" srcOrd="0" destOrd="0" presId="urn:microsoft.com/office/officeart/2005/8/layout/radial5"/>
    <dgm:cxn modelId="{CE26AEDC-2A05-4385-BFC3-E7D1E10DFDAA}" type="presOf" srcId="{8A90F95F-8989-40C9-BD6A-A26E6903BD6F}" destId="{04D04243-CE58-47EF-A674-956AFE3EB8AC}" srcOrd="1" destOrd="0" presId="urn:microsoft.com/office/officeart/2005/8/layout/radial5"/>
    <dgm:cxn modelId="{E41CB0DD-A453-4874-90B0-A6746612863B}" type="presOf" srcId="{F02A57CB-39A3-42A0-BE2E-A2EDF21EFA57}" destId="{DA4E452B-16CB-4D7E-858A-166B88ABAF7F}" srcOrd="0" destOrd="0" presId="urn:microsoft.com/office/officeart/2005/8/layout/radial5"/>
    <dgm:cxn modelId="{69FDDCE0-650D-46A0-B862-CA9294F10E64}" type="presOf" srcId="{63C4EDB8-67AF-4845-908C-7AFF1FC9B77B}" destId="{C34A8C65-4F66-472E-A31D-088978F395A3}" srcOrd="1" destOrd="0" presId="urn:microsoft.com/office/officeart/2005/8/layout/radial5"/>
    <dgm:cxn modelId="{55D48EE3-C453-4E33-9B35-CDB5DE9F3C35}" type="presOf" srcId="{A911ACA5-CC0F-4B0F-9D17-D28E859BE4A2}" destId="{285D5C31-1991-4B02-84B6-79EEB81FCF72}" srcOrd="0" destOrd="0" presId="urn:microsoft.com/office/officeart/2005/8/layout/radial5"/>
    <dgm:cxn modelId="{C17EE052-4CC1-4EEA-A127-4A02C11B4AB1}" type="presParOf" srcId="{DB148286-9003-4F45-A599-A99C2FED1029}" destId="{51F5E353-DA3A-46F6-BBB2-92F95E3C3E16}" srcOrd="0" destOrd="0" presId="urn:microsoft.com/office/officeart/2005/8/layout/radial5"/>
    <dgm:cxn modelId="{D0A710D1-E067-4664-8BEA-0C94AAB055DE}" type="presParOf" srcId="{DB148286-9003-4F45-A599-A99C2FED1029}" destId="{D55DACC0-F36E-4213-9720-D223A53FD18F}" srcOrd="1" destOrd="0" presId="urn:microsoft.com/office/officeart/2005/8/layout/radial5"/>
    <dgm:cxn modelId="{10B231FE-7697-4309-B47C-4E423177BF6B}" type="presParOf" srcId="{D55DACC0-F36E-4213-9720-D223A53FD18F}" destId="{EC37BB62-ACFE-4444-BA68-28A0F4810FC6}" srcOrd="0" destOrd="0" presId="urn:microsoft.com/office/officeart/2005/8/layout/radial5"/>
    <dgm:cxn modelId="{40E73BDF-8907-4639-A992-5B0885E68D5E}" type="presParOf" srcId="{DB148286-9003-4F45-A599-A99C2FED1029}" destId="{A8FFF0C1-0E75-4791-B099-267BB1B3994D}" srcOrd="2" destOrd="0" presId="urn:microsoft.com/office/officeart/2005/8/layout/radial5"/>
    <dgm:cxn modelId="{E72B7CA6-9665-47AB-A6B0-587C3496E012}" type="presParOf" srcId="{DB148286-9003-4F45-A599-A99C2FED1029}" destId="{E0F9648A-17C8-4EEE-9C51-4DD894304259}" srcOrd="3" destOrd="0" presId="urn:microsoft.com/office/officeart/2005/8/layout/radial5"/>
    <dgm:cxn modelId="{9540E1D2-DC59-4DC7-A0EA-03541AA6A90C}" type="presParOf" srcId="{E0F9648A-17C8-4EEE-9C51-4DD894304259}" destId="{5F1902F7-9CE9-44A9-BBEF-16C46AD302EA}" srcOrd="0" destOrd="0" presId="urn:microsoft.com/office/officeart/2005/8/layout/radial5"/>
    <dgm:cxn modelId="{B5A56C28-7E83-4177-B62A-FA6D3DDC8D49}" type="presParOf" srcId="{DB148286-9003-4F45-A599-A99C2FED1029}" destId="{5F72FABB-A776-4E30-B8C0-61DD28204DB2}" srcOrd="4" destOrd="0" presId="urn:microsoft.com/office/officeart/2005/8/layout/radial5"/>
    <dgm:cxn modelId="{A57356E2-A45F-4A30-8F2A-D0A9907897B0}" type="presParOf" srcId="{DB148286-9003-4F45-A599-A99C2FED1029}" destId="{3BF0F798-7536-4456-B2C2-2597D4DAD651}" srcOrd="5" destOrd="0" presId="urn:microsoft.com/office/officeart/2005/8/layout/radial5"/>
    <dgm:cxn modelId="{2191A998-84EC-4AC7-9F51-F99C99FB86E8}" type="presParOf" srcId="{3BF0F798-7536-4456-B2C2-2597D4DAD651}" destId="{4F54D585-1345-4DB5-95CE-338AAC6AEF2E}" srcOrd="0" destOrd="0" presId="urn:microsoft.com/office/officeart/2005/8/layout/radial5"/>
    <dgm:cxn modelId="{6B0554AF-5CB9-446A-B557-F2BAB2CA3AC1}" type="presParOf" srcId="{DB148286-9003-4F45-A599-A99C2FED1029}" destId="{285D5C31-1991-4B02-84B6-79EEB81FCF72}" srcOrd="6" destOrd="0" presId="urn:microsoft.com/office/officeart/2005/8/layout/radial5"/>
    <dgm:cxn modelId="{34D68075-4384-43AA-836B-CF2918131808}" type="presParOf" srcId="{DB148286-9003-4F45-A599-A99C2FED1029}" destId="{E0831B68-434C-4868-9F5D-A3DF9B715E6E}" srcOrd="7" destOrd="0" presId="urn:microsoft.com/office/officeart/2005/8/layout/radial5"/>
    <dgm:cxn modelId="{B510D254-C631-45B7-B1F1-9E6935505056}" type="presParOf" srcId="{E0831B68-434C-4868-9F5D-A3DF9B715E6E}" destId="{04D04243-CE58-47EF-A674-956AFE3EB8AC}" srcOrd="0" destOrd="0" presId="urn:microsoft.com/office/officeart/2005/8/layout/radial5"/>
    <dgm:cxn modelId="{724B1677-68A4-4515-AA44-C2D1CEC67993}" type="presParOf" srcId="{DB148286-9003-4F45-A599-A99C2FED1029}" destId="{9D62309F-771F-4DE6-B94D-04FEB7A52F30}" srcOrd="8" destOrd="0" presId="urn:microsoft.com/office/officeart/2005/8/layout/radial5"/>
    <dgm:cxn modelId="{F9098A17-918A-4A23-AC5B-6F66420EE942}" type="presParOf" srcId="{DB148286-9003-4F45-A599-A99C2FED1029}" destId="{3221DE97-9FFD-42C7-97C2-A5460E022008}" srcOrd="9" destOrd="0" presId="urn:microsoft.com/office/officeart/2005/8/layout/radial5"/>
    <dgm:cxn modelId="{F9DEE0F0-1346-4CA0-8ABA-0A9C7D750F61}" type="presParOf" srcId="{3221DE97-9FFD-42C7-97C2-A5460E022008}" destId="{C34A8C65-4F66-472E-A31D-088978F395A3}" srcOrd="0" destOrd="0" presId="urn:microsoft.com/office/officeart/2005/8/layout/radial5"/>
    <dgm:cxn modelId="{B0A69C1C-E5D6-4176-AFF9-008ED38D268E}" type="presParOf" srcId="{DB148286-9003-4F45-A599-A99C2FED1029}" destId="{613E3B6F-EA25-409A-9BEE-7DB79311C08C}" srcOrd="10" destOrd="0" presId="urn:microsoft.com/office/officeart/2005/8/layout/radial5"/>
    <dgm:cxn modelId="{E31A4CA5-83FB-4AFE-9ADD-4B18E34122DF}" type="presParOf" srcId="{DB148286-9003-4F45-A599-A99C2FED1029}" destId="{DA4E452B-16CB-4D7E-858A-166B88ABAF7F}" srcOrd="11" destOrd="0" presId="urn:microsoft.com/office/officeart/2005/8/layout/radial5"/>
    <dgm:cxn modelId="{429E9BDF-8A44-414A-A917-B0F32584E02E}" type="presParOf" srcId="{DA4E452B-16CB-4D7E-858A-166B88ABAF7F}" destId="{B101DEB2-5626-4FE6-9467-9C249A49062D}" srcOrd="0" destOrd="0" presId="urn:microsoft.com/office/officeart/2005/8/layout/radial5"/>
    <dgm:cxn modelId="{9EC55DA5-41B1-4597-BE98-3CB3CD1C549B}" type="presParOf" srcId="{DB148286-9003-4F45-A599-A99C2FED1029}" destId="{168B8674-F11E-4C47-9ABC-4EFFE4F7D53D}" srcOrd="12" destOrd="0" presId="urn:microsoft.com/office/officeart/2005/8/layout/radial5"/>
    <dgm:cxn modelId="{FBBE5D96-6D5B-480F-9CA1-75E5ECBEC2C5}" type="presParOf" srcId="{DB148286-9003-4F45-A599-A99C2FED1029}" destId="{8C41E9B5-97E8-452C-9FD9-85C27307A8B6}" srcOrd="13" destOrd="0" presId="urn:microsoft.com/office/officeart/2005/8/layout/radial5"/>
    <dgm:cxn modelId="{66CEFA4F-5664-4FBE-BF6F-9C78A5F06C59}" type="presParOf" srcId="{8C41E9B5-97E8-452C-9FD9-85C27307A8B6}" destId="{37D78AE2-E044-45D8-8511-3E0AA6B76D7A}" srcOrd="0" destOrd="0" presId="urn:microsoft.com/office/officeart/2005/8/layout/radial5"/>
    <dgm:cxn modelId="{DD81405B-3D45-4FB4-944C-21AF1616CD49}" type="presParOf" srcId="{DB148286-9003-4F45-A599-A99C2FED1029}" destId="{66D49B80-AE7F-4B07-BD6D-F184BFDCF5B8}" srcOrd="14" destOrd="0" presId="urn:microsoft.com/office/officeart/2005/8/layout/radial5"/>
    <dgm:cxn modelId="{28305CEB-CC13-4F02-B3BA-D09E3AB6EF07}" type="presParOf" srcId="{DB148286-9003-4F45-A599-A99C2FED1029}" destId="{2FD29E5C-746C-41D3-A988-3A1D3F01C2D9}" srcOrd="15" destOrd="0" presId="urn:microsoft.com/office/officeart/2005/8/layout/radial5"/>
    <dgm:cxn modelId="{F7A908F6-CFBB-4CD9-A1BE-6B122BAF8279}" type="presParOf" srcId="{2FD29E5C-746C-41D3-A988-3A1D3F01C2D9}" destId="{2EF0A64E-B6A3-4BA2-8926-729C672D7EEC}" srcOrd="0" destOrd="0" presId="urn:microsoft.com/office/officeart/2005/8/layout/radial5"/>
    <dgm:cxn modelId="{DE6C8B5B-F8CA-4B53-93DE-EDA22857461A}" type="presParOf" srcId="{DB148286-9003-4F45-A599-A99C2FED1029}" destId="{EAB97C64-1F17-4F5D-960C-8FDCCF9DA6D9}" srcOrd="16" destOrd="0" presId="urn:microsoft.com/office/officeart/2005/8/layout/radial5"/>
    <dgm:cxn modelId="{A26B45E7-2367-4390-8324-29D97853899F}" type="presParOf" srcId="{DB148286-9003-4F45-A599-A99C2FED1029}" destId="{201AB908-0300-4F87-95C2-3B4AF29B0F06}" srcOrd="17" destOrd="0" presId="urn:microsoft.com/office/officeart/2005/8/layout/radial5"/>
    <dgm:cxn modelId="{70E99E64-262C-422C-9010-C332F95C58FF}" type="presParOf" srcId="{201AB908-0300-4F87-95C2-3B4AF29B0F06}" destId="{3BE0E4C6-DCC9-46F8-98AA-C21D63DCB7F5}" srcOrd="0" destOrd="0" presId="urn:microsoft.com/office/officeart/2005/8/layout/radial5"/>
    <dgm:cxn modelId="{73EBA525-7D16-4985-BA34-68DE4BE92A36}" type="presParOf" srcId="{DB148286-9003-4F45-A599-A99C2FED1029}" destId="{1FADBE0D-039A-4C66-8B54-DF7F98393703}" srcOrd="1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5E353-DA3A-46F6-BBB2-92F95E3C3E16}">
      <dsp:nvSpPr>
        <dsp:cNvPr id="0" name=""/>
        <dsp:cNvSpPr/>
      </dsp:nvSpPr>
      <dsp:spPr>
        <a:xfrm>
          <a:off x="2643179" y="2239145"/>
          <a:ext cx="905640" cy="90564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Water Regulations</a:t>
          </a:r>
        </a:p>
      </dsp:txBody>
      <dsp:txXfrm>
        <a:off x="2775807" y="2371773"/>
        <a:ext cx="640384" cy="640384"/>
      </dsp:txXfrm>
    </dsp:sp>
    <dsp:sp modelId="{D55DACC0-F36E-4213-9720-D223A53FD18F}">
      <dsp:nvSpPr>
        <dsp:cNvPr id="0" name=""/>
        <dsp:cNvSpPr/>
      </dsp:nvSpPr>
      <dsp:spPr>
        <a:xfrm rot="16200000">
          <a:off x="2802158" y="1547400"/>
          <a:ext cx="587683" cy="30791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848346" y="1655171"/>
        <a:ext cx="495308" cy="184751"/>
      </dsp:txXfrm>
    </dsp:sp>
    <dsp:sp modelId="{A8FFF0C1-0E75-4791-B099-267BB1B3994D}">
      <dsp:nvSpPr>
        <dsp:cNvPr id="0" name=""/>
        <dsp:cNvSpPr/>
      </dsp:nvSpPr>
      <dsp:spPr>
        <a:xfrm>
          <a:off x="2536342" y="10993"/>
          <a:ext cx="1119315" cy="111931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Leakage</a:t>
          </a:r>
        </a:p>
      </dsp:txBody>
      <dsp:txXfrm>
        <a:off x="2700262" y="174913"/>
        <a:ext cx="791475" cy="791475"/>
      </dsp:txXfrm>
    </dsp:sp>
    <dsp:sp modelId="{E0F9648A-17C8-4EEE-9C51-4DD894304259}">
      <dsp:nvSpPr>
        <dsp:cNvPr id="0" name=""/>
        <dsp:cNvSpPr/>
      </dsp:nvSpPr>
      <dsp:spPr>
        <a:xfrm rot="18600000">
          <a:off x="3438907" y="1779158"/>
          <a:ext cx="587683" cy="307917"/>
        </a:xfrm>
        <a:prstGeom prst="rightArrow">
          <a:avLst>
            <a:gd name="adj1" fmla="val 60000"/>
            <a:gd name="adj2" fmla="val 50000"/>
          </a:avLst>
        </a:prstGeom>
        <a:solidFill>
          <a:schemeClr val="accent3">
            <a:hueOff val="-1321624"/>
            <a:satOff val="5275"/>
            <a:lumOff val="-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3455406" y="1876123"/>
        <a:ext cx="495308" cy="184751"/>
      </dsp:txXfrm>
    </dsp:sp>
    <dsp:sp modelId="{5F72FABB-A776-4E30-B8C0-61DD28204DB2}">
      <dsp:nvSpPr>
        <dsp:cNvPr id="0" name=""/>
        <dsp:cNvSpPr/>
      </dsp:nvSpPr>
      <dsp:spPr>
        <a:xfrm>
          <a:off x="3899896" y="507286"/>
          <a:ext cx="1119315" cy="1119315"/>
        </a:xfrm>
        <a:prstGeom prst="ellipse">
          <a:avLst/>
        </a:prstGeom>
        <a:solidFill>
          <a:schemeClr val="accent3">
            <a:hueOff val="-1321624"/>
            <a:satOff val="5275"/>
            <a:lumOff val="-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Water Quality</a:t>
          </a:r>
        </a:p>
      </dsp:txBody>
      <dsp:txXfrm>
        <a:off x="4063816" y="671206"/>
        <a:ext cx="791475" cy="791475"/>
      </dsp:txXfrm>
    </dsp:sp>
    <dsp:sp modelId="{3BF0F798-7536-4456-B2C2-2597D4DAD651}">
      <dsp:nvSpPr>
        <dsp:cNvPr id="0" name=""/>
        <dsp:cNvSpPr/>
      </dsp:nvSpPr>
      <dsp:spPr>
        <a:xfrm rot="21000000">
          <a:off x="3777714" y="2365989"/>
          <a:ext cx="587683" cy="307917"/>
        </a:xfrm>
        <a:prstGeom prst="rightArrow">
          <a:avLst>
            <a:gd name="adj1" fmla="val 60000"/>
            <a:gd name="adj2" fmla="val 50000"/>
          </a:avLst>
        </a:prstGeom>
        <a:solidFill>
          <a:schemeClr val="accent3">
            <a:hueOff val="-2643248"/>
            <a:satOff val="10550"/>
            <a:lumOff val="-1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3778416" y="2435592"/>
        <a:ext cx="495308" cy="184751"/>
      </dsp:txXfrm>
    </dsp:sp>
    <dsp:sp modelId="{285D5C31-1991-4B02-84B6-79EEB81FCF72}">
      <dsp:nvSpPr>
        <dsp:cNvPr id="0" name=""/>
        <dsp:cNvSpPr/>
      </dsp:nvSpPr>
      <dsp:spPr>
        <a:xfrm>
          <a:off x="4625429" y="1763945"/>
          <a:ext cx="1119315" cy="1119315"/>
        </a:xfrm>
        <a:prstGeom prst="ellipse">
          <a:avLst/>
        </a:prstGeom>
        <a:solidFill>
          <a:schemeClr val="accent3">
            <a:hueOff val="-2643248"/>
            <a:satOff val="10550"/>
            <a:lumOff val="-1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Metering</a:t>
          </a:r>
        </a:p>
      </dsp:txBody>
      <dsp:txXfrm>
        <a:off x="4789349" y="1927865"/>
        <a:ext cx="791475" cy="791475"/>
      </dsp:txXfrm>
    </dsp:sp>
    <dsp:sp modelId="{E0831B68-434C-4868-9F5D-A3DF9B715E6E}">
      <dsp:nvSpPr>
        <dsp:cNvPr id="0" name=""/>
        <dsp:cNvSpPr/>
      </dsp:nvSpPr>
      <dsp:spPr>
        <a:xfrm rot="1800000">
          <a:off x="3660048" y="3033309"/>
          <a:ext cx="587683" cy="307917"/>
        </a:xfrm>
        <a:prstGeom prst="rightArrow">
          <a:avLst>
            <a:gd name="adj1" fmla="val 60000"/>
            <a:gd name="adj2" fmla="val 50000"/>
          </a:avLst>
        </a:prstGeom>
        <a:solidFill>
          <a:schemeClr val="accent3">
            <a:hueOff val="-3964872"/>
            <a:satOff val="15825"/>
            <a:lumOff val="-22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3666236" y="3071798"/>
        <a:ext cx="495308" cy="184751"/>
      </dsp:txXfrm>
    </dsp:sp>
    <dsp:sp modelId="{9D62309F-771F-4DE6-B94D-04FEB7A52F30}">
      <dsp:nvSpPr>
        <dsp:cNvPr id="0" name=""/>
        <dsp:cNvSpPr/>
      </dsp:nvSpPr>
      <dsp:spPr>
        <a:xfrm>
          <a:off x="4373454" y="3192965"/>
          <a:ext cx="1119315" cy="1119315"/>
        </a:xfrm>
        <a:prstGeom prst="ellipse">
          <a:avLst/>
        </a:prstGeom>
        <a:solidFill>
          <a:schemeClr val="accent3">
            <a:hueOff val="-3964872"/>
            <a:satOff val="15825"/>
            <a:lumOff val="-2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Lead</a:t>
          </a:r>
        </a:p>
      </dsp:txBody>
      <dsp:txXfrm>
        <a:off x="4537374" y="3356885"/>
        <a:ext cx="791475" cy="791475"/>
      </dsp:txXfrm>
    </dsp:sp>
    <dsp:sp modelId="{3221DE97-9FFD-42C7-97C2-A5460E022008}">
      <dsp:nvSpPr>
        <dsp:cNvPr id="0" name=""/>
        <dsp:cNvSpPr/>
      </dsp:nvSpPr>
      <dsp:spPr>
        <a:xfrm rot="4200000">
          <a:off x="3141248" y="3467571"/>
          <a:ext cx="586171" cy="307917"/>
        </a:xfrm>
        <a:prstGeom prst="rightArrow">
          <a:avLst>
            <a:gd name="adj1" fmla="val 60000"/>
            <a:gd name="adj2" fmla="val 50000"/>
          </a:avLst>
        </a:prstGeom>
        <a:solidFill>
          <a:schemeClr val="accent3">
            <a:hueOff val="-5286496"/>
            <a:satOff val="21101"/>
            <a:lumOff val="-2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3171638" y="3485752"/>
        <a:ext cx="493796" cy="184751"/>
      </dsp:txXfrm>
    </dsp:sp>
    <dsp:sp modelId="{613E3B6F-EA25-409A-9BEE-7DB79311C08C}">
      <dsp:nvSpPr>
        <dsp:cNvPr id="0" name=""/>
        <dsp:cNvSpPr/>
      </dsp:nvSpPr>
      <dsp:spPr>
        <a:xfrm>
          <a:off x="3235990" y="4125691"/>
          <a:ext cx="1171083" cy="1119315"/>
        </a:xfrm>
        <a:prstGeom prst="ellipse">
          <a:avLst/>
        </a:prstGeom>
        <a:solidFill>
          <a:schemeClr val="accent3">
            <a:hueOff val="-5286496"/>
            <a:satOff val="21101"/>
            <a:lumOff val="-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Waste and Water Treatment</a:t>
          </a:r>
        </a:p>
      </dsp:txBody>
      <dsp:txXfrm>
        <a:off x="3407491" y="4289611"/>
        <a:ext cx="828081" cy="791475"/>
      </dsp:txXfrm>
    </dsp:sp>
    <dsp:sp modelId="{DA4E452B-16CB-4D7E-858A-166B88ABAF7F}">
      <dsp:nvSpPr>
        <dsp:cNvPr id="0" name=""/>
        <dsp:cNvSpPr/>
      </dsp:nvSpPr>
      <dsp:spPr>
        <a:xfrm rot="6600000">
          <a:off x="2463351" y="3468871"/>
          <a:ext cx="587683" cy="307917"/>
        </a:xfrm>
        <a:prstGeom prst="rightArrow">
          <a:avLst>
            <a:gd name="adj1" fmla="val 60000"/>
            <a:gd name="adj2" fmla="val 50000"/>
          </a:avLst>
        </a:prstGeom>
        <a:solidFill>
          <a:schemeClr val="accent3">
            <a:hueOff val="-6608120"/>
            <a:satOff val="26376"/>
            <a:lumOff val="-36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rot="10800000">
        <a:off x="2525336" y="3487052"/>
        <a:ext cx="495308" cy="184751"/>
      </dsp:txXfrm>
    </dsp:sp>
    <dsp:sp modelId="{168B8674-F11E-4C47-9ABC-4EFFE4F7D53D}">
      <dsp:nvSpPr>
        <dsp:cNvPr id="0" name=""/>
        <dsp:cNvSpPr/>
      </dsp:nvSpPr>
      <dsp:spPr>
        <a:xfrm>
          <a:off x="1810810" y="4125691"/>
          <a:ext cx="1119315" cy="1119315"/>
        </a:xfrm>
        <a:prstGeom prst="ellipse">
          <a:avLst/>
        </a:prstGeom>
        <a:solidFill>
          <a:schemeClr val="accent3">
            <a:hueOff val="-6608120"/>
            <a:satOff val="26376"/>
            <a:lumOff val="-3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Water Efficiency</a:t>
          </a:r>
        </a:p>
      </dsp:txBody>
      <dsp:txXfrm>
        <a:off x="1974730" y="4289611"/>
        <a:ext cx="791475" cy="791475"/>
      </dsp:txXfrm>
    </dsp:sp>
    <dsp:sp modelId="{8C41E9B5-97E8-452C-9FD9-85C27307A8B6}">
      <dsp:nvSpPr>
        <dsp:cNvPr id="0" name=""/>
        <dsp:cNvSpPr/>
      </dsp:nvSpPr>
      <dsp:spPr>
        <a:xfrm rot="9000000">
          <a:off x="1944268" y="3033309"/>
          <a:ext cx="587683" cy="307917"/>
        </a:xfrm>
        <a:prstGeom prst="rightArrow">
          <a:avLst>
            <a:gd name="adj1" fmla="val 60000"/>
            <a:gd name="adj2" fmla="val 50000"/>
          </a:avLst>
        </a:prstGeom>
        <a:solidFill>
          <a:schemeClr val="accent3">
            <a:hueOff val="-7929743"/>
            <a:satOff val="31651"/>
            <a:lumOff val="-4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rot="10800000">
        <a:off x="2030455" y="3071798"/>
        <a:ext cx="495308" cy="184751"/>
      </dsp:txXfrm>
    </dsp:sp>
    <dsp:sp modelId="{66D49B80-AE7F-4B07-BD6D-F184BFDCF5B8}">
      <dsp:nvSpPr>
        <dsp:cNvPr id="0" name=""/>
        <dsp:cNvSpPr/>
      </dsp:nvSpPr>
      <dsp:spPr>
        <a:xfrm>
          <a:off x="699230" y="3192965"/>
          <a:ext cx="1119315" cy="1119315"/>
        </a:xfrm>
        <a:prstGeom prst="ellipse">
          <a:avLst/>
        </a:prstGeom>
        <a:solidFill>
          <a:schemeClr val="accent3">
            <a:hueOff val="-7929743"/>
            <a:satOff val="31651"/>
            <a:lumOff val="-4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Legal</a:t>
          </a:r>
        </a:p>
      </dsp:txBody>
      <dsp:txXfrm>
        <a:off x="863150" y="3356885"/>
        <a:ext cx="791475" cy="791475"/>
      </dsp:txXfrm>
    </dsp:sp>
    <dsp:sp modelId="{2FD29E5C-746C-41D3-A988-3A1D3F01C2D9}">
      <dsp:nvSpPr>
        <dsp:cNvPr id="0" name=""/>
        <dsp:cNvSpPr/>
      </dsp:nvSpPr>
      <dsp:spPr>
        <a:xfrm rot="11400000">
          <a:off x="1826601" y="2365989"/>
          <a:ext cx="587683" cy="307917"/>
        </a:xfrm>
        <a:prstGeom prst="rightArrow">
          <a:avLst>
            <a:gd name="adj1" fmla="val 60000"/>
            <a:gd name="adj2" fmla="val 50000"/>
          </a:avLst>
        </a:prstGeom>
        <a:solidFill>
          <a:schemeClr val="accent3">
            <a:hueOff val="-9251367"/>
            <a:satOff val="36926"/>
            <a:lumOff val="-5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rot="10800000">
        <a:off x="1918274" y="2435592"/>
        <a:ext cx="495308" cy="184751"/>
      </dsp:txXfrm>
    </dsp:sp>
    <dsp:sp modelId="{EAB97C64-1F17-4F5D-960C-8FDCCF9DA6D9}">
      <dsp:nvSpPr>
        <dsp:cNvPr id="0" name=""/>
        <dsp:cNvSpPr/>
      </dsp:nvSpPr>
      <dsp:spPr>
        <a:xfrm>
          <a:off x="447255" y="1763945"/>
          <a:ext cx="1119315" cy="1119315"/>
        </a:xfrm>
        <a:prstGeom prst="ellipse">
          <a:avLst/>
        </a:prstGeom>
        <a:solidFill>
          <a:schemeClr val="accent3">
            <a:hueOff val="-9251367"/>
            <a:satOff val="36926"/>
            <a:lumOff val="-5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Network</a:t>
          </a:r>
        </a:p>
      </dsp:txBody>
      <dsp:txXfrm>
        <a:off x="611175" y="1927865"/>
        <a:ext cx="791475" cy="791475"/>
      </dsp:txXfrm>
    </dsp:sp>
    <dsp:sp modelId="{201AB908-0300-4F87-95C2-3B4AF29B0F06}">
      <dsp:nvSpPr>
        <dsp:cNvPr id="0" name=""/>
        <dsp:cNvSpPr/>
      </dsp:nvSpPr>
      <dsp:spPr>
        <a:xfrm rot="13800000">
          <a:off x="2165409" y="1779158"/>
          <a:ext cx="587683" cy="307917"/>
        </a:xfrm>
        <a:prstGeom prst="rightArrow">
          <a:avLst>
            <a:gd name="adj1" fmla="val 60000"/>
            <a:gd name="adj2" fmla="val 50000"/>
          </a:avLst>
        </a:prstGeom>
        <a:solidFill>
          <a:schemeClr val="accent3">
            <a:hueOff val="-10572991"/>
            <a:satOff val="42201"/>
            <a:lumOff val="-5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rot="10800000">
        <a:off x="2241285" y="1876123"/>
        <a:ext cx="495308" cy="184751"/>
      </dsp:txXfrm>
    </dsp:sp>
    <dsp:sp modelId="{1FADBE0D-039A-4C66-8B54-DF7F98393703}">
      <dsp:nvSpPr>
        <dsp:cNvPr id="0" name=""/>
        <dsp:cNvSpPr/>
      </dsp:nvSpPr>
      <dsp:spPr>
        <a:xfrm>
          <a:off x="1172787" y="507286"/>
          <a:ext cx="1119315" cy="1119315"/>
        </a:xfrm>
        <a:prstGeom prst="ellipse">
          <a:avLst/>
        </a:prstGeom>
        <a:solidFill>
          <a:schemeClr val="accent3">
            <a:hueOff val="-10572991"/>
            <a:satOff val="42201"/>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Drinking Water Safety</a:t>
          </a:r>
        </a:p>
      </dsp:txBody>
      <dsp:txXfrm>
        <a:off x="1336707" y="671206"/>
        <a:ext cx="791475" cy="79147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626879-66D7-47EA-918A-D0E2B7DB7226}" type="datetimeFigureOut">
              <a:rPr lang="en-GB" smtClean="0"/>
              <a:t>13/12/2024</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F770A-D8B9-4350-A1B6-3FEA3BA0DACF}" type="slidenum">
              <a:rPr lang="en-GB" smtClean="0"/>
              <a:t>‹#›</a:t>
            </a:fld>
            <a:endParaRPr lang="en-GB" dirty="0"/>
          </a:p>
        </p:txBody>
      </p:sp>
    </p:spTree>
    <p:extLst>
      <p:ext uri="{BB962C8B-B14F-4D97-AF65-F5344CB8AC3E}">
        <p14:creationId xmlns:p14="http://schemas.microsoft.com/office/powerpoint/2010/main" val="2736550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5F20D-17FA-4F34-B785-57A4E14AD3CB}" type="datetimeFigureOut">
              <a:rPr lang="en-US" smtClean="0"/>
              <a:t>12/13/2024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9CCA9F-1CEC-4A27-BF44-D9FF509F4119}" type="slidenum">
              <a:rPr lang="en-US" smtClean="0"/>
              <a:t>‹#›</a:t>
            </a:fld>
            <a:endParaRPr lang="en-US" dirty="0"/>
          </a:p>
        </p:txBody>
      </p:sp>
    </p:spTree>
    <p:extLst>
      <p:ext uri="{BB962C8B-B14F-4D97-AF65-F5344CB8AC3E}">
        <p14:creationId xmlns:p14="http://schemas.microsoft.com/office/powerpoint/2010/main" val="64165452"/>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 Target="../slides/slide49.xml"/><Relationship Id="rId4"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image" Target="../media/image125.png"/><Relationship Id="rId4" Type="http://schemas.openxmlformats.org/officeDocument/2006/relationships/image" Target="../media/image124.png"/></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752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470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29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225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758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441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688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197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665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8441FC01-EBD6-4BD1-9EBB-EB5272339D6B}"/>
              </a:ext>
            </a:extLst>
          </p:cNvPr>
          <p:cNvSpPr>
            <a:spLocks noGrp="1" noRot="1" noChangeAspect="1" noChangeArrowheads="1" noTextEdit="1"/>
          </p:cNvSpPr>
          <p:nvPr>
            <p:ph type="sldImg"/>
            <p:custDataLst>
              <p:tags r:id="rId1"/>
            </p:custDataLst>
          </p:nvPr>
        </p:nvSpPr>
        <p:spPr>
          <a:xfrm>
            <a:off x="381000" y="685800"/>
            <a:ext cx="6096000" cy="3429000"/>
          </a:xfrm>
          <a:ln cap="flat">
            <a:headEnd type="none" w="med" len="med"/>
            <a:tailEnd type="none" w="med" len="med"/>
          </a:ln>
        </p:spPr>
      </p:sp>
      <p:sp>
        <p:nvSpPr>
          <p:cNvPr id="6147" name="Notes Placeholder 2">
            <a:extLst>
              <a:ext uri="{FF2B5EF4-FFF2-40B4-BE49-F238E27FC236}">
                <a16:creationId xmlns:a16="http://schemas.microsoft.com/office/drawing/2014/main" id="{9BAFB2D8-26CA-4840-8C24-D67721E1234A}"/>
              </a:ext>
            </a:extLst>
          </p:cNvPr>
          <p:cNvSpPr>
            <a:spLocks noGrp="1" noChangeArrowheads="1"/>
          </p:cNvSpPr>
          <p:nvPr>
            <p:ph type="body" idx="1"/>
            <p:custDataLst>
              <p:tags r:id="rId2"/>
            </p:custDataLst>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Lst>
        </p:spPr>
        <p:txBody>
          <a:bodyPr wrap="square" numCol="1" anchor="t" anchorCtr="0" compatLnSpc="1">
            <a:prstTxWarp prst="textNoShape">
              <a:avLst/>
            </a:prstTxWarp>
          </a:bodyPr>
          <a:lstStyle/>
          <a:p>
            <a:pPr defTabSz="914400"/>
            <a:endParaRPr lang="en-US" altLang="en-US" dirty="0"/>
          </a:p>
        </p:txBody>
      </p:sp>
      <p:sp>
        <p:nvSpPr>
          <p:cNvPr id="6148" name="Slide Number Placeholder 3">
            <a:extLst>
              <a:ext uri="{FF2B5EF4-FFF2-40B4-BE49-F238E27FC236}">
                <a16:creationId xmlns:a16="http://schemas.microsoft.com/office/drawing/2014/main" id="{9585AC00-C737-46BB-98B4-7304F97B34B7}"/>
              </a:ext>
            </a:extLst>
          </p:cNvPr>
          <p:cNvSpPr>
            <a:spLocks noGrp="1" noChangeArrowheads="1"/>
          </p:cNvSpPr>
          <p:nvPr>
            <p:ph type="sldNum" sz="quarter" idx="5"/>
            <p:custDataLst>
              <p:tags r:id="rId3"/>
            </p:custDataLst>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3BE0D1-8899-45F6-9397-A65F1930C7FB}"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Acceptability, why is there such as issue in Wales, don't cover what companies are doing as they will present on this</a:t>
            </a:r>
          </a:p>
          <a:p>
            <a:r>
              <a:rPr lang="en-US" dirty="0">
                <a:cs typeface="Calibri"/>
              </a:rPr>
              <a:t>CCW </a:t>
            </a:r>
          </a:p>
          <a:p>
            <a:r>
              <a:rPr lang="en-US" dirty="0">
                <a:cs typeface="Calibri"/>
              </a:rPr>
              <a:t>Ofwat ODI, what are they doing about this and what financial penalty does this incur. </a:t>
            </a:r>
          </a:p>
          <a:p>
            <a:endParaRPr lang="en-US" dirty="0">
              <a:cs typeface="Calibri"/>
            </a:endParaRPr>
          </a:p>
          <a:p>
            <a:r>
              <a:rPr lang="en-US" dirty="0">
                <a:cs typeface="Calibri"/>
              </a:rPr>
              <a:t>Events and ERI</a:t>
            </a:r>
          </a:p>
          <a:p>
            <a:r>
              <a:rPr lang="en-US" dirty="0">
                <a:cs typeface="Calibri"/>
              </a:rPr>
              <a:t>Drought / freeze thaw</a:t>
            </a:r>
          </a:p>
          <a:p>
            <a:endParaRPr lang="en-US" dirty="0">
              <a:cs typeface="Calibri"/>
            </a:endParaRP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50</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644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225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lvl="0" indent="0">
              <a:buFont typeface="Symbol" panose="05050102010706020507" pitchFamily="18" charset="2"/>
              <a:buNone/>
            </a:pPr>
            <a:r>
              <a:rPr lang="en-GB" dirty="0"/>
              <a:t>2022 – 33 events. Main changes in 2023 6 to 12 minor events; 19 to 4 sig events but increase in serious events 1 to 4. This due to 2 x chlorate, as Ct and a Tb at WTW. Increase of 40 recommendations or increase of 75%. Small rise in acceptability complaints from 2.51. Rise in CRI for DWR from 5.397 but drop for HDD from 0.563. Similar number of audits but more of a focus on chlorate and asset health. Drop in MZC from 99.97.</a:t>
            </a:r>
          </a:p>
          <a:p>
            <a:pPr marL="0" lvl="0" indent="0">
              <a:buFont typeface="Symbol" panose="05050102010706020507" pitchFamily="18" charset="2"/>
              <a:buNone/>
            </a:pPr>
            <a:r>
              <a:rPr lang="en-GB" dirty="0"/>
              <a:t>Lake Bala 18BL Wales 0.927 BL = 19.5 Days.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2361E66-308A-4EED-9201-5486A630B39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51</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91439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GB" dirty="0"/>
              <a:t>Number of tests down from 318,184 and breeches up by 5. 65 are DWR and 8 HDD ( 4x Z colis, 3x SR Colis &amp; 1 Taste). Copper result of 2.2 mg/L at consumers tap, significant lengths of internal copper pipework within the property. Flushing advice given to consumer but no further advice on remedial works or potential health advice. 2 Tb in Z NCF. 13 Colis DWR in SR all covered by LI. All but 2 Fe covered by LI. 2x Odour DDS but 1 = burst main. The zonal iron breaches are ultimately attributed to the poor condition of cast iron mains, with iron liberating from the walls of the mains and accumulating as sediment. Typically, mains are put on monthly, fortnightly, or even weekly flushing programmes following iron failures. </a:t>
            </a:r>
            <a:r>
              <a:rPr lang="en-GB" sz="1800" b="0" i="0" u="none" strike="noStrike" baseline="0" dirty="0">
                <a:solidFill>
                  <a:srgbClr val="000000"/>
                </a:solidFill>
                <a:latin typeface="Roboto Light" panose="02000000000000000000" pitchFamily="2" charset="0"/>
              </a:rPr>
              <a:t>There were 10 taste and odour breaches in Wales in 2023, a reduction from the eleven breaches which occurred in 2022. Seven of these breaches were the result of taste analysis cancellations at the laboratory. The majority of these detections and of the laboratory analysis cancellations were associated with the presence of particulates arising from the poor condition of upstream mains and the disturbance of associated sediments. 33% of DWR failures due to DDS but 50% of HDC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2361E66-308A-4EED-9201-5486A630B39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52</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87955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Where sites fall into tier 3 (≥0.1 µg/L), the Inspectorate expects companies to put </a:t>
            </a:r>
            <a:endParaRPr lang="en-US" dirty="0"/>
          </a:p>
          <a:p>
            <a:r>
              <a:rPr lang="en-GB" dirty="0"/>
              <a:t>in place emergency contingency measures to reduce concentrations to below 0.1 </a:t>
            </a:r>
          </a:p>
          <a:p>
            <a:r>
              <a:rPr lang="en-GB" dirty="0"/>
              <a:t>µg/L in water supplied to consumers. Furthermore, the revised guidance requires </a:t>
            </a:r>
          </a:p>
          <a:p>
            <a:r>
              <a:rPr lang="en-GB" dirty="0"/>
              <a:t>companies with sources that fall into tier 2 (&lt;0.1 µg/L) to design a proactive and </a:t>
            </a:r>
          </a:p>
          <a:p>
            <a:r>
              <a:rPr lang="en-GB" dirty="0"/>
              <a:t>systematic risk reduction strategy. This shall include a prioritised mitigation </a:t>
            </a:r>
          </a:p>
          <a:p>
            <a:r>
              <a:rPr lang="en-GB" dirty="0"/>
              <a:t>methodology to progressively reduce PFAS concentrations in drinking water. This </a:t>
            </a:r>
          </a:p>
          <a:p>
            <a:r>
              <a:rPr lang="en-GB" dirty="0"/>
              <a:t>requirement has been further extended to include combined PFAS on a ‘sum of’ </a:t>
            </a:r>
          </a:p>
          <a:p>
            <a:r>
              <a:rPr lang="en-GB" dirty="0">
                <a:cs typeface="Calibri"/>
              </a:rPr>
              <a:t>Basis</a:t>
            </a: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2361E66-308A-4EED-9201-5486A630B39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53</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6559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Felindre – ingress colis in FWT tank -External inspections of both contact tank 2 and the north compartment of the final water tank identified multiple issues with the potential to allow ingress.  In one case a defective cable duct seal had been repaired with paper. The appears to be a number of fluid category 5 backflow prevention infringements associated with the service and motive water system - recommendation made to address these. Tanks to be taken offline early next year for internal inspection - unable to do sooner as repair work ongoing on alternative disinfection stream tanks. Dolbenmaen WTW - Five tonnes of sand found in Contact Tank 1A and in underdrain of filter 4. Filter 4 taken out of supply in response but subsequent inspection by contractor did not identify any issues. No media loss identified in remaining filter underdrain camera survey and floor inspections ongoing. Gwastadgoed WTW - Inspection text for compartment 1 of the final water tank: “There is some root growth inside one of the hatches, this appears to be growing inside the tank or is growing from the outside through one of the plates.” Corroded bolts also identified preventing the lifting of a hatch. Compartment 1 taken out of service for inspection and repairs and passed subsequent flood test.  Water passing between compartments inside final water tank so enabling works required to allow safe access for inspection of compartment 2 - ongoing. Enhanced sampling has been initiated as mitigation in the interim.</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2361E66-308A-4EED-9201-5486A630B39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55</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38413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3200" dirty="0"/>
              <a:t>2 chem contamination is a catch all (Hatfield – coal tar) Abadere. 57% out of company control. 4 events due to HDC all DND Lead, ingress burst, internal tank odour, caravan site fittings. ¾ for HDC are consumer side.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2361E66-308A-4EED-9201-5486A630B39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57</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75612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GB" sz="4800" dirty="0"/>
              <a:t>Please note, I had to move 6 companies over to the secondary axis so that Dŵr actually appeared at a decent scale. The industry median uses the left hand primary axis, it does not relate to those on the secondary axis.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2361E66-308A-4EED-9201-5486A630B39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58</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13977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a:lnSpc>
                <a:spcPct val="115000"/>
              </a:lnSpc>
              <a:spcAft>
                <a:spcPts val="800"/>
              </a:spcAft>
            </a:pPr>
            <a:r>
              <a:rPr lang="en-GB" sz="6600" kern="100" dirty="0">
                <a:effectLst/>
                <a:latin typeface="+mn-lt"/>
                <a:ea typeface="Aptos" panose="020B0004020202020204" pitchFamily="34" charset="0"/>
                <a:cs typeface="Times New Roman" panose="02020603050405020304" pitchFamily="18" charset="0"/>
              </a:rPr>
              <a:t>An operational monitoring sample was taken from Capel Curig WTW on 22nd August 2023. On the evening of 24th August, a chlorate result of 700µg/l was reported. Penyball - A routine operational sample taken from the outlet of Penyball SRV on 10th August reported a chlorate result of 1000µg/l on 16th August. </a:t>
            </a:r>
            <a:r>
              <a:rPr lang="en-GB" sz="6600" b="1" kern="100" dirty="0">
                <a:effectLst/>
                <a:latin typeface="+mn-lt"/>
                <a:ea typeface="Aptos" panose="020B0004020202020204" pitchFamily="34" charset="0"/>
                <a:cs typeface="Times New Roman" panose="02020603050405020304" pitchFamily="18" charset="0"/>
              </a:rPr>
              <a:t>Deterioration of sodium hypochlorite in all cases</a:t>
            </a:r>
            <a:r>
              <a:rPr lang="en-GB" sz="6600" kern="100" dirty="0">
                <a:effectLst/>
                <a:latin typeface="+mn-lt"/>
                <a:ea typeface="Aptos" panose="020B0004020202020204" pitchFamily="34" charset="0"/>
                <a:cs typeface="Times New Roman" panose="02020603050405020304" pitchFamily="18" charset="0"/>
              </a:rPr>
              <a:t>. An operational monitoring sample was taken from Penycefn WTW on 24th July 2023. On the afternoon of 31st July a chlorate result of 930ug/l was reported. The sodium hypochlorite storage tanks have been drained and refilled.</a:t>
            </a:r>
          </a:p>
          <a:p>
            <a:pPr>
              <a:lnSpc>
                <a:spcPct val="115000"/>
              </a:lnSpc>
              <a:spcAft>
                <a:spcPts val="800"/>
              </a:spcAft>
            </a:pPr>
            <a:r>
              <a:rPr lang="en-GB" sz="6600" kern="100" dirty="0">
                <a:effectLst/>
                <a:latin typeface="+mn-lt"/>
                <a:ea typeface="Aptos" panose="020B0004020202020204" pitchFamily="34" charset="0"/>
                <a:cs typeface="Times New Roman" panose="02020603050405020304" pitchFamily="18" charset="0"/>
              </a:rPr>
              <a:t>At approximately 02:00 on 11th May 2023 a burst occurred on the 18” trunk main supplying Leckwith Service Reservoir.As a result customer reports of loss of supply were received from areas supplied by the trunk main.</a:t>
            </a:r>
          </a:p>
          <a:p>
            <a:pPr>
              <a:lnSpc>
                <a:spcPct val="115000"/>
              </a:lnSpc>
              <a:spcAft>
                <a:spcPts val="800"/>
              </a:spcAft>
            </a:pPr>
            <a:r>
              <a:rPr lang="en-GB" sz="6600" kern="100" dirty="0">
                <a:effectLst/>
                <a:latin typeface="+mn-lt"/>
                <a:ea typeface="Aptos" panose="020B0004020202020204" pitchFamily="34" charset="0"/>
                <a:cs typeface="Times New Roman" panose="02020603050405020304" pitchFamily="18" charset="0"/>
              </a:rPr>
              <a:t>At 19:35 on 10th November Bryn Cowlyd WTW  works was restarted after an automatic shutdown. Following the restart, a pH probe fault resulted in an increase in Kalic dosing, which caused the disinfection pH to increase. As a result of high pH at the point of disinfection, the calculated Ct value dropped and was below the minimum required level (as described in the works Site Specific Disinfection Strategy) for approximately 3 hours between 20:30 on 10/11/2023 and 02:00 on 11/11/2023.</a:t>
            </a:r>
          </a:p>
          <a:p>
            <a:pPr>
              <a:lnSpc>
                <a:spcPct val="115000"/>
              </a:lnSpc>
              <a:spcAft>
                <a:spcPts val="800"/>
              </a:spcAft>
            </a:pPr>
            <a:r>
              <a:rPr lang="en-GB" sz="6600" kern="100" dirty="0">
                <a:effectLst/>
                <a:latin typeface="+mn-lt"/>
                <a:ea typeface="Aptos" panose="020B0004020202020204" pitchFamily="34" charset="0"/>
                <a:cs typeface="Times New Roman" panose="02020603050405020304" pitchFamily="18" charset="0"/>
              </a:rPr>
              <a:t>On 26th October a camera survey was completed on the pumping main from Penybont WTW to Escuan Final Water Tank to locate a suspected leak. Water in the pumping main was diverted into an isolated compartment of the final water tank for the duration of the survey. Following completion of the work, elevated turbidity was observed on the inlet and outlet of the final water tank. Final water turbidity breached the PCV of 1NTU at approximately 16:30 on 26th October and remained above 1NTU overnight until approximately 11:30 on 27th October.</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2361E66-308A-4EED-9201-5486A630B39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59</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1749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Marcus – you requested this slide.</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62</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2378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buFont typeface="Arial" panose="020B0604020202020204" pitchFamily="34" charset="0"/>
              <a:buChar char="•"/>
            </a:pPr>
            <a:r>
              <a:rPr lang="en-GB" dirty="0">
                <a:effectLst/>
              </a:rPr>
              <a:t>No/insufficient chlorate management policies in place for majority (80%) of companies</a:t>
            </a:r>
            <a:endParaRPr lang="en-GB" dirty="0"/>
          </a:p>
          <a:p>
            <a:pPr rtl="0">
              <a:buFont typeface="Arial" panose="020B0604020202020204" pitchFamily="34" charset="0"/>
              <a:buChar char="•"/>
            </a:pPr>
            <a:r>
              <a:rPr lang="en-GB" dirty="0">
                <a:effectLst/>
              </a:rPr>
              <a:t>Inadequate chlorate sampling programmes for many companies (70%)</a:t>
            </a:r>
            <a:endParaRPr lang="en-GB" dirty="0"/>
          </a:p>
          <a:p>
            <a:pPr rtl="0">
              <a:buFont typeface="Arial" panose="020B0604020202020204" pitchFamily="34" charset="0"/>
              <a:buChar char="•"/>
            </a:pPr>
            <a:r>
              <a:rPr lang="en-GB" dirty="0">
                <a:effectLst/>
              </a:rPr>
              <a:t>Many (75%) companies do not have or are not responding to chlorate trigger values</a:t>
            </a:r>
            <a:endParaRPr lang="en-GB" dirty="0"/>
          </a:p>
          <a:p>
            <a:pPr rtl="0">
              <a:buFont typeface="Arial" panose="020B0604020202020204" pitchFamily="34" charset="0"/>
              <a:buChar char="•"/>
            </a:pPr>
            <a:r>
              <a:rPr lang="en-GB" dirty="0">
                <a:effectLst/>
              </a:rPr>
              <a:t>Many companies (ave. 60% across the different questions) are not complying with BS EN 901:2013 requirements</a:t>
            </a:r>
            <a:endParaRPr lang="en-GB" dirty="0"/>
          </a:p>
          <a:p>
            <a:pPr rtl="0">
              <a:buFont typeface="Arial" panose="020B0604020202020204" pitchFamily="34" charset="0"/>
              <a:buChar char="•"/>
            </a:pPr>
            <a:r>
              <a:rPr lang="en-GB" dirty="0">
                <a:effectLst/>
              </a:rPr>
              <a:t>Reg 27 risk assessments are inadequate for approximately half of the companies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2361E66-308A-4EED-9201-5486A630B39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65</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86722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Marcus – some English companies didn’t like this as it didn’t consider future potential investment. This is clear an extrapolation of this AMPs investment so I think this is unfounded.</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66</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8934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89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GB"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F2361E66-308A-4EED-9201-5486A630B398}"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67</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17049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arenR"/>
            </a:pPr>
            <a:r>
              <a:rPr lang="en-GB" dirty="0"/>
              <a:t>Oversized sodium hypochlorite storage tank at Penyball SR – top LH corner. </a:t>
            </a:r>
          </a:p>
          <a:p>
            <a:pPr marL="228600" indent="-228600">
              <a:buAutoNum type="arabicParenR"/>
            </a:pPr>
            <a:r>
              <a:rPr lang="en-GB" dirty="0"/>
              <a:t>Hypochlorous acid to hypochlorite ion ratio (Bryn Cowlyd CT event) - graph. </a:t>
            </a:r>
          </a:p>
          <a:p>
            <a:pPr marL="228600" indent="-228600">
              <a:buAutoNum type="arabicParenR"/>
            </a:pPr>
            <a:r>
              <a:rPr lang="en-GB" dirty="0"/>
              <a:t>Unsecure external hatch over contact tank at Dinas Mawddwy works – top RH corner.</a:t>
            </a:r>
          </a:p>
          <a:p>
            <a:pPr marL="228600" indent="-228600">
              <a:buAutoNum type="arabicParenR"/>
            </a:pPr>
            <a:r>
              <a:rPr lang="en-GB" dirty="0"/>
              <a:t>Livestock grazing in proximity to spring source (Llanymawdwyy works, UV in operation)</a:t>
            </a:r>
          </a:p>
          <a:p>
            <a:pPr marL="228600" indent="-228600">
              <a:buAutoNum type="arabicParenR"/>
            </a:pPr>
            <a:r>
              <a:rPr lang="en-GB" dirty="0"/>
              <a:t>Tanker without a sample tap – far right middle.</a:t>
            </a:r>
          </a:p>
          <a:p>
            <a:pPr marL="228600" indent="-228600">
              <a:buAutoNum type="arabicParenR"/>
            </a:pPr>
            <a:r>
              <a:rPr lang="en-GB" dirty="0"/>
              <a:t>Network discolouration at flushing point during Gilfach Fargoed burst response (red pipe).  </a:t>
            </a:r>
          </a:p>
          <a:p>
            <a:pPr marL="228600" indent="-228600">
              <a:buAutoNum type="arabicParenR"/>
            </a:pPr>
            <a:r>
              <a:rPr lang="en-GB" dirty="0"/>
              <a:t>Talybont – bottom right – 2MIB extremely high – algal blooms usually rare at this site.</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68</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2433DAA-9CFD-2D82-6ED7-C8A7599E6CAF}"/>
              </a:ext>
            </a:extLst>
          </p:cNvPr>
          <p:cNvPicPr>
            <a:picLocks noChangeAspect="1"/>
          </p:cNvPicPr>
          <p:nvPr/>
        </p:nvPicPr>
        <p:blipFill>
          <a:blip r:embed="rId3"/>
          <a:stretch>
            <a:fillRect/>
          </a:stretch>
        </p:blipFill>
        <p:spPr>
          <a:xfrm>
            <a:off x="2094715" y="2400300"/>
            <a:ext cx="2306733" cy="1001035"/>
          </a:xfrm>
          <a:prstGeom prst="rect">
            <a:avLst/>
          </a:prstGeom>
        </p:spPr>
      </p:pic>
      <p:pic>
        <p:nvPicPr>
          <p:cNvPr id="8" name="Picture 7">
            <a:extLst>
              <a:ext uri="{FF2B5EF4-FFF2-40B4-BE49-F238E27FC236}">
                <a16:creationId xmlns:a16="http://schemas.microsoft.com/office/drawing/2014/main" id="{3CA92C9E-5A0E-F4A4-F8D6-18E2E71B41C9}"/>
              </a:ext>
            </a:extLst>
          </p:cNvPr>
          <p:cNvPicPr>
            <a:picLocks noChangeAspect="1"/>
          </p:cNvPicPr>
          <p:nvPr/>
        </p:nvPicPr>
        <p:blipFill>
          <a:blip r:embed="rId4"/>
          <a:stretch>
            <a:fillRect/>
          </a:stretch>
        </p:blipFill>
        <p:spPr>
          <a:xfrm>
            <a:off x="3759670" y="2400300"/>
            <a:ext cx="950157" cy="1289132"/>
          </a:xfrm>
          <a:prstGeom prst="rect">
            <a:avLst/>
          </a:prstGeom>
        </p:spPr>
      </p:pic>
      <p:pic>
        <p:nvPicPr>
          <p:cNvPr id="10" name="Picture 9">
            <a:extLst>
              <a:ext uri="{FF2B5EF4-FFF2-40B4-BE49-F238E27FC236}">
                <a16:creationId xmlns:a16="http://schemas.microsoft.com/office/drawing/2014/main" id="{6161EFA1-1CE2-56E1-030E-56605259F522}"/>
              </a:ext>
            </a:extLst>
          </p:cNvPr>
          <p:cNvPicPr>
            <a:picLocks noChangeAspect="1"/>
          </p:cNvPicPr>
          <p:nvPr/>
        </p:nvPicPr>
        <p:blipFill>
          <a:blip r:embed="rId5"/>
          <a:stretch>
            <a:fillRect/>
          </a:stretch>
        </p:blipFill>
        <p:spPr>
          <a:xfrm>
            <a:off x="4709827" y="2676555"/>
            <a:ext cx="1031928" cy="1012877"/>
          </a:xfrm>
          <a:prstGeom prst="rect">
            <a:avLst/>
          </a:prstGeom>
        </p:spPr>
      </p:pic>
      <p:pic>
        <p:nvPicPr>
          <p:cNvPr id="11" name="Picture 10">
            <a:extLst>
              <a:ext uri="{FF2B5EF4-FFF2-40B4-BE49-F238E27FC236}">
                <a16:creationId xmlns:a16="http://schemas.microsoft.com/office/drawing/2014/main" id="{7C413703-7477-F954-0B62-A4FF53CC03B8}"/>
              </a:ext>
            </a:extLst>
          </p:cNvPr>
          <p:cNvPicPr>
            <a:picLocks noChangeAspect="1"/>
          </p:cNvPicPr>
          <p:nvPr/>
        </p:nvPicPr>
        <p:blipFill>
          <a:blip r:embed="rId4"/>
          <a:stretch>
            <a:fillRect/>
          </a:stretch>
        </p:blipFill>
        <p:spPr>
          <a:xfrm>
            <a:off x="3884613" y="2400300"/>
            <a:ext cx="950157" cy="1289132"/>
          </a:xfrm>
          <a:prstGeom prst="rect">
            <a:avLst/>
          </a:prstGeom>
        </p:spPr>
      </p:pic>
      <p:pic>
        <p:nvPicPr>
          <p:cNvPr id="12" name="Picture 11">
            <a:extLst>
              <a:ext uri="{FF2B5EF4-FFF2-40B4-BE49-F238E27FC236}">
                <a16:creationId xmlns:a16="http://schemas.microsoft.com/office/drawing/2014/main" id="{0B349BD7-56C2-1B1F-65CC-BC5FAA70885E}"/>
              </a:ext>
            </a:extLst>
          </p:cNvPr>
          <p:cNvPicPr>
            <a:picLocks noChangeAspect="1"/>
          </p:cNvPicPr>
          <p:nvPr/>
        </p:nvPicPr>
        <p:blipFill>
          <a:blip r:embed="rId5"/>
          <a:stretch>
            <a:fillRect/>
          </a:stretch>
        </p:blipFill>
        <p:spPr>
          <a:xfrm>
            <a:off x="4834770" y="2676555"/>
            <a:ext cx="1031928" cy="1012877"/>
          </a:xfrm>
          <a:prstGeom prst="rect">
            <a:avLst/>
          </a:prstGeom>
        </p:spPr>
      </p:pic>
    </p:spTree>
    <p:extLst>
      <p:ext uri="{BB962C8B-B14F-4D97-AF65-F5344CB8AC3E}">
        <p14:creationId xmlns:p14="http://schemas.microsoft.com/office/powerpoint/2010/main" val="1656992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69</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8050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a typeface="Calibri"/>
                <a:cs typeface="Calibri"/>
              </a:rPr>
              <a:t>Note on the reduction of failures but with caveat</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70</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30875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71</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33912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72</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2880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73</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49495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a typeface="Calibri"/>
                <a:cs typeface="Calibri"/>
              </a:rPr>
              <a:t>54.1% with an in-date RA for 2023 in slide 25 so this is still a lot of work to be done to achieve full coverage.</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79</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00517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a typeface="Calibri"/>
                <a:cs typeface="Calibri"/>
              </a:rPr>
              <a:t>We would certainly like to improve this and will continue to work with LAs on improving processes and facilities.</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80</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01469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Comparing the 50-year estimated cumulative cost to consumers at each dwelling in maintaining their existing PWS as supplied from a groundwater source (grey line), surface water source (orange line), or onward distribution of a public supply (blue) to the estimated average cost to connect a dwelling to a public supply based (yellow line) on developer cost calculations plus ongoing payment of a water bill for the remaining 50 years at today’s prices, all discounted according to Treasury Green Book guidance at 3.5% up to year 30 and 3% thereafter.</a:t>
            </a:r>
            <a:endParaRPr lang="en-GB"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84</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916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893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Maybe an opportunity to mention Defra plans for water legislative reform?</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17B7AF69-C343-4F4E-BE33-CC9E9C5C5A7D}"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Pct val="100000"/>
                <a:buFontTx/>
                <a:buNone/>
                <a:tabLst/>
                <a:defRPr/>
              </a:pPr>
              <a:t>86</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06859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Introduce concept of storm overflows</a:t>
            </a:r>
          </a:p>
          <a:p>
            <a:pPr marL="171450" indent="-171450">
              <a:buFontTx/>
              <a:buChar char="-"/>
            </a:pPr>
            <a:r>
              <a:rPr lang="en-GB" dirty="0"/>
              <a:t>Talk briefly through the diagram of their operation and the photo of an actually overflow (Llanfair Caereinion Bridge St)</a:t>
            </a:r>
          </a:p>
          <a:p>
            <a:pPr marL="171450" indent="-171450">
              <a:buFontTx/>
              <a:buChar char="-"/>
            </a:pPr>
            <a:r>
              <a:rPr lang="en-GB" dirty="0"/>
              <a:t>Talk briefly though the map, explaining the key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25DEC2-F9CA-43B7-AB2A-69BE84AF733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1095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During 2024: skim verbally through the slide wording, explain in more detail the three images shown</a:t>
            </a:r>
          </a:p>
          <a:p>
            <a:pPr marL="171450" indent="-171450">
              <a:buFontTx/>
              <a:buChar char="-"/>
            </a:pPr>
            <a:r>
              <a:rPr lang="en-GB" dirty="0"/>
              <a:t>During 2025: explain the difference between our commitment to NRW and our commitment to Ofwat in our latest PR24 submission</a:t>
            </a:r>
          </a:p>
          <a:p>
            <a:pPr marL="171450" indent="-171450">
              <a:buFontTx/>
              <a:buChar char="-"/>
            </a:pPr>
            <a:r>
              <a:rPr lang="en-GB" dirty="0"/>
              <a:t>During 2030-35: explain how GN066 upgrades may play out, some low spillers may need further improvements. Explain the Ofwat commitment around &lt;20 spills and how that will take us to around 12.5 spills per asset on average.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25DEC2-F9CA-43B7-AB2A-69BE84AF733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41201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9CCA9F-1CEC-4A27-BF44-D9FF509F4119}" type="slidenum">
              <a:rPr lang="en-US" smtClean="0"/>
              <a:t>108</a:t>
            </a:fld>
            <a:endParaRPr lang="en-US" dirty="0"/>
          </a:p>
        </p:txBody>
      </p:sp>
    </p:spTree>
    <p:extLst>
      <p:ext uri="{BB962C8B-B14F-4D97-AF65-F5344CB8AC3E}">
        <p14:creationId xmlns:p14="http://schemas.microsoft.com/office/powerpoint/2010/main" val="14368478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0064355A-9A0C-4650-97C2-A6096136AA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1274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0064355A-9A0C-4650-97C2-A6096136AA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586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regulations are an act of parliament and subject to Criminal Law, which means that contraventions to them where they are proved in court, can land someone with a criminal record.</a:t>
            </a:r>
          </a:p>
          <a:p>
            <a:r>
              <a:rPr lang="en-GB" dirty="0"/>
              <a:t> </a:t>
            </a:r>
          </a:p>
          <a:p>
            <a:r>
              <a:rPr lang="en-GB" dirty="0"/>
              <a:t>Our officers have the power to issue a caution under law and investigate breaches of the legislation.</a:t>
            </a:r>
          </a:p>
          <a:p>
            <a:endParaRPr lang="en-GB" dirty="0"/>
          </a:p>
          <a:p>
            <a:r>
              <a:rPr lang="en-GB" dirty="0"/>
              <a:t>These powers are a last resort. We work on education, guidance and enforcement in other ways to achieve our key aims. </a:t>
            </a:r>
          </a:p>
          <a:p>
            <a:endParaRPr lang="en-GB" dirty="0"/>
          </a:p>
          <a:p>
            <a:r>
              <a:rPr lang="en-GB" dirty="0"/>
              <a:t>This Water Supply (Water Fittings) Regulations 1999 are designed to prevent 5 key things on the water supplied by a water undertaken – or mains water as it’s commonly known by. :</a:t>
            </a:r>
          </a:p>
          <a:p>
            <a:r>
              <a:rPr lang="en-GB" dirty="0"/>
              <a:t>Waste or the likelihood of waste – such as leaks in pipes and taps</a:t>
            </a:r>
          </a:p>
          <a:p>
            <a:r>
              <a:rPr lang="en-GB" dirty="0"/>
              <a:t>Misuse or the likelihood of misuse – for example using water supplied for domestic purpose whether metered or not, in a non domestic environment, such as running a business or process</a:t>
            </a:r>
          </a:p>
          <a:p>
            <a:r>
              <a:rPr lang="en-GB" dirty="0"/>
              <a:t>Erroneous measurement or the likelihood of erroneous measurement– such as bypassing meters or joining metered supplies together which could send meters reading backwards</a:t>
            </a:r>
          </a:p>
          <a:p>
            <a:r>
              <a:rPr lang="en-GB" dirty="0"/>
              <a:t>Undue consumption or the likelihood of Undue Consumption – Which is more water is used than is needed to achieve the end process aim</a:t>
            </a:r>
          </a:p>
          <a:p>
            <a:r>
              <a:rPr lang="en-GB" dirty="0"/>
              <a:t>And finally contamination or the likelihood of Contamination  – Having substances and other things in water where they definitely shouldn’t be.  </a:t>
            </a:r>
          </a:p>
          <a:p>
            <a:r>
              <a:rPr lang="en-GB" dirty="0"/>
              <a:t>You hear that after each point I added in the words “the likelihood of” each topic. This is a really important part of the legislation which I will explain shortly. </a:t>
            </a:r>
          </a:p>
        </p:txBody>
      </p:sp>
      <p:sp>
        <p:nvSpPr>
          <p:cNvPr id="4" name="Slide Number Placeholder 3"/>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0064355A-9A0C-4650-97C2-A6096136AA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9151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0064355A-9A0C-4650-97C2-A6096136AA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0698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10D02-CA39-72BC-B459-4D6A0A16E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FABD9-3A2D-2CCE-60D7-9339B44E3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2F670D-67D7-EFD9-7674-40A26A611A3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470E59-3F03-A331-66A3-0F49EB8A6770}"/>
              </a:ext>
            </a:extLst>
          </p:cNvPr>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0064355A-9A0C-4650-97C2-A6096136AA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334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0064355A-9A0C-4650-97C2-A6096136AA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964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185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0064355A-9A0C-4650-97C2-A6096136AA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090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0064355A-9A0C-4650-97C2-A6096136AA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2649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0064355A-9A0C-4650-97C2-A6096136AA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387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33" rtl="0" eaLnBrk="1" fontAlgn="auto" latinLnBrk="0" hangingPunct="1">
              <a:lnSpc>
                <a:spcPct val="100000"/>
              </a:lnSpc>
              <a:spcBef>
                <a:spcPts val="0"/>
              </a:spcBef>
              <a:spcAft>
                <a:spcPts val="0"/>
              </a:spcAft>
              <a:buClrTx/>
              <a:buSzTx/>
              <a:buFontTx/>
              <a:buNone/>
              <a:tabLst/>
              <a:defRPr/>
            </a:pPr>
            <a:fld id="{0064355A-9A0C-4650-97C2-A6096136AA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33"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663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301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741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07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BF7899B-012E-4D6F-9DE1-FE87891104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523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8.emf"/><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no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392" y="1556792"/>
            <a:ext cx="10363200" cy="960107"/>
          </a:xfrm>
        </p:spPr>
        <p:txBody>
          <a:bodyPr anchor="t">
            <a:noAutofit/>
          </a:bodyPr>
          <a:lstStyle>
            <a:lvl1pPr>
              <a:defRPr sz="6400" baseline="0"/>
            </a:lvl1pPr>
          </a:lstStyle>
          <a:p>
            <a:r>
              <a:rPr lang="en-US" dirty="0"/>
              <a:t>click to add title</a:t>
            </a:r>
            <a:endParaRPr lang="en-GB" dirty="0"/>
          </a:p>
        </p:txBody>
      </p:sp>
      <p:sp>
        <p:nvSpPr>
          <p:cNvPr id="3" name="Subtitle 2"/>
          <p:cNvSpPr>
            <a:spLocks noGrp="1"/>
          </p:cNvSpPr>
          <p:nvPr>
            <p:ph type="subTitle" idx="1" hasCustomPrompt="1"/>
          </p:nvPr>
        </p:nvSpPr>
        <p:spPr>
          <a:xfrm>
            <a:off x="623392" y="2552700"/>
            <a:ext cx="8534400" cy="1752600"/>
          </a:xfrm>
        </p:spPr>
        <p:txBody>
          <a:bodyPr>
            <a:normAutofit/>
          </a:bodyPr>
          <a:lstStyle>
            <a:lvl1pPr marL="0" indent="0" algn="l">
              <a:buNone/>
              <a:defRPr sz="3200" baseline="0">
                <a:solidFill>
                  <a:schemeClr val="tx1"/>
                </a:solidFill>
              </a:defRPr>
            </a:lvl1pPr>
            <a:lvl2pPr marL="609459" indent="0" algn="ctr">
              <a:buNone/>
              <a:defRPr>
                <a:solidFill>
                  <a:schemeClr val="tx1">
                    <a:tint val="75000"/>
                  </a:schemeClr>
                </a:solidFill>
              </a:defRPr>
            </a:lvl2pPr>
            <a:lvl3pPr marL="1218916" indent="0" algn="ctr">
              <a:buNone/>
              <a:defRPr>
                <a:solidFill>
                  <a:schemeClr val="tx1">
                    <a:tint val="75000"/>
                  </a:schemeClr>
                </a:solidFill>
              </a:defRPr>
            </a:lvl3pPr>
            <a:lvl4pPr marL="1828376" indent="0" algn="ctr">
              <a:buNone/>
              <a:defRPr>
                <a:solidFill>
                  <a:schemeClr val="tx1">
                    <a:tint val="75000"/>
                  </a:schemeClr>
                </a:solidFill>
              </a:defRPr>
            </a:lvl4pPr>
            <a:lvl5pPr marL="2437834" indent="0" algn="ctr">
              <a:buNone/>
              <a:defRPr>
                <a:solidFill>
                  <a:schemeClr val="tx1">
                    <a:tint val="75000"/>
                  </a:schemeClr>
                </a:solidFill>
              </a:defRPr>
            </a:lvl5pPr>
            <a:lvl6pPr marL="3047292" indent="0" algn="ctr">
              <a:buNone/>
              <a:defRPr>
                <a:solidFill>
                  <a:schemeClr val="tx1">
                    <a:tint val="75000"/>
                  </a:schemeClr>
                </a:solidFill>
              </a:defRPr>
            </a:lvl6pPr>
            <a:lvl7pPr marL="3656749" indent="0" algn="ctr">
              <a:buNone/>
              <a:defRPr>
                <a:solidFill>
                  <a:schemeClr val="tx1">
                    <a:tint val="75000"/>
                  </a:schemeClr>
                </a:solidFill>
              </a:defRPr>
            </a:lvl7pPr>
            <a:lvl8pPr marL="4266208" indent="0" algn="ctr">
              <a:buNone/>
              <a:defRPr>
                <a:solidFill>
                  <a:schemeClr val="tx1">
                    <a:tint val="75000"/>
                  </a:schemeClr>
                </a:solidFill>
              </a:defRPr>
            </a:lvl8pPr>
            <a:lvl9pPr marL="4875666" indent="0" algn="ctr">
              <a:buNone/>
              <a:defRPr>
                <a:solidFill>
                  <a:schemeClr val="tx1">
                    <a:tint val="75000"/>
                  </a:schemeClr>
                </a:solidFill>
              </a:defRPr>
            </a:lvl9pPr>
          </a:lstStyle>
          <a:p>
            <a:r>
              <a:rPr lang="en-US" dirty="0"/>
              <a:t>click to add subtitle</a:t>
            </a:r>
            <a:endParaRPr lang="en-GB" dirty="0"/>
          </a:p>
        </p:txBody>
      </p:sp>
      <p:pic>
        <p:nvPicPr>
          <p:cNvPr id="5" name="Picture 4" descr="A logo with blue text&#10;&#10;Description automatically generated">
            <a:extLst>
              <a:ext uri="{FF2B5EF4-FFF2-40B4-BE49-F238E27FC236}">
                <a16:creationId xmlns:a16="http://schemas.microsoft.com/office/drawing/2014/main" id="{E00F8E76-5E1F-90D3-3DFD-94A862EB24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28" y="42028"/>
            <a:ext cx="2976331" cy="1365824"/>
          </a:xfrm>
          <a:prstGeom prst="rect">
            <a:avLst/>
          </a:prstGeom>
        </p:spPr>
      </p:pic>
      <p:pic>
        <p:nvPicPr>
          <p:cNvPr id="7" name="Picture 6">
            <a:extLst>
              <a:ext uri="{FF2B5EF4-FFF2-40B4-BE49-F238E27FC236}">
                <a16:creationId xmlns:a16="http://schemas.microsoft.com/office/drawing/2014/main" id="{30CC398D-69DB-7229-BB64-6038B5182F16}"/>
              </a:ext>
            </a:extLst>
          </p:cNvPr>
          <p:cNvPicPr>
            <a:picLocks noChangeAspect="1"/>
          </p:cNvPicPr>
          <p:nvPr userDrawn="1"/>
        </p:nvPicPr>
        <p:blipFill>
          <a:blip r:embed="rId3"/>
          <a:stretch>
            <a:fillRect/>
          </a:stretch>
        </p:blipFill>
        <p:spPr>
          <a:xfrm>
            <a:off x="3023660" y="172493"/>
            <a:ext cx="939801" cy="1104900"/>
          </a:xfrm>
          <a:prstGeom prst="rect">
            <a:avLst/>
          </a:prstGeom>
        </p:spPr>
      </p:pic>
      <p:pic>
        <p:nvPicPr>
          <p:cNvPr id="9" name="Picture 8" descr="A close-up of a sign&#10;&#10;Description automatically generated">
            <a:extLst>
              <a:ext uri="{FF2B5EF4-FFF2-40B4-BE49-F238E27FC236}">
                <a16:creationId xmlns:a16="http://schemas.microsoft.com/office/drawing/2014/main" id="{DA2168E8-D338-F24B-71C3-066F150348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00004" y="42032"/>
            <a:ext cx="2976331" cy="1146289"/>
          </a:xfrm>
          <a:prstGeom prst="rect">
            <a:avLst/>
          </a:prstGeom>
        </p:spPr>
      </p:pic>
      <p:pic>
        <p:nvPicPr>
          <p:cNvPr id="11" name="Picture 10">
            <a:extLst>
              <a:ext uri="{FF2B5EF4-FFF2-40B4-BE49-F238E27FC236}">
                <a16:creationId xmlns:a16="http://schemas.microsoft.com/office/drawing/2014/main" id="{507B26D8-9B75-AAC7-9DB7-BB8E30475940}"/>
              </a:ext>
            </a:extLst>
          </p:cNvPr>
          <p:cNvPicPr>
            <a:picLocks noChangeAspect="1"/>
          </p:cNvPicPr>
          <p:nvPr userDrawn="1"/>
        </p:nvPicPr>
        <p:blipFill>
          <a:blip r:embed="rId5"/>
          <a:stretch>
            <a:fillRect/>
          </a:stretch>
        </p:blipFill>
        <p:spPr>
          <a:xfrm>
            <a:off x="590285" y="6168308"/>
            <a:ext cx="2971801" cy="533400"/>
          </a:xfrm>
          <a:prstGeom prst="rect">
            <a:avLst/>
          </a:prstGeom>
        </p:spPr>
      </p:pic>
    </p:spTree>
    <p:extLst>
      <p:ext uri="{BB962C8B-B14F-4D97-AF65-F5344CB8AC3E}">
        <p14:creationId xmlns:p14="http://schemas.microsoft.com/office/powerpoint/2010/main" val="308174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7824194" y="645584"/>
            <a:ext cx="3599460" cy="527048"/>
          </a:xfrm>
        </p:spPr>
        <p:txBody>
          <a:bodyPr>
            <a:noAutofit/>
          </a:bodyPr>
          <a:lstStyle>
            <a:lvl1pPr marL="0" indent="0" algn="r">
              <a:spcBef>
                <a:spcPts val="0"/>
              </a:spcBef>
              <a:buFont typeface="Arial" panose="020B0604020202020204" pitchFamily="34" charset="0"/>
              <a:buNone/>
              <a:defRPr sz="1467"/>
            </a:lvl1pPr>
            <a:lvl2pPr>
              <a:defRPr sz="1467"/>
            </a:lvl2pPr>
            <a:lvl3pPr>
              <a:defRPr sz="1401"/>
            </a:lvl3pPr>
            <a:lvl4pPr>
              <a:defRPr sz="1333"/>
            </a:lvl4pPr>
            <a:lvl5pPr>
              <a:defRPr sz="1333"/>
            </a:lvl5pPr>
          </a:lstStyle>
          <a:p>
            <a:pPr lvl="0"/>
            <a:r>
              <a:rPr lang="en-US"/>
              <a:t>Click to edit Master text styles</a:t>
            </a:r>
          </a:p>
        </p:txBody>
      </p:sp>
      <p:sp>
        <p:nvSpPr>
          <p:cNvPr id="10" name="Freeform 5" hidden="1"/>
          <p:cNvSpPr>
            <a:spLocks/>
          </p:cNvSpPr>
          <p:nvPr userDrawn="1"/>
        </p:nvSpPr>
        <p:spPr bwMode="auto">
          <a:xfrm>
            <a:off x="3651250" y="851219"/>
            <a:ext cx="4171951" cy="5467348"/>
          </a:xfrm>
          <a:custGeom>
            <a:avLst/>
            <a:gdLst>
              <a:gd name="T0" fmla="*/ 976 w 976"/>
              <a:gd name="T1" fmla="*/ 792 h 1280"/>
              <a:gd name="T2" fmla="*/ 488 w 976"/>
              <a:gd name="T3" fmla="*/ 1280 h 1280"/>
              <a:gd name="T4" fmla="*/ 0 w 976"/>
              <a:gd name="T5" fmla="*/ 792 h 1280"/>
              <a:gd name="T6" fmla="*/ 488 w 976"/>
              <a:gd name="T7" fmla="*/ 0 h 1280"/>
              <a:gd name="T8" fmla="*/ 976 w 976"/>
              <a:gd name="T9" fmla="*/ 792 h 1280"/>
            </a:gdLst>
            <a:ahLst/>
            <a:cxnLst>
              <a:cxn ang="0">
                <a:pos x="T0" y="T1"/>
              </a:cxn>
              <a:cxn ang="0">
                <a:pos x="T2" y="T3"/>
              </a:cxn>
              <a:cxn ang="0">
                <a:pos x="T4" y="T5"/>
              </a:cxn>
              <a:cxn ang="0">
                <a:pos x="T6" y="T7"/>
              </a:cxn>
              <a:cxn ang="0">
                <a:pos x="T8" y="T9"/>
              </a:cxn>
            </a:cxnLst>
            <a:rect l="0" t="0" r="r" b="b"/>
            <a:pathLst>
              <a:path w="976" h="1280">
                <a:moveTo>
                  <a:pt x="976" y="792"/>
                </a:moveTo>
                <a:cubicBezTo>
                  <a:pt x="976" y="1061"/>
                  <a:pt x="757" y="1280"/>
                  <a:pt x="488" y="1280"/>
                </a:cubicBezTo>
                <a:cubicBezTo>
                  <a:pt x="218" y="1280"/>
                  <a:pt x="0" y="1061"/>
                  <a:pt x="0" y="792"/>
                </a:cubicBezTo>
                <a:cubicBezTo>
                  <a:pt x="0" y="523"/>
                  <a:pt x="488" y="0"/>
                  <a:pt x="488" y="0"/>
                </a:cubicBezTo>
                <a:cubicBezTo>
                  <a:pt x="488" y="0"/>
                  <a:pt x="976" y="523"/>
                  <a:pt x="976" y="792"/>
                </a:cubicBezTo>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GB" sz="2400" dirty="0"/>
          </a:p>
        </p:txBody>
      </p:sp>
    </p:spTree>
    <p:extLst>
      <p:ext uri="{BB962C8B-B14F-4D97-AF65-F5344CB8AC3E}">
        <p14:creationId xmlns:p14="http://schemas.microsoft.com/office/powerpoint/2010/main" val="32286026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Main Title Slide A Pi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4250822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938450 h 5143500"/>
              <a:gd name="connsiteX5" fmla="*/ 144592 w 9144000"/>
              <a:gd name="connsiteY5" fmla="*/ 966976 h 5143500"/>
              <a:gd name="connsiteX6" fmla="*/ 2819946 w 9144000"/>
              <a:gd name="connsiteY6" fmla="*/ 685852 h 5143500"/>
              <a:gd name="connsiteX7" fmla="*/ 4130501 w 9144000"/>
              <a:gd name="connsiteY7" fmla="*/ 8207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4250822" y="0"/>
                </a:moveTo>
                <a:lnTo>
                  <a:pt x="9144000" y="0"/>
                </a:lnTo>
                <a:lnTo>
                  <a:pt x="9144000" y="5143500"/>
                </a:lnTo>
                <a:lnTo>
                  <a:pt x="0" y="5143500"/>
                </a:lnTo>
                <a:lnTo>
                  <a:pt x="0" y="938450"/>
                </a:lnTo>
                <a:lnTo>
                  <a:pt x="144592" y="966976"/>
                </a:lnTo>
                <a:cubicBezTo>
                  <a:pt x="824241" y="1075784"/>
                  <a:pt x="2194968" y="883301"/>
                  <a:pt x="2819946" y="685852"/>
                </a:cubicBezTo>
                <a:cubicBezTo>
                  <a:pt x="3254467" y="562139"/>
                  <a:pt x="3687982" y="366622"/>
                  <a:pt x="4130501" y="82071"/>
                </a:cubicBezTo>
                <a:close/>
              </a:path>
            </a:pathLst>
          </a:custGeom>
        </p:spPr>
        <p:txBody>
          <a:bodyPr wrap="square">
            <a:noAutofit/>
          </a:bodyPr>
          <a:lstStyle>
            <a:lvl1pPr>
              <a:defRPr>
                <a:noFill/>
              </a:defRPr>
            </a:lvl1pPr>
          </a:lstStyle>
          <a:p>
            <a:endParaRPr lang="en-GB" dirty="0"/>
          </a:p>
        </p:txBody>
      </p:sp>
      <p:sp>
        <p:nvSpPr>
          <p:cNvPr id="8" name="Freeform 7"/>
          <p:cNvSpPr/>
          <p:nvPr userDrawn="1"/>
        </p:nvSpPr>
        <p:spPr>
          <a:xfrm>
            <a:off x="2" y="-2"/>
            <a:ext cx="5698521" cy="1352281"/>
          </a:xfrm>
          <a:custGeom>
            <a:avLst/>
            <a:gdLst>
              <a:gd name="connsiteX0" fmla="*/ 0 w 4273891"/>
              <a:gd name="connsiteY0" fmla="*/ 0 h 1025572"/>
              <a:gd name="connsiteX1" fmla="*/ 4273891 w 4273891"/>
              <a:gd name="connsiteY1" fmla="*/ 0 h 1025572"/>
              <a:gd name="connsiteX2" fmla="*/ 4130502 w 4273891"/>
              <a:gd name="connsiteY2" fmla="*/ 97806 h 1025572"/>
              <a:gd name="connsiteX3" fmla="*/ 2819947 w 4273891"/>
              <a:gd name="connsiteY3" fmla="*/ 701587 h 1025572"/>
              <a:gd name="connsiteX4" fmla="*/ 144593 w 4273891"/>
              <a:gd name="connsiteY4" fmla="*/ 982711 h 1025572"/>
              <a:gd name="connsiteX5" fmla="*/ 0 w 4273891"/>
              <a:gd name="connsiteY5" fmla="*/ 954185 h 1025572"/>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3891" h="1014211">
                <a:moveTo>
                  <a:pt x="0" y="0"/>
                </a:moveTo>
                <a:lnTo>
                  <a:pt x="4273891" y="0"/>
                </a:lnTo>
                <a:lnTo>
                  <a:pt x="4130502" y="97806"/>
                </a:lnTo>
                <a:cubicBezTo>
                  <a:pt x="3687983" y="382357"/>
                  <a:pt x="3254468" y="577874"/>
                  <a:pt x="2819947" y="701587"/>
                </a:cubicBezTo>
                <a:cubicBezTo>
                  <a:pt x="2194969" y="899036"/>
                  <a:pt x="824242" y="1091519"/>
                  <a:pt x="144593" y="982711"/>
                </a:cubicBezTo>
                <a:lnTo>
                  <a:pt x="0" y="95418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7" name="Subtitle 2"/>
          <p:cNvSpPr>
            <a:spLocks noGrp="1"/>
          </p:cNvSpPr>
          <p:nvPr>
            <p:ph type="subTitle" idx="1" hasCustomPrompt="1"/>
          </p:nvPr>
        </p:nvSpPr>
        <p:spPr>
          <a:xfrm>
            <a:off x="336001" y="3470358"/>
            <a:ext cx="5181188" cy="634781"/>
          </a:xfrm>
        </p:spPr>
        <p:txBody>
          <a:bodyPr>
            <a:noAutofit/>
          </a:bodyPr>
          <a:lstStyle>
            <a:lvl1pPr marL="0" indent="0" algn="l">
              <a:lnSpc>
                <a:spcPct val="100000"/>
              </a:lnSpc>
              <a:spcBef>
                <a:spcPts val="0"/>
              </a:spcBef>
              <a:buNone/>
              <a:defRPr sz="2133" i="0" baseline="0">
                <a:solidFill>
                  <a:schemeClr val="accent5"/>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Presentation Subtitle</a:t>
            </a:r>
            <a:endParaRPr lang="en-GB"/>
          </a:p>
        </p:txBody>
      </p:sp>
      <p:sp>
        <p:nvSpPr>
          <p:cNvPr id="9" name="Title 1"/>
          <p:cNvSpPr>
            <a:spLocks noGrp="1"/>
          </p:cNvSpPr>
          <p:nvPr>
            <p:ph type="ctrTitle" hasCustomPrompt="1"/>
          </p:nvPr>
        </p:nvSpPr>
        <p:spPr>
          <a:xfrm>
            <a:off x="280451" y="1554663"/>
            <a:ext cx="6732593" cy="1693669"/>
          </a:xfrm>
        </p:spPr>
        <p:txBody>
          <a:bodyPr anchor="t">
            <a:noAutofit/>
          </a:bodyPr>
          <a:lstStyle>
            <a:lvl1pPr algn="l">
              <a:lnSpc>
                <a:spcPts val="6933"/>
              </a:lnSpc>
              <a:defRPr sz="8000" b="1" cap="all" baseline="0">
                <a:solidFill>
                  <a:schemeClr val="accent5"/>
                </a:solidFill>
              </a:defRPr>
            </a:lvl1pPr>
          </a:lstStyle>
          <a:p>
            <a:r>
              <a:rPr lang="en-US"/>
              <a:t>Add title of Presentation</a:t>
            </a:r>
            <a:endParaRPr lang="en-GB"/>
          </a:p>
        </p:txBody>
      </p:sp>
    </p:spTree>
    <p:extLst>
      <p:ext uri="{BB962C8B-B14F-4D97-AF65-F5344CB8AC3E}">
        <p14:creationId xmlns:p14="http://schemas.microsoft.com/office/powerpoint/2010/main" val="4698016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Main Title Slide B Pi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0" name="Freeform 9"/>
          <p:cNvSpPr/>
          <p:nvPr userDrawn="1"/>
        </p:nvSpPr>
        <p:spPr>
          <a:xfrm>
            <a:off x="1" y="0"/>
            <a:ext cx="12192000" cy="6858000"/>
          </a:xfrm>
          <a:custGeom>
            <a:avLst/>
            <a:gdLst>
              <a:gd name="connsiteX0" fmla="*/ 0 w 9144000"/>
              <a:gd name="connsiteY0" fmla="*/ 0 h 5143500"/>
              <a:gd name="connsiteX1" fmla="*/ 9144000 w 9144000"/>
              <a:gd name="connsiteY1" fmla="*/ 0 h 5143500"/>
              <a:gd name="connsiteX2" fmla="*/ 9144000 w 9144000"/>
              <a:gd name="connsiteY2" fmla="*/ 1941870 h 5143500"/>
              <a:gd name="connsiteX3" fmla="*/ 9030431 w 9144000"/>
              <a:gd name="connsiteY3" fmla="*/ 2100998 h 5143500"/>
              <a:gd name="connsiteX4" fmla="*/ 6149409 w 9144000"/>
              <a:gd name="connsiteY4" fmla="*/ 5128317 h 5143500"/>
              <a:gd name="connsiteX5" fmla="*/ 6127958 w 9144000"/>
              <a:gd name="connsiteY5" fmla="*/ 5143500 h 5143500"/>
              <a:gd name="connsiteX6" fmla="*/ 0 w 9144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5143500">
                <a:moveTo>
                  <a:pt x="0" y="0"/>
                </a:moveTo>
                <a:lnTo>
                  <a:pt x="9144000" y="0"/>
                </a:lnTo>
                <a:lnTo>
                  <a:pt x="9144000" y="1941870"/>
                </a:lnTo>
                <a:lnTo>
                  <a:pt x="9030431" y="2100998"/>
                </a:lnTo>
                <a:cubicBezTo>
                  <a:pt x="8184600" y="3258442"/>
                  <a:pt x="7174188" y="4366685"/>
                  <a:pt x="6149409" y="5128317"/>
                </a:cubicBezTo>
                <a:lnTo>
                  <a:pt x="6127958" y="5143500"/>
                </a:lnTo>
                <a:lnTo>
                  <a:pt x="0" y="51435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3" name="Subtitle 2"/>
          <p:cNvSpPr>
            <a:spLocks noGrp="1"/>
          </p:cNvSpPr>
          <p:nvPr>
            <p:ph type="subTitle" idx="1" hasCustomPrompt="1"/>
          </p:nvPr>
        </p:nvSpPr>
        <p:spPr>
          <a:xfrm>
            <a:off x="336001" y="3800122"/>
            <a:ext cx="11444748" cy="634781"/>
          </a:xfrm>
        </p:spPr>
        <p:txBody>
          <a:bodyPr>
            <a:noAutofit/>
          </a:bodyPr>
          <a:lstStyle>
            <a:lvl1pPr marL="0" indent="0" algn="l">
              <a:lnSpc>
                <a:spcPct val="100000"/>
              </a:lnSpc>
              <a:spcBef>
                <a:spcPts val="0"/>
              </a:spcBef>
              <a:buNone/>
              <a:defRPr sz="2133" i="0" baseline="0">
                <a:solidFill>
                  <a:schemeClr val="tx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Presentation Subtitle</a:t>
            </a:r>
            <a:endParaRPr lang="en-GB"/>
          </a:p>
        </p:txBody>
      </p:sp>
      <p:sp>
        <p:nvSpPr>
          <p:cNvPr id="2" name="Title 1"/>
          <p:cNvSpPr>
            <a:spLocks noGrp="1"/>
          </p:cNvSpPr>
          <p:nvPr>
            <p:ph type="ctrTitle" hasCustomPrompt="1"/>
          </p:nvPr>
        </p:nvSpPr>
        <p:spPr>
          <a:xfrm>
            <a:off x="151577" y="1934742"/>
            <a:ext cx="11636769" cy="1693669"/>
          </a:xfrm>
        </p:spPr>
        <p:txBody>
          <a:bodyPr anchor="t">
            <a:noAutofit/>
          </a:bodyPr>
          <a:lstStyle>
            <a:lvl1pPr algn="l">
              <a:lnSpc>
                <a:spcPts val="6933"/>
              </a:lnSpc>
              <a:defRPr sz="8000" b="1" cap="all" baseline="0">
                <a:solidFill>
                  <a:schemeClr val="tx2"/>
                </a:solidFill>
              </a:defRPr>
            </a:lvl1pPr>
          </a:lstStyle>
          <a:p>
            <a:r>
              <a:rPr lang="en-US"/>
              <a:t>Add title of Presentation</a:t>
            </a: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9156" y="5134579"/>
            <a:ext cx="1521592" cy="1305844"/>
          </a:xfrm>
          <a:prstGeom prst="rect">
            <a:avLst/>
          </a:prstGeom>
        </p:spPr>
      </p:pic>
    </p:spTree>
    <p:extLst>
      <p:ext uri="{BB962C8B-B14F-4D97-AF65-F5344CB8AC3E}">
        <p14:creationId xmlns:p14="http://schemas.microsoft.com/office/powerpoint/2010/main" val="9147812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Main Title Slide A Purpl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custGeom>
            <a:avLst/>
            <a:gdLst>
              <a:gd name="connsiteX0" fmla="*/ 4250822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938450 h 5143500"/>
              <a:gd name="connsiteX5" fmla="*/ 144592 w 9144000"/>
              <a:gd name="connsiteY5" fmla="*/ 966976 h 5143500"/>
              <a:gd name="connsiteX6" fmla="*/ 2819946 w 9144000"/>
              <a:gd name="connsiteY6" fmla="*/ 685852 h 5143500"/>
              <a:gd name="connsiteX7" fmla="*/ 4130501 w 9144000"/>
              <a:gd name="connsiteY7" fmla="*/ 8207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4250822" y="0"/>
                </a:moveTo>
                <a:lnTo>
                  <a:pt x="9144000" y="0"/>
                </a:lnTo>
                <a:lnTo>
                  <a:pt x="9144000" y="5143500"/>
                </a:lnTo>
                <a:lnTo>
                  <a:pt x="0" y="5143500"/>
                </a:lnTo>
                <a:lnTo>
                  <a:pt x="0" y="938450"/>
                </a:lnTo>
                <a:lnTo>
                  <a:pt x="144592" y="966976"/>
                </a:lnTo>
                <a:cubicBezTo>
                  <a:pt x="824241" y="1075784"/>
                  <a:pt x="2194968" y="883301"/>
                  <a:pt x="2819946" y="685852"/>
                </a:cubicBezTo>
                <a:cubicBezTo>
                  <a:pt x="3254467" y="562139"/>
                  <a:pt x="3687982" y="366622"/>
                  <a:pt x="4130501" y="82071"/>
                </a:cubicBezTo>
                <a:close/>
              </a:path>
            </a:pathLst>
          </a:custGeom>
        </p:spPr>
        <p:txBody>
          <a:bodyPr wrap="square">
            <a:noAutofit/>
          </a:bodyPr>
          <a:lstStyle>
            <a:lvl1pPr>
              <a:defRPr>
                <a:noFill/>
              </a:defRPr>
            </a:lvl1pPr>
          </a:lstStyle>
          <a:p>
            <a:endParaRPr lang="en-GB" dirty="0"/>
          </a:p>
        </p:txBody>
      </p:sp>
      <p:sp>
        <p:nvSpPr>
          <p:cNvPr id="9" name="Freeform 8"/>
          <p:cNvSpPr/>
          <p:nvPr userDrawn="1"/>
        </p:nvSpPr>
        <p:spPr>
          <a:xfrm>
            <a:off x="2" y="-2"/>
            <a:ext cx="5698521" cy="1352281"/>
          </a:xfrm>
          <a:custGeom>
            <a:avLst/>
            <a:gdLst>
              <a:gd name="connsiteX0" fmla="*/ 0 w 4273891"/>
              <a:gd name="connsiteY0" fmla="*/ 0 h 1025572"/>
              <a:gd name="connsiteX1" fmla="*/ 4273891 w 4273891"/>
              <a:gd name="connsiteY1" fmla="*/ 0 h 1025572"/>
              <a:gd name="connsiteX2" fmla="*/ 4130502 w 4273891"/>
              <a:gd name="connsiteY2" fmla="*/ 97806 h 1025572"/>
              <a:gd name="connsiteX3" fmla="*/ 2819947 w 4273891"/>
              <a:gd name="connsiteY3" fmla="*/ 701587 h 1025572"/>
              <a:gd name="connsiteX4" fmla="*/ 144593 w 4273891"/>
              <a:gd name="connsiteY4" fmla="*/ 982711 h 1025572"/>
              <a:gd name="connsiteX5" fmla="*/ 0 w 4273891"/>
              <a:gd name="connsiteY5" fmla="*/ 954185 h 1025572"/>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3891" h="1014211">
                <a:moveTo>
                  <a:pt x="0" y="0"/>
                </a:moveTo>
                <a:lnTo>
                  <a:pt x="4273891" y="0"/>
                </a:lnTo>
                <a:lnTo>
                  <a:pt x="4130502" y="97806"/>
                </a:lnTo>
                <a:cubicBezTo>
                  <a:pt x="3687983" y="382357"/>
                  <a:pt x="3254468" y="577874"/>
                  <a:pt x="2819947" y="701587"/>
                </a:cubicBezTo>
                <a:cubicBezTo>
                  <a:pt x="2194969" y="899036"/>
                  <a:pt x="824242" y="1091519"/>
                  <a:pt x="144593" y="982711"/>
                </a:cubicBezTo>
                <a:lnTo>
                  <a:pt x="0" y="95418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8" name="Subtitle 2"/>
          <p:cNvSpPr>
            <a:spLocks noGrp="1"/>
          </p:cNvSpPr>
          <p:nvPr>
            <p:ph type="subTitle" idx="1" hasCustomPrompt="1"/>
          </p:nvPr>
        </p:nvSpPr>
        <p:spPr>
          <a:xfrm>
            <a:off x="336001" y="3470358"/>
            <a:ext cx="5181188" cy="634781"/>
          </a:xfrm>
        </p:spPr>
        <p:txBody>
          <a:bodyPr>
            <a:noAutofit/>
          </a:bodyPr>
          <a:lstStyle>
            <a:lvl1pPr marL="0" indent="0" algn="l">
              <a:lnSpc>
                <a:spcPct val="100000"/>
              </a:lnSpc>
              <a:spcBef>
                <a:spcPts val="0"/>
              </a:spcBef>
              <a:buNone/>
              <a:defRPr sz="2133" i="0" baseline="0">
                <a:solidFill>
                  <a:schemeClr val="accent5"/>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Presentation Subtitle</a:t>
            </a:r>
            <a:endParaRPr lang="en-GB"/>
          </a:p>
        </p:txBody>
      </p:sp>
      <p:sp>
        <p:nvSpPr>
          <p:cNvPr id="10" name="Title 1"/>
          <p:cNvSpPr>
            <a:spLocks noGrp="1"/>
          </p:cNvSpPr>
          <p:nvPr>
            <p:ph type="ctrTitle" hasCustomPrompt="1"/>
          </p:nvPr>
        </p:nvSpPr>
        <p:spPr>
          <a:xfrm>
            <a:off x="280451" y="1554663"/>
            <a:ext cx="6732593" cy="1693669"/>
          </a:xfrm>
        </p:spPr>
        <p:txBody>
          <a:bodyPr anchor="t">
            <a:noAutofit/>
          </a:bodyPr>
          <a:lstStyle>
            <a:lvl1pPr algn="l">
              <a:lnSpc>
                <a:spcPts val="6933"/>
              </a:lnSpc>
              <a:defRPr sz="8000" b="1" cap="all" baseline="0">
                <a:solidFill>
                  <a:schemeClr val="accent5"/>
                </a:solidFill>
              </a:defRPr>
            </a:lvl1pPr>
          </a:lstStyle>
          <a:p>
            <a:r>
              <a:rPr lang="en-US"/>
              <a:t>Add title of Presentation</a:t>
            </a:r>
            <a:endParaRPr lang="en-GB"/>
          </a:p>
        </p:txBody>
      </p:sp>
    </p:spTree>
    <p:extLst>
      <p:ext uri="{BB962C8B-B14F-4D97-AF65-F5344CB8AC3E}">
        <p14:creationId xmlns:p14="http://schemas.microsoft.com/office/powerpoint/2010/main" val="38844917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Main Title Slide B Purpl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0" name="Freeform 9"/>
          <p:cNvSpPr/>
          <p:nvPr userDrawn="1"/>
        </p:nvSpPr>
        <p:spPr>
          <a:xfrm>
            <a:off x="1" y="0"/>
            <a:ext cx="12192000" cy="6858000"/>
          </a:xfrm>
          <a:custGeom>
            <a:avLst/>
            <a:gdLst>
              <a:gd name="connsiteX0" fmla="*/ 0 w 9144000"/>
              <a:gd name="connsiteY0" fmla="*/ 0 h 5143500"/>
              <a:gd name="connsiteX1" fmla="*/ 9144000 w 9144000"/>
              <a:gd name="connsiteY1" fmla="*/ 0 h 5143500"/>
              <a:gd name="connsiteX2" fmla="*/ 9144000 w 9144000"/>
              <a:gd name="connsiteY2" fmla="*/ 1941870 h 5143500"/>
              <a:gd name="connsiteX3" fmla="*/ 9030431 w 9144000"/>
              <a:gd name="connsiteY3" fmla="*/ 2100998 h 5143500"/>
              <a:gd name="connsiteX4" fmla="*/ 6149409 w 9144000"/>
              <a:gd name="connsiteY4" fmla="*/ 5128317 h 5143500"/>
              <a:gd name="connsiteX5" fmla="*/ 6127958 w 9144000"/>
              <a:gd name="connsiteY5" fmla="*/ 5143500 h 5143500"/>
              <a:gd name="connsiteX6" fmla="*/ 0 w 9144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5143500">
                <a:moveTo>
                  <a:pt x="0" y="0"/>
                </a:moveTo>
                <a:lnTo>
                  <a:pt x="9144000" y="0"/>
                </a:lnTo>
                <a:lnTo>
                  <a:pt x="9144000" y="1941870"/>
                </a:lnTo>
                <a:lnTo>
                  <a:pt x="9030431" y="2100998"/>
                </a:lnTo>
                <a:cubicBezTo>
                  <a:pt x="8184600" y="3258442"/>
                  <a:pt x="7174188" y="4366685"/>
                  <a:pt x="6149409" y="5128317"/>
                </a:cubicBezTo>
                <a:lnTo>
                  <a:pt x="6127958" y="5143500"/>
                </a:lnTo>
                <a:lnTo>
                  <a:pt x="0" y="51435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3" name="Subtitle 2"/>
          <p:cNvSpPr>
            <a:spLocks noGrp="1"/>
          </p:cNvSpPr>
          <p:nvPr>
            <p:ph type="subTitle" idx="1" hasCustomPrompt="1"/>
          </p:nvPr>
        </p:nvSpPr>
        <p:spPr>
          <a:xfrm>
            <a:off x="336001" y="3800122"/>
            <a:ext cx="11444748" cy="634781"/>
          </a:xfrm>
        </p:spPr>
        <p:txBody>
          <a:bodyPr>
            <a:noAutofit/>
          </a:bodyPr>
          <a:lstStyle>
            <a:lvl1pPr marL="0" indent="0" algn="l">
              <a:lnSpc>
                <a:spcPct val="100000"/>
              </a:lnSpc>
              <a:spcBef>
                <a:spcPts val="0"/>
              </a:spcBef>
              <a:buNone/>
              <a:defRPr sz="2133" i="0" baseline="0">
                <a:solidFill>
                  <a:schemeClr val="tx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Presentation Subtitle</a:t>
            </a:r>
            <a:endParaRPr lang="en-GB"/>
          </a:p>
        </p:txBody>
      </p:sp>
      <p:sp>
        <p:nvSpPr>
          <p:cNvPr id="2" name="Title 1"/>
          <p:cNvSpPr>
            <a:spLocks noGrp="1"/>
          </p:cNvSpPr>
          <p:nvPr>
            <p:ph type="ctrTitle" hasCustomPrompt="1"/>
          </p:nvPr>
        </p:nvSpPr>
        <p:spPr>
          <a:xfrm>
            <a:off x="151577" y="1934742"/>
            <a:ext cx="11636769" cy="1693669"/>
          </a:xfrm>
        </p:spPr>
        <p:txBody>
          <a:bodyPr anchor="t">
            <a:noAutofit/>
          </a:bodyPr>
          <a:lstStyle>
            <a:lvl1pPr algn="l">
              <a:lnSpc>
                <a:spcPts val="6933"/>
              </a:lnSpc>
              <a:defRPr sz="8000" b="1" cap="all" baseline="0">
                <a:solidFill>
                  <a:schemeClr val="tx2"/>
                </a:solidFill>
              </a:defRPr>
            </a:lvl1pPr>
          </a:lstStyle>
          <a:p>
            <a:r>
              <a:rPr lang="en-US"/>
              <a:t>Add title of Presentation</a:t>
            </a: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9156" y="5134579"/>
            <a:ext cx="1521592" cy="1305844"/>
          </a:xfrm>
          <a:prstGeom prst="rect">
            <a:avLst/>
          </a:prstGeom>
        </p:spPr>
      </p:pic>
    </p:spTree>
    <p:extLst>
      <p:ext uri="{BB962C8B-B14F-4D97-AF65-F5344CB8AC3E}">
        <p14:creationId xmlns:p14="http://schemas.microsoft.com/office/powerpoint/2010/main" val="38946179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Main Title Slide A Gree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a:custGeom>
            <a:avLst/>
            <a:gdLst>
              <a:gd name="connsiteX0" fmla="*/ 4250822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938450 h 5143500"/>
              <a:gd name="connsiteX5" fmla="*/ 144592 w 9144000"/>
              <a:gd name="connsiteY5" fmla="*/ 966976 h 5143500"/>
              <a:gd name="connsiteX6" fmla="*/ 2819946 w 9144000"/>
              <a:gd name="connsiteY6" fmla="*/ 685852 h 5143500"/>
              <a:gd name="connsiteX7" fmla="*/ 4130501 w 9144000"/>
              <a:gd name="connsiteY7" fmla="*/ 8207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4250822" y="0"/>
                </a:moveTo>
                <a:lnTo>
                  <a:pt x="9144000" y="0"/>
                </a:lnTo>
                <a:lnTo>
                  <a:pt x="9144000" y="5143500"/>
                </a:lnTo>
                <a:lnTo>
                  <a:pt x="0" y="5143500"/>
                </a:lnTo>
                <a:lnTo>
                  <a:pt x="0" y="938450"/>
                </a:lnTo>
                <a:lnTo>
                  <a:pt x="144592" y="966976"/>
                </a:lnTo>
                <a:cubicBezTo>
                  <a:pt x="824241" y="1075784"/>
                  <a:pt x="2194968" y="883301"/>
                  <a:pt x="2819946" y="685852"/>
                </a:cubicBezTo>
                <a:cubicBezTo>
                  <a:pt x="3254467" y="562139"/>
                  <a:pt x="3687982" y="366622"/>
                  <a:pt x="4130501" y="82071"/>
                </a:cubicBezTo>
                <a:close/>
              </a:path>
            </a:pathLst>
          </a:custGeom>
        </p:spPr>
        <p:txBody>
          <a:bodyPr wrap="square">
            <a:noAutofit/>
          </a:bodyPr>
          <a:lstStyle>
            <a:lvl1pPr>
              <a:defRPr>
                <a:noFill/>
              </a:defRPr>
            </a:lvl1pPr>
          </a:lstStyle>
          <a:p>
            <a:endParaRPr lang="en-GB" dirty="0"/>
          </a:p>
        </p:txBody>
      </p:sp>
      <p:sp>
        <p:nvSpPr>
          <p:cNvPr id="8" name="Freeform 7"/>
          <p:cNvSpPr/>
          <p:nvPr userDrawn="1"/>
        </p:nvSpPr>
        <p:spPr>
          <a:xfrm>
            <a:off x="2" y="-2"/>
            <a:ext cx="5698521" cy="1352281"/>
          </a:xfrm>
          <a:custGeom>
            <a:avLst/>
            <a:gdLst>
              <a:gd name="connsiteX0" fmla="*/ 0 w 4273891"/>
              <a:gd name="connsiteY0" fmla="*/ 0 h 1025572"/>
              <a:gd name="connsiteX1" fmla="*/ 4273891 w 4273891"/>
              <a:gd name="connsiteY1" fmla="*/ 0 h 1025572"/>
              <a:gd name="connsiteX2" fmla="*/ 4130502 w 4273891"/>
              <a:gd name="connsiteY2" fmla="*/ 97806 h 1025572"/>
              <a:gd name="connsiteX3" fmla="*/ 2819947 w 4273891"/>
              <a:gd name="connsiteY3" fmla="*/ 701587 h 1025572"/>
              <a:gd name="connsiteX4" fmla="*/ 144593 w 4273891"/>
              <a:gd name="connsiteY4" fmla="*/ 982711 h 1025572"/>
              <a:gd name="connsiteX5" fmla="*/ 0 w 4273891"/>
              <a:gd name="connsiteY5" fmla="*/ 954185 h 1025572"/>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3891" h="1014211">
                <a:moveTo>
                  <a:pt x="0" y="0"/>
                </a:moveTo>
                <a:lnTo>
                  <a:pt x="4273891" y="0"/>
                </a:lnTo>
                <a:lnTo>
                  <a:pt x="4130502" y="97806"/>
                </a:lnTo>
                <a:cubicBezTo>
                  <a:pt x="3687983" y="382357"/>
                  <a:pt x="3254468" y="577874"/>
                  <a:pt x="2819947" y="701587"/>
                </a:cubicBezTo>
                <a:cubicBezTo>
                  <a:pt x="2194969" y="899036"/>
                  <a:pt x="824242" y="1091519"/>
                  <a:pt x="144593" y="982711"/>
                </a:cubicBezTo>
                <a:lnTo>
                  <a:pt x="0" y="954185"/>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10" name="Subtitle 2"/>
          <p:cNvSpPr>
            <a:spLocks noGrp="1"/>
          </p:cNvSpPr>
          <p:nvPr>
            <p:ph type="subTitle" idx="1" hasCustomPrompt="1"/>
          </p:nvPr>
        </p:nvSpPr>
        <p:spPr>
          <a:xfrm>
            <a:off x="336001" y="3470358"/>
            <a:ext cx="5181188" cy="634781"/>
          </a:xfrm>
        </p:spPr>
        <p:txBody>
          <a:bodyPr>
            <a:noAutofit/>
          </a:bodyPr>
          <a:lstStyle>
            <a:lvl1pPr marL="0" indent="0" algn="l">
              <a:lnSpc>
                <a:spcPct val="100000"/>
              </a:lnSpc>
              <a:spcBef>
                <a:spcPts val="0"/>
              </a:spcBef>
              <a:buNone/>
              <a:defRPr sz="2133" i="0" baseline="0">
                <a:solidFill>
                  <a:schemeClr val="accent5"/>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Presentation Subtitle</a:t>
            </a:r>
            <a:endParaRPr lang="en-GB"/>
          </a:p>
        </p:txBody>
      </p:sp>
      <p:sp>
        <p:nvSpPr>
          <p:cNvPr id="13" name="Title 1"/>
          <p:cNvSpPr>
            <a:spLocks noGrp="1"/>
          </p:cNvSpPr>
          <p:nvPr>
            <p:ph type="ctrTitle" hasCustomPrompt="1"/>
          </p:nvPr>
        </p:nvSpPr>
        <p:spPr>
          <a:xfrm>
            <a:off x="280451" y="1554663"/>
            <a:ext cx="6732593" cy="1693669"/>
          </a:xfrm>
        </p:spPr>
        <p:txBody>
          <a:bodyPr anchor="t">
            <a:noAutofit/>
          </a:bodyPr>
          <a:lstStyle>
            <a:lvl1pPr algn="l">
              <a:lnSpc>
                <a:spcPts val="6933"/>
              </a:lnSpc>
              <a:defRPr sz="8000" b="1" cap="all" baseline="0">
                <a:solidFill>
                  <a:schemeClr val="accent5"/>
                </a:solidFill>
              </a:defRPr>
            </a:lvl1pPr>
          </a:lstStyle>
          <a:p>
            <a:r>
              <a:rPr lang="en-US"/>
              <a:t>Add title of Presentation</a:t>
            </a:r>
            <a:endParaRPr lang="en-GB"/>
          </a:p>
        </p:txBody>
      </p:sp>
    </p:spTree>
    <p:extLst>
      <p:ext uri="{BB962C8B-B14F-4D97-AF65-F5344CB8AC3E}">
        <p14:creationId xmlns:p14="http://schemas.microsoft.com/office/powerpoint/2010/main" val="16195576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Main Title Slide B Green">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0" name="Freeform 9"/>
          <p:cNvSpPr/>
          <p:nvPr userDrawn="1"/>
        </p:nvSpPr>
        <p:spPr>
          <a:xfrm>
            <a:off x="1" y="0"/>
            <a:ext cx="12192000" cy="6858000"/>
          </a:xfrm>
          <a:custGeom>
            <a:avLst/>
            <a:gdLst>
              <a:gd name="connsiteX0" fmla="*/ 0 w 9144000"/>
              <a:gd name="connsiteY0" fmla="*/ 0 h 5143500"/>
              <a:gd name="connsiteX1" fmla="*/ 9144000 w 9144000"/>
              <a:gd name="connsiteY1" fmla="*/ 0 h 5143500"/>
              <a:gd name="connsiteX2" fmla="*/ 9144000 w 9144000"/>
              <a:gd name="connsiteY2" fmla="*/ 1941870 h 5143500"/>
              <a:gd name="connsiteX3" fmla="*/ 9030431 w 9144000"/>
              <a:gd name="connsiteY3" fmla="*/ 2100998 h 5143500"/>
              <a:gd name="connsiteX4" fmla="*/ 6149409 w 9144000"/>
              <a:gd name="connsiteY4" fmla="*/ 5128317 h 5143500"/>
              <a:gd name="connsiteX5" fmla="*/ 6127958 w 9144000"/>
              <a:gd name="connsiteY5" fmla="*/ 5143500 h 5143500"/>
              <a:gd name="connsiteX6" fmla="*/ 0 w 9144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5143500">
                <a:moveTo>
                  <a:pt x="0" y="0"/>
                </a:moveTo>
                <a:lnTo>
                  <a:pt x="9144000" y="0"/>
                </a:lnTo>
                <a:lnTo>
                  <a:pt x="9144000" y="1941870"/>
                </a:lnTo>
                <a:lnTo>
                  <a:pt x="9030431" y="2100998"/>
                </a:lnTo>
                <a:cubicBezTo>
                  <a:pt x="8184600" y="3258442"/>
                  <a:pt x="7174188" y="4366685"/>
                  <a:pt x="6149409" y="5128317"/>
                </a:cubicBezTo>
                <a:lnTo>
                  <a:pt x="6127958" y="5143500"/>
                </a:lnTo>
                <a:lnTo>
                  <a:pt x="0" y="51435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3" name="Subtitle 2"/>
          <p:cNvSpPr>
            <a:spLocks noGrp="1"/>
          </p:cNvSpPr>
          <p:nvPr>
            <p:ph type="subTitle" idx="1" hasCustomPrompt="1"/>
          </p:nvPr>
        </p:nvSpPr>
        <p:spPr>
          <a:xfrm>
            <a:off x="336001" y="3800122"/>
            <a:ext cx="11444748" cy="634781"/>
          </a:xfrm>
        </p:spPr>
        <p:txBody>
          <a:bodyPr>
            <a:noAutofit/>
          </a:bodyPr>
          <a:lstStyle>
            <a:lvl1pPr marL="0" indent="0" algn="l">
              <a:lnSpc>
                <a:spcPct val="100000"/>
              </a:lnSpc>
              <a:spcBef>
                <a:spcPts val="0"/>
              </a:spcBef>
              <a:buNone/>
              <a:defRPr sz="2133" i="0" baseline="0">
                <a:solidFill>
                  <a:schemeClr val="tx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Presentation Subtitle</a:t>
            </a:r>
            <a:endParaRPr lang="en-GB"/>
          </a:p>
        </p:txBody>
      </p:sp>
      <p:sp>
        <p:nvSpPr>
          <p:cNvPr id="2" name="Title 1"/>
          <p:cNvSpPr>
            <a:spLocks noGrp="1"/>
          </p:cNvSpPr>
          <p:nvPr>
            <p:ph type="ctrTitle" hasCustomPrompt="1"/>
          </p:nvPr>
        </p:nvSpPr>
        <p:spPr>
          <a:xfrm>
            <a:off x="151577" y="1934742"/>
            <a:ext cx="11636769" cy="1693669"/>
          </a:xfrm>
        </p:spPr>
        <p:txBody>
          <a:bodyPr anchor="t">
            <a:noAutofit/>
          </a:bodyPr>
          <a:lstStyle>
            <a:lvl1pPr algn="l">
              <a:lnSpc>
                <a:spcPts val="6933"/>
              </a:lnSpc>
              <a:defRPr sz="8000" b="1" cap="all" baseline="0">
                <a:solidFill>
                  <a:schemeClr val="tx2"/>
                </a:solidFill>
              </a:defRPr>
            </a:lvl1pPr>
          </a:lstStyle>
          <a:p>
            <a:r>
              <a:rPr lang="en-US"/>
              <a:t>Add title of Presentation</a:t>
            </a: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9156" y="5134579"/>
            <a:ext cx="1521592" cy="1305844"/>
          </a:xfrm>
          <a:prstGeom prst="rect">
            <a:avLst/>
          </a:prstGeom>
        </p:spPr>
      </p:pic>
    </p:spTree>
    <p:extLst>
      <p:ext uri="{BB962C8B-B14F-4D97-AF65-F5344CB8AC3E}">
        <p14:creationId xmlns:p14="http://schemas.microsoft.com/office/powerpoint/2010/main" val="6241216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ark Blue Chapter Title Slide">
    <p:bg>
      <p:bgPr>
        <a:solidFill>
          <a:schemeClr val="accent3">
            <a:alpha val="80000"/>
          </a:schemeClr>
        </a:solidFill>
        <a:effectLst/>
      </p:bgPr>
    </p:bg>
    <p:spTree>
      <p:nvGrpSpPr>
        <p:cNvPr id="1" name=""/>
        <p:cNvGrpSpPr/>
        <p:nvPr/>
      </p:nvGrpSpPr>
      <p:grpSpPr>
        <a:xfrm>
          <a:off x="0" y="0"/>
          <a:ext cx="0" cy="0"/>
          <a:chOff x="0" y="0"/>
          <a:chExt cx="0" cy="0"/>
        </a:xfrm>
      </p:grpSpPr>
      <p:sp>
        <p:nvSpPr>
          <p:cNvPr id="9" name="Freeform 8"/>
          <p:cNvSpPr/>
          <p:nvPr userDrawn="1"/>
        </p:nvSpPr>
        <p:spPr>
          <a:xfrm>
            <a:off x="0" y="0"/>
            <a:ext cx="12192000" cy="6858000"/>
          </a:xfrm>
          <a:custGeom>
            <a:avLst/>
            <a:gdLst>
              <a:gd name="connsiteX0" fmla="*/ 0 w 9144000"/>
              <a:gd name="connsiteY0" fmla="*/ 0 h 5143500"/>
              <a:gd name="connsiteX1" fmla="*/ 213286 w 9144000"/>
              <a:gd name="connsiteY1" fmla="*/ 0 h 5143500"/>
              <a:gd name="connsiteX2" fmla="*/ 467477 w 9144000"/>
              <a:gd name="connsiteY2" fmla="*/ 66119 h 5143500"/>
              <a:gd name="connsiteX3" fmla="*/ 2914245 w 9144000"/>
              <a:gd name="connsiteY3" fmla="*/ 312720 h 5143500"/>
              <a:gd name="connsiteX4" fmla="*/ 5205905 w 9144000"/>
              <a:gd name="connsiteY4" fmla="*/ 8262 h 5143500"/>
              <a:gd name="connsiteX5" fmla="*/ 5235439 w 9144000"/>
              <a:gd name="connsiteY5" fmla="*/ 0 h 5143500"/>
              <a:gd name="connsiteX6" fmla="*/ 9144000 w 9144000"/>
              <a:gd name="connsiteY6" fmla="*/ 0 h 5143500"/>
              <a:gd name="connsiteX7" fmla="*/ 9144000 w 9144000"/>
              <a:gd name="connsiteY7" fmla="*/ 576318 h 5143500"/>
              <a:gd name="connsiteX8" fmla="*/ 9090628 w 9144000"/>
              <a:gd name="connsiteY8" fmla="*/ 708228 h 5143500"/>
              <a:gd name="connsiteX9" fmla="*/ 5723636 w 9144000"/>
              <a:gd name="connsiteY9" fmla="*/ 5087658 h 5143500"/>
              <a:gd name="connsiteX10" fmla="*/ 5644738 w 9144000"/>
              <a:gd name="connsiteY10" fmla="*/ 5143500 h 5143500"/>
              <a:gd name="connsiteX11" fmla="*/ 553464 w 9144000"/>
              <a:gd name="connsiteY11" fmla="*/ 5143500 h 5143500"/>
              <a:gd name="connsiteX12" fmla="*/ 739385 w 9144000"/>
              <a:gd name="connsiteY12" fmla="*/ 4934141 h 5143500"/>
              <a:gd name="connsiteX13" fmla="*/ 1183857 w 9144000"/>
              <a:gd name="connsiteY13" fmla="*/ 3994127 h 5143500"/>
              <a:gd name="connsiteX14" fmla="*/ 73421 w 9144000"/>
              <a:gd name="connsiteY14" fmla="*/ 2905900 h 5143500"/>
              <a:gd name="connsiteX15" fmla="*/ 0 w 9144000"/>
              <a:gd name="connsiteY15" fmla="*/ 286091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0" y="0"/>
                </a:moveTo>
                <a:lnTo>
                  <a:pt x="213286" y="0"/>
                </a:lnTo>
                <a:lnTo>
                  <a:pt x="467477" y="66119"/>
                </a:lnTo>
                <a:cubicBezTo>
                  <a:pt x="1041815" y="210168"/>
                  <a:pt x="1808426" y="358939"/>
                  <a:pt x="2914245" y="312720"/>
                </a:cubicBezTo>
                <a:cubicBezTo>
                  <a:pt x="3804655" y="307846"/>
                  <a:pt x="4551988" y="177198"/>
                  <a:pt x="5205905" y="8262"/>
                </a:cubicBezTo>
                <a:lnTo>
                  <a:pt x="5235439" y="0"/>
                </a:lnTo>
                <a:lnTo>
                  <a:pt x="9144000" y="0"/>
                </a:lnTo>
                <a:lnTo>
                  <a:pt x="9144000" y="576318"/>
                </a:lnTo>
                <a:lnTo>
                  <a:pt x="9090628" y="708228"/>
                </a:lnTo>
                <a:cubicBezTo>
                  <a:pt x="8502596" y="2089425"/>
                  <a:pt x="7131872" y="4041034"/>
                  <a:pt x="5723636" y="5087658"/>
                </a:cubicBezTo>
                <a:lnTo>
                  <a:pt x="5644738" y="5143500"/>
                </a:lnTo>
                <a:lnTo>
                  <a:pt x="553464" y="5143500"/>
                </a:lnTo>
                <a:lnTo>
                  <a:pt x="739385" y="4934141"/>
                </a:lnTo>
                <a:cubicBezTo>
                  <a:pt x="1038344" y="4592974"/>
                  <a:pt x="1275676" y="4275536"/>
                  <a:pt x="1183857" y="3994127"/>
                </a:cubicBezTo>
                <a:cubicBezTo>
                  <a:pt x="984917" y="3384409"/>
                  <a:pt x="617085" y="3232607"/>
                  <a:pt x="73421" y="2905900"/>
                </a:cubicBezTo>
                <a:lnTo>
                  <a:pt x="0" y="286091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noFill/>
            </a:endParaRPr>
          </a:p>
        </p:txBody>
      </p:sp>
      <p:sp>
        <p:nvSpPr>
          <p:cNvPr id="8" name="Subtitle 2"/>
          <p:cNvSpPr>
            <a:spLocks noGrp="1"/>
          </p:cNvSpPr>
          <p:nvPr>
            <p:ph type="subTitle" idx="1" hasCustomPrompt="1"/>
          </p:nvPr>
        </p:nvSpPr>
        <p:spPr>
          <a:xfrm>
            <a:off x="335361" y="2852936"/>
            <a:ext cx="11236457" cy="1032520"/>
          </a:xfrm>
        </p:spPr>
        <p:txBody>
          <a:bodyPr>
            <a:noAutofit/>
          </a:bodyPr>
          <a:lstStyle>
            <a:lvl1pPr marL="0" indent="0" algn="l">
              <a:buNone/>
              <a:defRPr sz="2000" i="0">
                <a:solidFill>
                  <a:schemeClr val="tx2"/>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subtitle of Chapter</a:t>
            </a:r>
            <a:endParaRPr lang="en-GB"/>
          </a:p>
        </p:txBody>
      </p:sp>
      <p:sp>
        <p:nvSpPr>
          <p:cNvPr id="10" name="Title 1"/>
          <p:cNvSpPr>
            <a:spLocks noGrp="1"/>
          </p:cNvSpPr>
          <p:nvPr>
            <p:ph type="ctrTitle" hasCustomPrompt="1"/>
          </p:nvPr>
        </p:nvSpPr>
        <p:spPr>
          <a:xfrm>
            <a:off x="143338" y="768000"/>
            <a:ext cx="11428479" cy="2135347"/>
          </a:xfrm>
        </p:spPr>
        <p:txBody>
          <a:bodyPr/>
          <a:lstStyle>
            <a:lvl1pPr algn="l">
              <a:lnSpc>
                <a:spcPts val="6933"/>
              </a:lnSpc>
              <a:defRPr sz="8000">
                <a:solidFill>
                  <a:schemeClr val="tx2"/>
                </a:solidFill>
              </a:defRPr>
            </a:lvl1pPr>
          </a:lstStyle>
          <a:p>
            <a:r>
              <a:rPr lang="en-US"/>
              <a:t>Add title</a:t>
            </a:r>
            <a:br>
              <a:rPr lang="en-US"/>
            </a:br>
            <a:r>
              <a:rPr lang="en-US"/>
              <a:t>of chapter</a:t>
            </a:r>
            <a:endParaRPr lang="en-GB"/>
          </a:p>
        </p:txBody>
      </p:sp>
    </p:spTree>
    <p:extLst>
      <p:ext uri="{BB962C8B-B14F-4D97-AF65-F5344CB8AC3E}">
        <p14:creationId xmlns:p14="http://schemas.microsoft.com/office/powerpoint/2010/main" val="3053448501"/>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ark Blue Column Slide">
    <p:spTree>
      <p:nvGrpSpPr>
        <p:cNvPr id="1" name=""/>
        <p:cNvGrpSpPr/>
        <p:nvPr/>
      </p:nvGrpSpPr>
      <p:grpSpPr>
        <a:xfrm>
          <a:off x="0" y="0"/>
          <a:ext cx="0" cy="0"/>
          <a:chOff x="0" y="0"/>
          <a:chExt cx="0" cy="0"/>
        </a:xfrm>
      </p:grpSpPr>
      <p:sp>
        <p:nvSpPr>
          <p:cNvPr id="10" name="Content Placeholder 2"/>
          <p:cNvSpPr>
            <a:spLocks noGrp="1"/>
          </p:cNvSpPr>
          <p:nvPr>
            <p:ph idx="1"/>
          </p:nvPr>
        </p:nvSpPr>
        <p:spPr>
          <a:xfrm>
            <a:off x="672000" y="1412776"/>
            <a:ext cx="11055680"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hasCustomPrompt="1"/>
          </p:nvPr>
        </p:nvSpPr>
        <p:spPr>
          <a:xfrm>
            <a:off x="537859" y="360000"/>
            <a:ext cx="11055680" cy="860755"/>
          </a:xfrm>
        </p:spPr>
        <p:txBody>
          <a:bodyPr/>
          <a:lstStyle>
            <a:lvl1pPr>
              <a:defRPr baseline="0">
                <a:solidFill>
                  <a:schemeClr val="accent3"/>
                </a:solidFill>
              </a:defRPr>
            </a:lvl1pPr>
          </a:lstStyle>
          <a:p>
            <a:r>
              <a:rPr lang="en-US"/>
              <a:t>ADD TITLE OF 1-COLUMN SLIDE</a:t>
            </a:r>
            <a:endParaRPr lang="en-GB"/>
          </a:p>
        </p:txBody>
      </p:sp>
      <p:cxnSp>
        <p:nvCxnSpPr>
          <p:cNvPr id="7" name="Straight Connector 6"/>
          <p:cNvCxnSpPr/>
          <p:nvPr userDrawn="1"/>
        </p:nvCxnSpPr>
        <p:spPr>
          <a:xfrm>
            <a:off x="669685" y="901521"/>
            <a:ext cx="255001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6342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ark Blue 2 Column Slide">
    <p:spTree>
      <p:nvGrpSpPr>
        <p:cNvPr id="1" name=""/>
        <p:cNvGrpSpPr/>
        <p:nvPr/>
      </p:nvGrpSpPr>
      <p:grpSpPr>
        <a:xfrm>
          <a:off x="0" y="0"/>
          <a:ext cx="0" cy="0"/>
          <a:chOff x="0" y="0"/>
          <a:chExt cx="0" cy="0"/>
        </a:xfrm>
      </p:grpSpPr>
      <p:sp>
        <p:nvSpPr>
          <p:cNvPr id="10" name="Content Placeholder 2"/>
          <p:cNvSpPr>
            <a:spLocks noGrp="1"/>
          </p:cNvSpPr>
          <p:nvPr>
            <p:ph idx="1"/>
          </p:nvPr>
        </p:nvSpPr>
        <p:spPr>
          <a:xfrm>
            <a:off x="672001" y="1412776"/>
            <a:ext cx="5374196"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p:cNvSpPr>
            <a:spLocks noGrp="1"/>
          </p:cNvSpPr>
          <p:nvPr>
            <p:ph idx="13"/>
          </p:nvPr>
        </p:nvSpPr>
        <p:spPr>
          <a:xfrm>
            <a:off x="6349647" y="1412776"/>
            <a:ext cx="5374196"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hasCustomPrompt="1"/>
          </p:nvPr>
        </p:nvSpPr>
        <p:spPr>
          <a:xfrm>
            <a:off x="537859" y="360000"/>
            <a:ext cx="11055680" cy="860755"/>
          </a:xfrm>
        </p:spPr>
        <p:txBody>
          <a:bodyPr/>
          <a:lstStyle>
            <a:lvl1pPr>
              <a:defRPr baseline="0">
                <a:solidFill>
                  <a:schemeClr val="accent3"/>
                </a:solidFill>
              </a:defRPr>
            </a:lvl1pPr>
          </a:lstStyle>
          <a:p>
            <a:r>
              <a:rPr lang="en-US"/>
              <a:t>ADD TITLE OF 2-COLUMN SLIDE</a:t>
            </a:r>
            <a:endParaRPr lang="en-GB"/>
          </a:p>
        </p:txBody>
      </p:sp>
      <p:cxnSp>
        <p:nvCxnSpPr>
          <p:cNvPr id="11" name="Straight Connector 10"/>
          <p:cNvCxnSpPr/>
          <p:nvPr userDrawn="1"/>
        </p:nvCxnSpPr>
        <p:spPr>
          <a:xfrm>
            <a:off x="669685" y="901521"/>
            <a:ext cx="255001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7925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Dark Blue 2 Column Slide">
    <p:spTree>
      <p:nvGrpSpPr>
        <p:cNvPr id="1" name=""/>
        <p:cNvGrpSpPr/>
        <p:nvPr/>
      </p:nvGrpSpPr>
      <p:grpSpPr>
        <a:xfrm>
          <a:off x="0" y="0"/>
          <a:ext cx="0" cy="0"/>
          <a:chOff x="0" y="0"/>
          <a:chExt cx="0" cy="0"/>
        </a:xfrm>
      </p:grpSpPr>
      <p:sp>
        <p:nvSpPr>
          <p:cNvPr id="10" name="Content Placeholder 2"/>
          <p:cNvSpPr>
            <a:spLocks noGrp="1"/>
          </p:cNvSpPr>
          <p:nvPr>
            <p:ph idx="1"/>
          </p:nvPr>
        </p:nvSpPr>
        <p:spPr>
          <a:xfrm>
            <a:off x="672001" y="1412776"/>
            <a:ext cx="3360000"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p:cNvSpPr txBox="1"/>
          <p:nvPr userDrawn="1"/>
        </p:nvSpPr>
        <p:spPr>
          <a:xfrm>
            <a:off x="11315753" y="6208072"/>
            <a:ext cx="700585" cy="461665"/>
          </a:xfrm>
          <a:prstGeom prst="rect">
            <a:avLst/>
          </a:prstGeom>
          <a:noFill/>
        </p:spPr>
        <p:txBody>
          <a:bodyPr wrap="square" rtlCol="0" anchor="ctr">
            <a:spAutoFit/>
          </a:bodyPr>
          <a:lstStyle/>
          <a:p>
            <a:pPr algn="ctr"/>
            <a:fld id="{50E1C398-C520-4438-92C3-155C2BB45AF5}" type="slidenum">
              <a:rPr lang="en-GB" sz="2400" b="1" smtClean="0">
                <a:solidFill>
                  <a:schemeClr val="tx1"/>
                </a:solidFill>
              </a:rPr>
              <a:t>‹#›</a:t>
            </a:fld>
            <a:endParaRPr lang="en-GB" sz="2400" b="1" dirty="0">
              <a:solidFill>
                <a:schemeClr val="tx1"/>
              </a:solidFill>
            </a:endParaRPr>
          </a:p>
        </p:txBody>
      </p:sp>
      <p:sp>
        <p:nvSpPr>
          <p:cNvPr id="11" name="Content Placeholder 2"/>
          <p:cNvSpPr>
            <a:spLocks noGrp="1"/>
          </p:cNvSpPr>
          <p:nvPr>
            <p:ph idx="14"/>
          </p:nvPr>
        </p:nvSpPr>
        <p:spPr>
          <a:xfrm>
            <a:off x="4519840" y="1402463"/>
            <a:ext cx="3360000"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hasCustomPrompt="1"/>
          </p:nvPr>
        </p:nvSpPr>
        <p:spPr>
          <a:xfrm>
            <a:off x="537859" y="360000"/>
            <a:ext cx="11055680" cy="860755"/>
          </a:xfrm>
        </p:spPr>
        <p:txBody>
          <a:bodyPr/>
          <a:lstStyle>
            <a:lvl1pPr>
              <a:defRPr baseline="0">
                <a:solidFill>
                  <a:schemeClr val="accent3"/>
                </a:solidFill>
              </a:defRPr>
            </a:lvl1pPr>
          </a:lstStyle>
          <a:p>
            <a:r>
              <a:rPr lang="en-US"/>
              <a:t>ADD TITLE OF 3-COLUMN SLIDE</a:t>
            </a:r>
            <a:endParaRPr lang="en-GB"/>
          </a:p>
        </p:txBody>
      </p:sp>
      <p:cxnSp>
        <p:nvCxnSpPr>
          <p:cNvPr id="12" name="Straight Connector 11"/>
          <p:cNvCxnSpPr/>
          <p:nvPr userDrawn="1"/>
        </p:nvCxnSpPr>
        <p:spPr>
          <a:xfrm>
            <a:off x="669685" y="901521"/>
            <a:ext cx="255001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Picture Placeholder 13"/>
          <p:cNvSpPr>
            <a:spLocks noGrp="1"/>
          </p:cNvSpPr>
          <p:nvPr>
            <p:ph type="pic" sz="quarter" idx="15"/>
          </p:nvPr>
        </p:nvSpPr>
        <p:spPr>
          <a:xfrm>
            <a:off x="7993892" y="0"/>
            <a:ext cx="4198107" cy="6858000"/>
          </a:xfrm>
          <a:custGeom>
            <a:avLst/>
            <a:gdLst>
              <a:gd name="connsiteX0" fmla="*/ 332876 w 3148580"/>
              <a:gd name="connsiteY0" fmla="*/ 0 h 5143500"/>
              <a:gd name="connsiteX1" fmla="*/ 3148580 w 3148580"/>
              <a:gd name="connsiteY1" fmla="*/ 0 h 5143500"/>
              <a:gd name="connsiteX2" fmla="*/ 3148580 w 3148580"/>
              <a:gd name="connsiteY2" fmla="*/ 5143500 h 5143500"/>
              <a:gd name="connsiteX3" fmla="*/ 452045 w 3148580"/>
              <a:gd name="connsiteY3" fmla="*/ 5143500 h 5143500"/>
              <a:gd name="connsiteX4" fmla="*/ 441280 w 3148580"/>
              <a:gd name="connsiteY4" fmla="*/ 5112596 h 5143500"/>
              <a:gd name="connsiteX5" fmla="*/ 222804 w 3148580"/>
              <a:gd name="connsiteY5" fmla="*/ 4368278 h 5143500"/>
              <a:gd name="connsiteX6" fmla="*/ 293645 w 3148580"/>
              <a:gd name="connsiteY6" fmla="*/ 15634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580" h="5143500">
                <a:moveTo>
                  <a:pt x="332876" y="0"/>
                </a:moveTo>
                <a:lnTo>
                  <a:pt x="3148580" y="0"/>
                </a:lnTo>
                <a:lnTo>
                  <a:pt x="3148580" y="5143500"/>
                </a:lnTo>
                <a:lnTo>
                  <a:pt x="452045" y="5143500"/>
                </a:lnTo>
                <a:lnTo>
                  <a:pt x="441280" y="5112596"/>
                </a:lnTo>
                <a:cubicBezTo>
                  <a:pt x="361016" y="4869402"/>
                  <a:pt x="287697" y="4620369"/>
                  <a:pt x="222804" y="4368278"/>
                </a:cubicBezTo>
                <a:cubicBezTo>
                  <a:pt x="-137845" y="3231539"/>
                  <a:pt x="-21590" y="1547086"/>
                  <a:pt x="293645" y="156343"/>
                </a:cubicBezTo>
                <a:close/>
              </a:path>
            </a:pathLst>
          </a:custGeom>
          <a:solidFill>
            <a:schemeClr val="accent3"/>
          </a:solidFill>
        </p:spPr>
        <p:txBody>
          <a:bodyPr wrap="square">
            <a:noAutofit/>
          </a:bodyPr>
          <a:lstStyle>
            <a:lvl1pPr marL="0" indent="0">
              <a:buNone/>
              <a:defRPr>
                <a:noFill/>
              </a:defRPr>
            </a:lvl1pPr>
          </a:lstStyle>
          <a:p>
            <a:endParaRPr lang="en-GB" dirty="0"/>
          </a:p>
        </p:txBody>
      </p:sp>
    </p:spTree>
    <p:extLst>
      <p:ext uri="{BB962C8B-B14F-4D97-AF65-F5344CB8AC3E}">
        <p14:creationId xmlns:p14="http://schemas.microsoft.com/office/powerpoint/2010/main" val="3061384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8DAE5-B42D-54A5-B4E2-93EC121C53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3704B38-A611-783E-C6DA-CC8F0990A4D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A1EFFA-396C-3957-BAB4-2BFD12F4B75A}"/>
              </a:ext>
            </a:extLst>
          </p:cNvPr>
          <p:cNvSpPr>
            <a:spLocks noGrp="1"/>
          </p:cNvSpPr>
          <p:nvPr>
            <p:ph type="dt" sz="half" idx="10"/>
          </p:nvPr>
        </p:nvSpPr>
        <p:spPr/>
        <p:txBody>
          <a:bodyPr/>
          <a:lstStyle/>
          <a:p>
            <a:fld id="{639AFFC9-84A5-4E03-B096-40EDCB45106F}" type="datetimeFigureOut">
              <a:rPr lang="en-GB" smtClean="0"/>
              <a:t>13/12/2024</a:t>
            </a:fld>
            <a:endParaRPr lang="en-GB" dirty="0"/>
          </a:p>
        </p:txBody>
      </p:sp>
      <p:sp>
        <p:nvSpPr>
          <p:cNvPr id="5" name="Footer Placeholder 4">
            <a:extLst>
              <a:ext uri="{FF2B5EF4-FFF2-40B4-BE49-F238E27FC236}">
                <a16:creationId xmlns:a16="http://schemas.microsoft.com/office/drawing/2014/main" id="{1E306F7F-B19F-ED46-D93D-283971E002E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412427D-2197-A0B5-2471-2FE9F5A80324}"/>
              </a:ext>
            </a:extLst>
          </p:cNvPr>
          <p:cNvSpPr>
            <a:spLocks noGrp="1"/>
          </p:cNvSpPr>
          <p:nvPr>
            <p:ph type="sldNum" sz="quarter" idx="12"/>
          </p:nvPr>
        </p:nvSpPr>
        <p:spPr/>
        <p:txBody>
          <a:bodyPr/>
          <a:lstStyle/>
          <a:p>
            <a:fld id="{B1C550BF-06AB-4280-AA07-497822D49649}" type="slidenum">
              <a:rPr lang="en-GB" smtClean="0"/>
              <a:t>‹#›</a:t>
            </a:fld>
            <a:endParaRPr lang="en-GB" dirty="0"/>
          </a:p>
        </p:txBody>
      </p:sp>
    </p:spTree>
    <p:extLst>
      <p:ext uri="{BB962C8B-B14F-4D97-AF65-F5344CB8AC3E}">
        <p14:creationId xmlns:p14="http://schemas.microsoft.com/office/powerpoint/2010/main" val="7779199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ark Blue 3 Column Slide Small grey shape">
    <p:spTree>
      <p:nvGrpSpPr>
        <p:cNvPr id="1" name=""/>
        <p:cNvGrpSpPr/>
        <p:nvPr/>
      </p:nvGrpSpPr>
      <p:grpSpPr>
        <a:xfrm>
          <a:off x="0" y="0"/>
          <a:ext cx="0" cy="0"/>
          <a:chOff x="0" y="0"/>
          <a:chExt cx="0" cy="0"/>
        </a:xfrm>
      </p:grpSpPr>
      <p:sp>
        <p:nvSpPr>
          <p:cNvPr id="16" name="Freeform 15"/>
          <p:cNvSpPr/>
          <p:nvPr userDrawn="1"/>
        </p:nvSpPr>
        <p:spPr>
          <a:xfrm>
            <a:off x="0" y="0"/>
            <a:ext cx="4895997" cy="6858000"/>
          </a:xfrm>
          <a:custGeom>
            <a:avLst/>
            <a:gdLst>
              <a:gd name="connsiteX0" fmla="*/ 0 w 3671998"/>
              <a:gd name="connsiteY0" fmla="*/ 0 h 5143500"/>
              <a:gd name="connsiteX1" fmla="*/ 3671998 w 3671998"/>
              <a:gd name="connsiteY1" fmla="*/ 0 h 5143500"/>
              <a:gd name="connsiteX2" fmla="*/ 3640669 w 3671998"/>
              <a:gd name="connsiteY2" fmla="*/ 473153 h 5143500"/>
              <a:gd name="connsiteX3" fmla="*/ 2521667 w 3671998"/>
              <a:gd name="connsiteY3" fmla="*/ 4414842 h 5143500"/>
              <a:gd name="connsiteX4" fmla="*/ 2300355 w 3671998"/>
              <a:gd name="connsiteY4" fmla="*/ 4788005 h 5143500"/>
              <a:gd name="connsiteX5" fmla="*/ 2073160 w 3671998"/>
              <a:gd name="connsiteY5" fmla="*/ 5143500 h 5143500"/>
              <a:gd name="connsiteX6" fmla="*/ 0 w 3671998"/>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1998" h="5143500">
                <a:moveTo>
                  <a:pt x="0" y="0"/>
                </a:moveTo>
                <a:lnTo>
                  <a:pt x="3671998" y="0"/>
                </a:lnTo>
                <a:lnTo>
                  <a:pt x="3640669" y="473153"/>
                </a:lnTo>
                <a:cubicBezTo>
                  <a:pt x="3513881" y="1904527"/>
                  <a:pt x="3152469" y="3438538"/>
                  <a:pt x="2521667" y="4414842"/>
                </a:cubicBezTo>
                <a:cubicBezTo>
                  <a:pt x="2449836" y="4540775"/>
                  <a:pt x="2375965" y="4665269"/>
                  <a:pt x="2300355" y="4788005"/>
                </a:cubicBezTo>
                <a:lnTo>
                  <a:pt x="2073160" y="5143500"/>
                </a:lnTo>
                <a:lnTo>
                  <a:pt x="0" y="51435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11" name="Content Placeholder 2"/>
          <p:cNvSpPr>
            <a:spLocks noGrp="1"/>
          </p:cNvSpPr>
          <p:nvPr>
            <p:ph idx="14"/>
          </p:nvPr>
        </p:nvSpPr>
        <p:spPr>
          <a:xfrm>
            <a:off x="4519840" y="1402463"/>
            <a:ext cx="3360000"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hasCustomPrompt="1"/>
          </p:nvPr>
        </p:nvSpPr>
        <p:spPr>
          <a:xfrm>
            <a:off x="537859" y="360000"/>
            <a:ext cx="11055680" cy="860755"/>
          </a:xfrm>
        </p:spPr>
        <p:txBody>
          <a:bodyPr/>
          <a:lstStyle>
            <a:lvl1pPr>
              <a:defRPr baseline="0">
                <a:solidFill>
                  <a:schemeClr val="accent3"/>
                </a:solidFill>
              </a:defRPr>
            </a:lvl1pPr>
          </a:lstStyle>
          <a:p>
            <a:r>
              <a:rPr lang="en-US"/>
              <a:t>ADD TITLE OF 3-COLUMN SLIDE</a:t>
            </a:r>
            <a:endParaRPr lang="en-GB"/>
          </a:p>
        </p:txBody>
      </p:sp>
      <p:cxnSp>
        <p:nvCxnSpPr>
          <p:cNvPr id="12" name="Straight Connector 11"/>
          <p:cNvCxnSpPr/>
          <p:nvPr userDrawn="1"/>
        </p:nvCxnSpPr>
        <p:spPr>
          <a:xfrm>
            <a:off x="669685" y="901521"/>
            <a:ext cx="255001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5"/>
          </p:nvPr>
        </p:nvSpPr>
        <p:spPr>
          <a:xfrm>
            <a:off x="8367679" y="1402463"/>
            <a:ext cx="3360000"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p:cNvSpPr>
            <a:spLocks noGrp="1"/>
          </p:cNvSpPr>
          <p:nvPr>
            <p:ph idx="16"/>
          </p:nvPr>
        </p:nvSpPr>
        <p:spPr>
          <a:xfrm>
            <a:off x="669684" y="1402463"/>
            <a:ext cx="3360000"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803322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rk Blue 3 Column Slide Large grey shape">
    <p:spTree>
      <p:nvGrpSpPr>
        <p:cNvPr id="1" name=""/>
        <p:cNvGrpSpPr/>
        <p:nvPr/>
      </p:nvGrpSpPr>
      <p:grpSpPr>
        <a:xfrm>
          <a:off x="0" y="0"/>
          <a:ext cx="0" cy="0"/>
          <a:chOff x="0" y="0"/>
          <a:chExt cx="0" cy="0"/>
        </a:xfrm>
      </p:grpSpPr>
      <p:sp>
        <p:nvSpPr>
          <p:cNvPr id="10" name="Freeform 9"/>
          <p:cNvSpPr/>
          <p:nvPr userDrawn="1"/>
        </p:nvSpPr>
        <p:spPr>
          <a:xfrm>
            <a:off x="0" y="0"/>
            <a:ext cx="12192000" cy="6858000"/>
          </a:xfrm>
          <a:custGeom>
            <a:avLst/>
            <a:gdLst>
              <a:gd name="connsiteX0" fmla="*/ 5165685 w 9144000"/>
              <a:gd name="connsiteY0" fmla="*/ 0 h 5143500"/>
              <a:gd name="connsiteX1" fmla="*/ 9144000 w 9144000"/>
              <a:gd name="connsiteY1" fmla="*/ 0 h 5143500"/>
              <a:gd name="connsiteX2" fmla="*/ 9144000 w 9144000"/>
              <a:gd name="connsiteY2" fmla="*/ 3439937 h 5143500"/>
              <a:gd name="connsiteX3" fmla="*/ 9118184 w 9144000"/>
              <a:gd name="connsiteY3" fmla="*/ 3487156 h 5143500"/>
              <a:gd name="connsiteX4" fmla="*/ 8217918 w 9144000"/>
              <a:gd name="connsiteY4" fmla="*/ 4927776 h 5143500"/>
              <a:gd name="connsiteX5" fmla="*/ 8063383 w 9144000"/>
              <a:gd name="connsiteY5" fmla="*/ 5143500 h 5143500"/>
              <a:gd name="connsiteX6" fmla="*/ 0 w 9144000"/>
              <a:gd name="connsiteY6" fmla="*/ 5143500 h 5143500"/>
              <a:gd name="connsiteX7" fmla="*/ 0 w 9144000"/>
              <a:gd name="connsiteY7" fmla="*/ 949866 h 5143500"/>
              <a:gd name="connsiteX8" fmla="*/ 170720 w 9144000"/>
              <a:gd name="connsiteY8" fmla="*/ 952542 h 5143500"/>
              <a:gd name="connsiteX9" fmla="*/ 2098382 w 9144000"/>
              <a:gd name="connsiteY9" fmla="*/ 792126 h 5143500"/>
              <a:gd name="connsiteX10" fmla="*/ 5140563 w 9144000"/>
              <a:gd name="connsiteY10" fmla="*/ 1012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43500">
                <a:moveTo>
                  <a:pt x="5165685" y="0"/>
                </a:moveTo>
                <a:lnTo>
                  <a:pt x="9144000" y="0"/>
                </a:lnTo>
                <a:lnTo>
                  <a:pt x="9144000" y="3439937"/>
                </a:lnTo>
                <a:lnTo>
                  <a:pt x="9118184" y="3487156"/>
                </a:lnTo>
                <a:cubicBezTo>
                  <a:pt x="8842327" y="3978523"/>
                  <a:pt x="8539855" y="4465297"/>
                  <a:pt x="8217918" y="4927776"/>
                </a:cubicBezTo>
                <a:lnTo>
                  <a:pt x="8063383" y="5143500"/>
                </a:lnTo>
                <a:lnTo>
                  <a:pt x="0" y="5143500"/>
                </a:lnTo>
                <a:lnTo>
                  <a:pt x="0" y="949866"/>
                </a:lnTo>
                <a:lnTo>
                  <a:pt x="170720" y="952542"/>
                </a:lnTo>
                <a:cubicBezTo>
                  <a:pt x="720594" y="954135"/>
                  <a:pt x="1356237" y="912881"/>
                  <a:pt x="2098382" y="792126"/>
                </a:cubicBezTo>
                <a:cubicBezTo>
                  <a:pt x="3298778" y="641290"/>
                  <a:pt x="4285782" y="343963"/>
                  <a:pt x="5140563" y="1012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11" name="Content Placeholder 2"/>
          <p:cNvSpPr>
            <a:spLocks noGrp="1"/>
          </p:cNvSpPr>
          <p:nvPr>
            <p:ph idx="14"/>
          </p:nvPr>
        </p:nvSpPr>
        <p:spPr>
          <a:xfrm>
            <a:off x="4519840" y="1402463"/>
            <a:ext cx="3360000"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hasCustomPrompt="1"/>
          </p:nvPr>
        </p:nvSpPr>
        <p:spPr>
          <a:xfrm>
            <a:off x="537859" y="360000"/>
            <a:ext cx="11055680" cy="860755"/>
          </a:xfrm>
        </p:spPr>
        <p:txBody>
          <a:bodyPr/>
          <a:lstStyle>
            <a:lvl1pPr>
              <a:defRPr baseline="0">
                <a:solidFill>
                  <a:schemeClr val="accent3"/>
                </a:solidFill>
              </a:defRPr>
            </a:lvl1pPr>
          </a:lstStyle>
          <a:p>
            <a:r>
              <a:rPr lang="en-US"/>
              <a:t>ADD TITLE OF 3-COLUMN SLIDE</a:t>
            </a:r>
            <a:endParaRPr lang="en-GB"/>
          </a:p>
        </p:txBody>
      </p:sp>
      <p:cxnSp>
        <p:nvCxnSpPr>
          <p:cNvPr id="12" name="Straight Connector 11"/>
          <p:cNvCxnSpPr/>
          <p:nvPr userDrawn="1"/>
        </p:nvCxnSpPr>
        <p:spPr>
          <a:xfrm>
            <a:off x="669685" y="901521"/>
            <a:ext cx="255001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5"/>
          </p:nvPr>
        </p:nvSpPr>
        <p:spPr>
          <a:xfrm>
            <a:off x="8367679" y="1402463"/>
            <a:ext cx="3360000"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p:cNvSpPr>
            <a:spLocks noGrp="1"/>
          </p:cNvSpPr>
          <p:nvPr>
            <p:ph idx="16"/>
          </p:nvPr>
        </p:nvSpPr>
        <p:spPr>
          <a:xfrm>
            <a:off x="669684" y="1402463"/>
            <a:ext cx="3360000" cy="4608512"/>
          </a:xfrm>
        </p:spPr>
        <p:txBody>
          <a:bodyPr>
            <a:noAutofit/>
          </a:bodyPr>
          <a:lstStyle>
            <a:lvl1pPr>
              <a:lnSpc>
                <a:spcPct val="100000"/>
              </a:lnSpc>
              <a:defRPr sz="1600"/>
            </a:lvl1pPr>
            <a:lvl2pPr>
              <a:lnSpc>
                <a:spcPct val="100000"/>
              </a:lnSpc>
              <a:defRPr sz="1467"/>
            </a:lvl2pPr>
            <a:lvl3pPr>
              <a:lnSpc>
                <a:spcPct val="100000"/>
              </a:lnSpc>
              <a:defRPr sz="1400"/>
            </a:lvl3pPr>
            <a:lvl4pPr>
              <a:lnSpc>
                <a:spcPct val="100000"/>
              </a:lnSpc>
              <a:defRPr sz="1333"/>
            </a:lvl4pPr>
            <a:lvl5pPr>
              <a:lnSpc>
                <a:spcPct val="1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643801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ark Blue Full Image Slide 1">
    <p:bg>
      <p:bgPr>
        <a:solidFill>
          <a:schemeClr val="accent3">
            <a:alpha val="80000"/>
          </a:schemeClr>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12192000" cy="6858000"/>
          </a:xfrm>
          <a:custGeom>
            <a:avLst/>
            <a:gdLst>
              <a:gd name="connsiteX0" fmla="*/ 0 w 9144000"/>
              <a:gd name="connsiteY0" fmla="*/ 0 h 5143500"/>
              <a:gd name="connsiteX1" fmla="*/ 213286 w 9144000"/>
              <a:gd name="connsiteY1" fmla="*/ 0 h 5143500"/>
              <a:gd name="connsiteX2" fmla="*/ 467477 w 9144000"/>
              <a:gd name="connsiteY2" fmla="*/ 66119 h 5143500"/>
              <a:gd name="connsiteX3" fmla="*/ 2914245 w 9144000"/>
              <a:gd name="connsiteY3" fmla="*/ 312720 h 5143500"/>
              <a:gd name="connsiteX4" fmla="*/ 5205905 w 9144000"/>
              <a:gd name="connsiteY4" fmla="*/ 8262 h 5143500"/>
              <a:gd name="connsiteX5" fmla="*/ 5235438 w 9144000"/>
              <a:gd name="connsiteY5" fmla="*/ 0 h 5143500"/>
              <a:gd name="connsiteX6" fmla="*/ 9144000 w 9144000"/>
              <a:gd name="connsiteY6" fmla="*/ 0 h 5143500"/>
              <a:gd name="connsiteX7" fmla="*/ 9144000 w 9144000"/>
              <a:gd name="connsiteY7" fmla="*/ 576318 h 5143500"/>
              <a:gd name="connsiteX8" fmla="*/ 9090628 w 9144000"/>
              <a:gd name="connsiteY8" fmla="*/ 708228 h 5143500"/>
              <a:gd name="connsiteX9" fmla="*/ 5723636 w 9144000"/>
              <a:gd name="connsiteY9" fmla="*/ 5087658 h 5143500"/>
              <a:gd name="connsiteX10" fmla="*/ 5644738 w 9144000"/>
              <a:gd name="connsiteY10" fmla="*/ 5143500 h 5143500"/>
              <a:gd name="connsiteX11" fmla="*/ 553464 w 9144000"/>
              <a:gd name="connsiteY11" fmla="*/ 5143500 h 5143500"/>
              <a:gd name="connsiteX12" fmla="*/ 739385 w 9144000"/>
              <a:gd name="connsiteY12" fmla="*/ 4934141 h 5143500"/>
              <a:gd name="connsiteX13" fmla="*/ 1183857 w 9144000"/>
              <a:gd name="connsiteY13" fmla="*/ 3994127 h 5143500"/>
              <a:gd name="connsiteX14" fmla="*/ 73421 w 9144000"/>
              <a:gd name="connsiteY14" fmla="*/ 2905900 h 5143500"/>
              <a:gd name="connsiteX15" fmla="*/ 0 w 9144000"/>
              <a:gd name="connsiteY15" fmla="*/ 286091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0" y="0"/>
                </a:moveTo>
                <a:lnTo>
                  <a:pt x="213286" y="0"/>
                </a:lnTo>
                <a:lnTo>
                  <a:pt x="467477" y="66119"/>
                </a:lnTo>
                <a:cubicBezTo>
                  <a:pt x="1041815" y="210168"/>
                  <a:pt x="1808426" y="358938"/>
                  <a:pt x="2914245" y="312720"/>
                </a:cubicBezTo>
                <a:cubicBezTo>
                  <a:pt x="3804655" y="307846"/>
                  <a:pt x="4551988" y="177198"/>
                  <a:pt x="5205905" y="8262"/>
                </a:cubicBezTo>
                <a:lnTo>
                  <a:pt x="5235438" y="0"/>
                </a:lnTo>
                <a:lnTo>
                  <a:pt x="9144000" y="0"/>
                </a:lnTo>
                <a:lnTo>
                  <a:pt x="9144000" y="576318"/>
                </a:lnTo>
                <a:lnTo>
                  <a:pt x="9090628" y="708228"/>
                </a:lnTo>
                <a:cubicBezTo>
                  <a:pt x="8502596" y="2089425"/>
                  <a:pt x="7131872" y="4041034"/>
                  <a:pt x="5723636" y="5087658"/>
                </a:cubicBezTo>
                <a:lnTo>
                  <a:pt x="5644738" y="5143500"/>
                </a:lnTo>
                <a:lnTo>
                  <a:pt x="553464" y="5143500"/>
                </a:lnTo>
                <a:lnTo>
                  <a:pt x="739385" y="4934141"/>
                </a:lnTo>
                <a:cubicBezTo>
                  <a:pt x="1038344" y="4592974"/>
                  <a:pt x="1275676" y="4275536"/>
                  <a:pt x="1183857" y="3994127"/>
                </a:cubicBezTo>
                <a:cubicBezTo>
                  <a:pt x="984917" y="3384409"/>
                  <a:pt x="617085" y="3232607"/>
                  <a:pt x="73421" y="2905900"/>
                </a:cubicBezTo>
                <a:lnTo>
                  <a:pt x="0" y="2860913"/>
                </a:lnTo>
                <a:close/>
              </a:path>
            </a:pathLst>
          </a:custGeom>
        </p:spPr>
        <p:txBody>
          <a:bodyPr wrap="square">
            <a:noAutofit/>
          </a:bodyPr>
          <a:lstStyle>
            <a:lvl1pPr>
              <a:defRPr>
                <a:noFill/>
              </a:defRPr>
            </a:lvl1pPr>
          </a:lstStyle>
          <a:p>
            <a:endParaRPr lang="en-GB" dirty="0"/>
          </a:p>
        </p:txBody>
      </p:sp>
    </p:spTree>
    <p:extLst>
      <p:ext uri="{BB962C8B-B14F-4D97-AF65-F5344CB8AC3E}">
        <p14:creationId xmlns:p14="http://schemas.microsoft.com/office/powerpoint/2010/main" val="38010592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ark Blue Full Image Slide 2">
    <p:spTree>
      <p:nvGrpSpPr>
        <p:cNvPr id="1" name=""/>
        <p:cNvGrpSpPr/>
        <p:nvPr/>
      </p:nvGrpSpPr>
      <p:grpSpPr>
        <a:xfrm>
          <a:off x="0" y="0"/>
          <a:ext cx="0" cy="0"/>
          <a:chOff x="0" y="0"/>
          <a:chExt cx="0" cy="0"/>
        </a:xfrm>
      </p:grpSpPr>
      <p:sp>
        <p:nvSpPr>
          <p:cNvPr id="5" name="Freeform 4"/>
          <p:cNvSpPr/>
          <p:nvPr userDrawn="1"/>
        </p:nvSpPr>
        <p:spPr>
          <a:xfrm>
            <a:off x="2" y="-2"/>
            <a:ext cx="5698521" cy="1352281"/>
          </a:xfrm>
          <a:custGeom>
            <a:avLst/>
            <a:gdLst>
              <a:gd name="connsiteX0" fmla="*/ 0 w 4273891"/>
              <a:gd name="connsiteY0" fmla="*/ 0 h 1025572"/>
              <a:gd name="connsiteX1" fmla="*/ 4273891 w 4273891"/>
              <a:gd name="connsiteY1" fmla="*/ 0 h 1025572"/>
              <a:gd name="connsiteX2" fmla="*/ 4130502 w 4273891"/>
              <a:gd name="connsiteY2" fmla="*/ 97806 h 1025572"/>
              <a:gd name="connsiteX3" fmla="*/ 2819947 w 4273891"/>
              <a:gd name="connsiteY3" fmla="*/ 701587 h 1025572"/>
              <a:gd name="connsiteX4" fmla="*/ 144593 w 4273891"/>
              <a:gd name="connsiteY4" fmla="*/ 982711 h 1025572"/>
              <a:gd name="connsiteX5" fmla="*/ 0 w 4273891"/>
              <a:gd name="connsiteY5" fmla="*/ 954185 h 1025572"/>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3891" h="1014211">
                <a:moveTo>
                  <a:pt x="0" y="0"/>
                </a:moveTo>
                <a:lnTo>
                  <a:pt x="4273891" y="0"/>
                </a:lnTo>
                <a:lnTo>
                  <a:pt x="4130502" y="97806"/>
                </a:lnTo>
                <a:cubicBezTo>
                  <a:pt x="3687983" y="382357"/>
                  <a:pt x="3254468" y="577874"/>
                  <a:pt x="2819947" y="701587"/>
                </a:cubicBezTo>
                <a:cubicBezTo>
                  <a:pt x="2194969" y="899036"/>
                  <a:pt x="824242" y="1091519"/>
                  <a:pt x="144593" y="982711"/>
                </a:cubicBezTo>
                <a:lnTo>
                  <a:pt x="0" y="95418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4" name="Picture Placeholder 3"/>
          <p:cNvSpPr>
            <a:spLocks noGrp="1"/>
          </p:cNvSpPr>
          <p:nvPr>
            <p:ph type="pic" sz="quarter" idx="10"/>
          </p:nvPr>
        </p:nvSpPr>
        <p:spPr>
          <a:xfrm>
            <a:off x="0" y="0"/>
            <a:ext cx="12192000" cy="6858000"/>
          </a:xfrm>
          <a:custGeom>
            <a:avLst/>
            <a:gdLst>
              <a:gd name="connsiteX0" fmla="*/ 4250822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938450 h 5143500"/>
              <a:gd name="connsiteX5" fmla="*/ 144592 w 9144000"/>
              <a:gd name="connsiteY5" fmla="*/ 966976 h 5143500"/>
              <a:gd name="connsiteX6" fmla="*/ 2819946 w 9144000"/>
              <a:gd name="connsiteY6" fmla="*/ 685852 h 5143500"/>
              <a:gd name="connsiteX7" fmla="*/ 4130501 w 9144000"/>
              <a:gd name="connsiteY7" fmla="*/ 8207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4250822" y="0"/>
                </a:moveTo>
                <a:lnTo>
                  <a:pt x="9144000" y="0"/>
                </a:lnTo>
                <a:lnTo>
                  <a:pt x="9144000" y="5143500"/>
                </a:lnTo>
                <a:lnTo>
                  <a:pt x="0" y="5143500"/>
                </a:lnTo>
                <a:lnTo>
                  <a:pt x="0" y="938450"/>
                </a:lnTo>
                <a:lnTo>
                  <a:pt x="144592" y="966976"/>
                </a:lnTo>
                <a:cubicBezTo>
                  <a:pt x="824241" y="1075784"/>
                  <a:pt x="2194968" y="883301"/>
                  <a:pt x="2819946" y="685852"/>
                </a:cubicBezTo>
                <a:cubicBezTo>
                  <a:pt x="3254467" y="562139"/>
                  <a:pt x="3687982" y="366622"/>
                  <a:pt x="4130501" y="82071"/>
                </a:cubicBezTo>
                <a:close/>
              </a:path>
            </a:pathLst>
          </a:custGeom>
        </p:spPr>
        <p:txBody>
          <a:bodyPr wrap="square">
            <a:noAutofit/>
          </a:bodyPr>
          <a:lstStyle>
            <a:lvl1pPr>
              <a:defRPr>
                <a:noFill/>
              </a:defRPr>
            </a:lvl1pPr>
          </a:lstStyle>
          <a:p>
            <a:endParaRPr lang="en-GB" dirty="0"/>
          </a:p>
        </p:txBody>
      </p:sp>
    </p:spTree>
    <p:extLst>
      <p:ext uri="{BB962C8B-B14F-4D97-AF65-F5344CB8AC3E}">
        <p14:creationId xmlns:p14="http://schemas.microsoft.com/office/powerpoint/2010/main" val="2277798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ark Blue Full Image Slide 3">
    <p:spTree>
      <p:nvGrpSpPr>
        <p:cNvPr id="1" name=""/>
        <p:cNvGrpSpPr/>
        <p:nvPr/>
      </p:nvGrpSpPr>
      <p:grpSpPr>
        <a:xfrm>
          <a:off x="0" y="0"/>
          <a:ext cx="0" cy="0"/>
          <a:chOff x="0" y="0"/>
          <a:chExt cx="0" cy="0"/>
        </a:xfrm>
      </p:grpSpPr>
      <p:sp>
        <p:nvSpPr>
          <p:cNvPr id="8" name="Freeform 7"/>
          <p:cNvSpPr/>
          <p:nvPr userDrawn="1"/>
        </p:nvSpPr>
        <p:spPr>
          <a:xfrm>
            <a:off x="2" y="0"/>
            <a:ext cx="10063919" cy="6858000"/>
          </a:xfrm>
          <a:custGeom>
            <a:avLst/>
            <a:gdLst>
              <a:gd name="connsiteX0" fmla="*/ 0 w 7547939"/>
              <a:gd name="connsiteY0" fmla="*/ 0 h 5143500"/>
              <a:gd name="connsiteX1" fmla="*/ 7547939 w 7547939"/>
              <a:gd name="connsiteY1" fmla="*/ 0 h 5143500"/>
              <a:gd name="connsiteX2" fmla="*/ 7504429 w 7547939"/>
              <a:gd name="connsiteY2" fmla="*/ 83548 h 5143500"/>
              <a:gd name="connsiteX3" fmla="*/ 3564124 w 7547939"/>
              <a:gd name="connsiteY3" fmla="*/ 4378584 h 5143500"/>
              <a:gd name="connsiteX4" fmla="*/ 2326189 w 7547939"/>
              <a:gd name="connsiteY4" fmla="*/ 4984746 h 5143500"/>
              <a:gd name="connsiteX5" fmla="*/ 1946631 w 7547939"/>
              <a:gd name="connsiteY5" fmla="*/ 5143500 h 5143500"/>
              <a:gd name="connsiteX6" fmla="*/ 0 w 7547939"/>
              <a:gd name="connsiteY6" fmla="*/ 5143500 h 5143500"/>
              <a:gd name="connsiteX0" fmla="*/ 0 w 7547939"/>
              <a:gd name="connsiteY0" fmla="*/ 0 h 5143500"/>
              <a:gd name="connsiteX1" fmla="*/ 7547939 w 7547939"/>
              <a:gd name="connsiteY1" fmla="*/ 0 h 5143500"/>
              <a:gd name="connsiteX2" fmla="*/ 7504429 w 7547939"/>
              <a:gd name="connsiteY2" fmla="*/ 83548 h 5143500"/>
              <a:gd name="connsiteX3" fmla="*/ 3564124 w 7547939"/>
              <a:gd name="connsiteY3" fmla="*/ 4378584 h 5143500"/>
              <a:gd name="connsiteX4" fmla="*/ 2326189 w 7547939"/>
              <a:gd name="connsiteY4" fmla="*/ 4984746 h 5143500"/>
              <a:gd name="connsiteX5" fmla="*/ 1946631 w 7547939"/>
              <a:gd name="connsiteY5" fmla="*/ 5143500 h 5143500"/>
              <a:gd name="connsiteX6" fmla="*/ 0 w 7547939"/>
              <a:gd name="connsiteY6" fmla="*/ 5143500 h 5143500"/>
              <a:gd name="connsiteX7" fmla="*/ 0 w 7547939"/>
              <a:gd name="connsiteY7"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7939" h="5143500">
                <a:moveTo>
                  <a:pt x="0" y="0"/>
                </a:moveTo>
                <a:lnTo>
                  <a:pt x="7547939" y="0"/>
                </a:lnTo>
                <a:lnTo>
                  <a:pt x="7504429" y="83548"/>
                </a:lnTo>
                <a:cubicBezTo>
                  <a:pt x="6667733" y="1635448"/>
                  <a:pt x="5087633" y="3548719"/>
                  <a:pt x="3564124" y="4378584"/>
                </a:cubicBezTo>
                <a:cubicBezTo>
                  <a:pt x="3134445" y="4612633"/>
                  <a:pt x="2719680" y="4812935"/>
                  <a:pt x="2326189" y="4984746"/>
                </a:cubicBezTo>
                <a:lnTo>
                  <a:pt x="1946631" y="5143500"/>
                </a:lnTo>
                <a:lnTo>
                  <a:pt x="0" y="51435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9" name="Title 1"/>
          <p:cNvSpPr>
            <a:spLocks noGrp="1"/>
          </p:cNvSpPr>
          <p:nvPr>
            <p:ph type="title" hasCustomPrompt="1"/>
          </p:nvPr>
        </p:nvSpPr>
        <p:spPr>
          <a:xfrm>
            <a:off x="537859" y="360000"/>
            <a:ext cx="11055680" cy="860755"/>
          </a:xfrm>
        </p:spPr>
        <p:txBody>
          <a:bodyPr/>
          <a:lstStyle>
            <a:lvl1pPr>
              <a:defRPr baseline="0">
                <a:solidFill>
                  <a:schemeClr val="bg1"/>
                </a:solidFill>
              </a:defRPr>
            </a:lvl1pPr>
          </a:lstStyle>
          <a:p>
            <a:r>
              <a:rPr lang="en-US"/>
              <a:t>ADD HEADER</a:t>
            </a:r>
            <a:endParaRPr lang="en-GB"/>
          </a:p>
        </p:txBody>
      </p:sp>
      <p:sp>
        <p:nvSpPr>
          <p:cNvPr id="11" name="Content Placeholder 2"/>
          <p:cNvSpPr>
            <a:spLocks noGrp="1"/>
          </p:cNvSpPr>
          <p:nvPr>
            <p:ph idx="1"/>
          </p:nvPr>
        </p:nvSpPr>
        <p:spPr>
          <a:xfrm>
            <a:off x="672001" y="1412776"/>
            <a:ext cx="3360000" cy="4608512"/>
          </a:xfrm>
        </p:spPr>
        <p:txBody>
          <a:bodyPr>
            <a:noAutofit/>
          </a:bodyPr>
          <a:lstStyle>
            <a:lvl1pPr>
              <a:lnSpc>
                <a:spcPct val="100000"/>
              </a:lnSpc>
              <a:buClr>
                <a:schemeClr val="bg1"/>
              </a:buClr>
              <a:defRPr sz="1600">
                <a:solidFill>
                  <a:schemeClr val="bg1"/>
                </a:solidFill>
              </a:defRPr>
            </a:lvl1pPr>
            <a:lvl2pPr>
              <a:lnSpc>
                <a:spcPct val="100000"/>
              </a:lnSpc>
              <a:buClr>
                <a:schemeClr val="bg1"/>
              </a:buClr>
              <a:defRPr sz="1467">
                <a:solidFill>
                  <a:schemeClr val="bg1"/>
                </a:solidFill>
              </a:defRPr>
            </a:lvl2pPr>
            <a:lvl3pPr>
              <a:lnSpc>
                <a:spcPct val="100000"/>
              </a:lnSpc>
              <a:buClr>
                <a:schemeClr val="bg1"/>
              </a:buClr>
              <a:defRPr sz="1400">
                <a:solidFill>
                  <a:schemeClr val="bg1"/>
                </a:solidFill>
              </a:defRPr>
            </a:lvl3pPr>
            <a:lvl4pPr>
              <a:lnSpc>
                <a:spcPct val="100000"/>
              </a:lnSpc>
              <a:buClr>
                <a:schemeClr val="bg1"/>
              </a:buClr>
              <a:defRPr sz="1333">
                <a:solidFill>
                  <a:schemeClr val="bg1"/>
                </a:solidFill>
              </a:defRPr>
            </a:lvl4pPr>
            <a:lvl5pPr>
              <a:lnSpc>
                <a:spcPct val="100000"/>
              </a:lnSpc>
              <a:buClr>
                <a:schemeClr val="bg1"/>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17"/>
          <p:cNvSpPr>
            <a:spLocks noGrp="1"/>
          </p:cNvSpPr>
          <p:nvPr>
            <p:ph type="pic" sz="quarter" idx="10"/>
          </p:nvPr>
        </p:nvSpPr>
        <p:spPr>
          <a:xfrm>
            <a:off x="1" y="0"/>
            <a:ext cx="12191999" cy="6858000"/>
          </a:xfrm>
          <a:custGeom>
            <a:avLst/>
            <a:gdLst>
              <a:gd name="connsiteX0" fmla="*/ 7547940 w 9143999"/>
              <a:gd name="connsiteY0" fmla="*/ 0 h 5143500"/>
              <a:gd name="connsiteX1" fmla="*/ 9143999 w 9143999"/>
              <a:gd name="connsiteY1" fmla="*/ 0 h 5143500"/>
              <a:gd name="connsiteX2" fmla="*/ 9143999 w 9143999"/>
              <a:gd name="connsiteY2" fmla="*/ 5143500 h 5143500"/>
              <a:gd name="connsiteX3" fmla="*/ 1946632 w 9143999"/>
              <a:gd name="connsiteY3" fmla="*/ 5143500 h 5143500"/>
              <a:gd name="connsiteX4" fmla="*/ 2326190 w 9143999"/>
              <a:gd name="connsiteY4" fmla="*/ 4984746 h 5143500"/>
              <a:gd name="connsiteX5" fmla="*/ 3564125 w 9143999"/>
              <a:gd name="connsiteY5" fmla="*/ 4378584 h 5143500"/>
              <a:gd name="connsiteX6" fmla="*/ 7504430 w 9143999"/>
              <a:gd name="connsiteY6" fmla="*/ 83548 h 5143500"/>
              <a:gd name="connsiteX7" fmla="*/ 0 w 9143999"/>
              <a:gd name="connsiteY7" fmla="*/ 0 h 5143500"/>
              <a:gd name="connsiteX8" fmla="*/ 1 w 9143999"/>
              <a:gd name="connsiteY8" fmla="*/ 0 h 5143500"/>
              <a:gd name="connsiteX9" fmla="*/ 1 w 9143999"/>
              <a:gd name="connsiteY9" fmla="*/ 5143500 h 5143500"/>
              <a:gd name="connsiteX10" fmla="*/ 0 w 9143999"/>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5143500">
                <a:moveTo>
                  <a:pt x="7547940" y="0"/>
                </a:moveTo>
                <a:lnTo>
                  <a:pt x="9143999" y="0"/>
                </a:lnTo>
                <a:lnTo>
                  <a:pt x="9143999" y="5143500"/>
                </a:lnTo>
                <a:lnTo>
                  <a:pt x="1946632" y="5143500"/>
                </a:lnTo>
                <a:lnTo>
                  <a:pt x="2326190" y="4984746"/>
                </a:lnTo>
                <a:cubicBezTo>
                  <a:pt x="2719681" y="4812935"/>
                  <a:pt x="3134446" y="4612633"/>
                  <a:pt x="3564125" y="4378584"/>
                </a:cubicBezTo>
                <a:cubicBezTo>
                  <a:pt x="5087634" y="3548719"/>
                  <a:pt x="6667734" y="1635448"/>
                  <a:pt x="7504430" y="83548"/>
                </a:cubicBezTo>
                <a:close/>
                <a:moveTo>
                  <a:pt x="0" y="0"/>
                </a:moveTo>
                <a:lnTo>
                  <a:pt x="1" y="0"/>
                </a:lnTo>
                <a:lnTo>
                  <a:pt x="1" y="5143500"/>
                </a:lnTo>
                <a:lnTo>
                  <a:pt x="0" y="5143500"/>
                </a:lnTo>
                <a:close/>
              </a:path>
            </a:pathLst>
          </a:custGeom>
        </p:spPr>
        <p:txBody>
          <a:bodyPr wrap="square">
            <a:noAutofit/>
          </a:bodyPr>
          <a:lstStyle>
            <a:lvl1pPr>
              <a:defRPr>
                <a:noFill/>
              </a:defRPr>
            </a:lvl1pPr>
          </a:lstStyle>
          <a:p>
            <a:endParaRPr lang="en-GB" dirty="0"/>
          </a:p>
        </p:txBody>
      </p:sp>
      <p:cxnSp>
        <p:nvCxnSpPr>
          <p:cNvPr id="7" name="Straight Connector 6"/>
          <p:cNvCxnSpPr/>
          <p:nvPr userDrawn="1"/>
        </p:nvCxnSpPr>
        <p:spPr>
          <a:xfrm>
            <a:off x="669685" y="901521"/>
            <a:ext cx="255001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1413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ark Blue End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914400" y="1700809"/>
            <a:ext cx="10363200" cy="1296143"/>
          </a:xfrm>
        </p:spPr>
        <p:txBody>
          <a:bodyPr anchor="t">
            <a:noAutofit/>
          </a:bodyPr>
          <a:lstStyle>
            <a:lvl1pPr algn="ctr">
              <a:lnSpc>
                <a:spcPts val="5333"/>
              </a:lnSpc>
              <a:defRPr sz="6667" b="1" cap="all" baseline="0"/>
            </a:lvl1pPr>
          </a:lstStyle>
          <a:p>
            <a:r>
              <a:rPr lang="en-US"/>
              <a:t>ADD END</a:t>
            </a:r>
            <a:br>
              <a:rPr lang="en-US"/>
            </a:br>
            <a:r>
              <a:rPr lang="en-US"/>
              <a:t>SLIDE TITLE</a:t>
            </a:r>
            <a:endParaRPr lang="en-GB"/>
          </a:p>
        </p:txBody>
      </p:sp>
      <p:sp>
        <p:nvSpPr>
          <p:cNvPr id="8" name="Subtitle 2"/>
          <p:cNvSpPr>
            <a:spLocks noGrp="1"/>
          </p:cNvSpPr>
          <p:nvPr>
            <p:ph type="subTitle" idx="1" hasCustomPrompt="1"/>
          </p:nvPr>
        </p:nvSpPr>
        <p:spPr>
          <a:xfrm>
            <a:off x="900840" y="3295499"/>
            <a:ext cx="10369152" cy="2112235"/>
          </a:xfrm>
        </p:spPr>
        <p:txBody>
          <a:bodyPr>
            <a:noAutofit/>
          </a:bodyPr>
          <a:lstStyle>
            <a:lvl1pPr marL="0" indent="0" algn="ctr">
              <a:lnSpc>
                <a:spcPct val="100000"/>
              </a:lnSpc>
              <a:buNone/>
              <a:defRPr sz="160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Text</a:t>
            </a:r>
            <a:endParaRPr lang="en-GB"/>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1" y="5691292"/>
            <a:ext cx="4565492" cy="957281"/>
          </a:xfrm>
          <a:prstGeom prst="rect">
            <a:avLst/>
          </a:prstGeom>
        </p:spPr>
      </p:pic>
    </p:spTree>
    <p:extLst>
      <p:ext uri="{BB962C8B-B14F-4D97-AF65-F5344CB8AC3E}">
        <p14:creationId xmlns:p14="http://schemas.microsoft.com/office/powerpoint/2010/main" val="23413406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Main Title Slide A Dark Blu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0" y="0"/>
            <a:ext cx="12192000" cy="6858000"/>
          </a:xfrm>
          <a:custGeom>
            <a:avLst/>
            <a:gdLst>
              <a:gd name="connsiteX0" fmla="*/ 4250822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938450 h 5143500"/>
              <a:gd name="connsiteX5" fmla="*/ 144592 w 9144000"/>
              <a:gd name="connsiteY5" fmla="*/ 966976 h 5143500"/>
              <a:gd name="connsiteX6" fmla="*/ 2819946 w 9144000"/>
              <a:gd name="connsiteY6" fmla="*/ 685852 h 5143500"/>
              <a:gd name="connsiteX7" fmla="*/ 4130501 w 9144000"/>
              <a:gd name="connsiteY7" fmla="*/ 8207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4250822" y="0"/>
                </a:moveTo>
                <a:lnTo>
                  <a:pt x="9144000" y="0"/>
                </a:lnTo>
                <a:lnTo>
                  <a:pt x="9144000" y="5143500"/>
                </a:lnTo>
                <a:lnTo>
                  <a:pt x="0" y="5143500"/>
                </a:lnTo>
                <a:lnTo>
                  <a:pt x="0" y="938450"/>
                </a:lnTo>
                <a:lnTo>
                  <a:pt x="144592" y="966976"/>
                </a:lnTo>
                <a:cubicBezTo>
                  <a:pt x="824241" y="1075784"/>
                  <a:pt x="2194968" y="883301"/>
                  <a:pt x="2819946" y="685852"/>
                </a:cubicBezTo>
                <a:cubicBezTo>
                  <a:pt x="3254467" y="562139"/>
                  <a:pt x="3687982" y="366622"/>
                  <a:pt x="4130501" y="82071"/>
                </a:cubicBezTo>
                <a:close/>
              </a:path>
            </a:pathLst>
          </a:custGeom>
        </p:spPr>
        <p:txBody>
          <a:bodyPr wrap="square">
            <a:noAutofit/>
          </a:bodyPr>
          <a:lstStyle>
            <a:lvl1pPr>
              <a:defRPr>
                <a:noFill/>
              </a:defRPr>
            </a:lvl1pPr>
          </a:lstStyle>
          <a:p>
            <a:endParaRPr lang="en-GB" dirty="0"/>
          </a:p>
        </p:txBody>
      </p:sp>
      <p:sp>
        <p:nvSpPr>
          <p:cNvPr id="11" name="Subtitle 2"/>
          <p:cNvSpPr>
            <a:spLocks noGrp="1"/>
          </p:cNvSpPr>
          <p:nvPr>
            <p:ph type="subTitle" idx="1" hasCustomPrompt="1"/>
          </p:nvPr>
        </p:nvSpPr>
        <p:spPr>
          <a:xfrm>
            <a:off x="336001" y="3470358"/>
            <a:ext cx="5181188" cy="634781"/>
          </a:xfrm>
        </p:spPr>
        <p:txBody>
          <a:bodyPr>
            <a:noAutofit/>
          </a:bodyPr>
          <a:lstStyle>
            <a:lvl1pPr marL="0" indent="0" algn="l">
              <a:lnSpc>
                <a:spcPct val="100000"/>
              </a:lnSpc>
              <a:spcBef>
                <a:spcPts val="0"/>
              </a:spcBef>
              <a:buNone/>
              <a:defRPr sz="2133" i="0" baseline="0">
                <a:solidFill>
                  <a:schemeClr val="accent5"/>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Presentation Subtitle</a:t>
            </a:r>
            <a:endParaRPr lang="en-GB"/>
          </a:p>
        </p:txBody>
      </p:sp>
      <p:sp>
        <p:nvSpPr>
          <p:cNvPr id="12" name="Title 1"/>
          <p:cNvSpPr>
            <a:spLocks noGrp="1"/>
          </p:cNvSpPr>
          <p:nvPr>
            <p:ph type="ctrTitle" hasCustomPrompt="1"/>
          </p:nvPr>
        </p:nvSpPr>
        <p:spPr>
          <a:xfrm>
            <a:off x="280451" y="1554663"/>
            <a:ext cx="6732593" cy="1693669"/>
          </a:xfrm>
        </p:spPr>
        <p:txBody>
          <a:bodyPr anchor="t">
            <a:noAutofit/>
          </a:bodyPr>
          <a:lstStyle>
            <a:lvl1pPr algn="l">
              <a:lnSpc>
                <a:spcPts val="6933"/>
              </a:lnSpc>
              <a:defRPr sz="8000" b="1" cap="all" baseline="0">
                <a:solidFill>
                  <a:schemeClr val="accent5"/>
                </a:solidFill>
              </a:defRPr>
            </a:lvl1pPr>
          </a:lstStyle>
          <a:p>
            <a:r>
              <a:rPr lang="en-US"/>
              <a:t>Add title of Presentation</a:t>
            </a:r>
            <a:endParaRPr lang="en-GB"/>
          </a:p>
        </p:txBody>
      </p:sp>
      <p:sp>
        <p:nvSpPr>
          <p:cNvPr id="2" name="Rectangle 1"/>
          <p:cNvSpPr/>
          <p:nvPr userDrawn="1"/>
        </p:nvSpPr>
        <p:spPr>
          <a:xfrm>
            <a:off x="-1573619" y="-5174512"/>
            <a:ext cx="11440632" cy="5174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19" name="Freeform 18"/>
          <p:cNvSpPr/>
          <p:nvPr userDrawn="1"/>
        </p:nvSpPr>
        <p:spPr>
          <a:xfrm>
            <a:off x="2" y="-2"/>
            <a:ext cx="5698521" cy="1352281"/>
          </a:xfrm>
          <a:custGeom>
            <a:avLst/>
            <a:gdLst>
              <a:gd name="connsiteX0" fmla="*/ 0 w 4273891"/>
              <a:gd name="connsiteY0" fmla="*/ 0 h 1025572"/>
              <a:gd name="connsiteX1" fmla="*/ 4273891 w 4273891"/>
              <a:gd name="connsiteY1" fmla="*/ 0 h 1025572"/>
              <a:gd name="connsiteX2" fmla="*/ 4130502 w 4273891"/>
              <a:gd name="connsiteY2" fmla="*/ 97806 h 1025572"/>
              <a:gd name="connsiteX3" fmla="*/ 2819947 w 4273891"/>
              <a:gd name="connsiteY3" fmla="*/ 701587 h 1025572"/>
              <a:gd name="connsiteX4" fmla="*/ 144593 w 4273891"/>
              <a:gd name="connsiteY4" fmla="*/ 982711 h 1025572"/>
              <a:gd name="connsiteX5" fmla="*/ 0 w 4273891"/>
              <a:gd name="connsiteY5" fmla="*/ 954185 h 1025572"/>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3891" h="1014211">
                <a:moveTo>
                  <a:pt x="0" y="0"/>
                </a:moveTo>
                <a:lnTo>
                  <a:pt x="4273891" y="0"/>
                </a:lnTo>
                <a:lnTo>
                  <a:pt x="4130502" y="97806"/>
                </a:lnTo>
                <a:cubicBezTo>
                  <a:pt x="3687983" y="382357"/>
                  <a:pt x="3254468" y="577874"/>
                  <a:pt x="2819947" y="701587"/>
                </a:cubicBezTo>
                <a:cubicBezTo>
                  <a:pt x="2194969" y="899036"/>
                  <a:pt x="824242" y="1091519"/>
                  <a:pt x="144593" y="982711"/>
                </a:cubicBezTo>
                <a:lnTo>
                  <a:pt x="0" y="95418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Tree>
    <p:extLst>
      <p:ext uri="{BB962C8B-B14F-4D97-AF65-F5344CB8AC3E}">
        <p14:creationId xmlns:p14="http://schemas.microsoft.com/office/powerpoint/2010/main" val="85009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9193-2099-24B6-8321-4807525673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29A05D-0A4E-46B1-395F-82B9AA77F3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37BCFE-C453-8238-7A65-70835A988C65}"/>
              </a:ext>
            </a:extLst>
          </p:cNvPr>
          <p:cNvSpPr>
            <a:spLocks noGrp="1"/>
          </p:cNvSpPr>
          <p:nvPr>
            <p:ph type="dt" sz="half" idx="10"/>
          </p:nvPr>
        </p:nvSpPr>
        <p:spPr/>
        <p:txBody>
          <a:bodyPr/>
          <a:lstStyle/>
          <a:p>
            <a:fld id="{639AFFC9-84A5-4E03-B096-40EDCB45106F}" type="datetimeFigureOut">
              <a:rPr lang="en-GB" smtClean="0"/>
              <a:t>13/12/2024</a:t>
            </a:fld>
            <a:endParaRPr lang="en-GB" dirty="0"/>
          </a:p>
        </p:txBody>
      </p:sp>
      <p:sp>
        <p:nvSpPr>
          <p:cNvPr id="5" name="Footer Placeholder 4">
            <a:extLst>
              <a:ext uri="{FF2B5EF4-FFF2-40B4-BE49-F238E27FC236}">
                <a16:creationId xmlns:a16="http://schemas.microsoft.com/office/drawing/2014/main" id="{C0486BA0-C52A-058C-8415-DDF84F6177D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7BB8B63-9660-411C-C1A3-945DE0F55642}"/>
              </a:ext>
            </a:extLst>
          </p:cNvPr>
          <p:cNvSpPr>
            <a:spLocks noGrp="1"/>
          </p:cNvSpPr>
          <p:nvPr>
            <p:ph type="sldNum" sz="quarter" idx="12"/>
          </p:nvPr>
        </p:nvSpPr>
        <p:spPr/>
        <p:txBody>
          <a:bodyPr/>
          <a:lstStyle/>
          <a:p>
            <a:fld id="{B1C550BF-06AB-4280-AA07-497822D49649}" type="slidenum">
              <a:rPr lang="en-GB" smtClean="0"/>
              <a:t>‹#›</a:t>
            </a:fld>
            <a:endParaRPr lang="en-GB" dirty="0"/>
          </a:p>
        </p:txBody>
      </p:sp>
    </p:spTree>
    <p:extLst>
      <p:ext uri="{BB962C8B-B14F-4D97-AF65-F5344CB8AC3E}">
        <p14:creationId xmlns:p14="http://schemas.microsoft.com/office/powerpoint/2010/main" val="1012623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89790-A7A6-C70C-FA0D-1E036701BE6B}"/>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BA580B6-AB36-DF24-B13B-4E428CBE073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1E8BFA-30C9-78D5-11B7-4747F6CABEBF}"/>
              </a:ext>
            </a:extLst>
          </p:cNvPr>
          <p:cNvSpPr>
            <a:spLocks noGrp="1"/>
          </p:cNvSpPr>
          <p:nvPr>
            <p:ph type="dt" sz="half" idx="10"/>
          </p:nvPr>
        </p:nvSpPr>
        <p:spPr/>
        <p:txBody>
          <a:bodyPr/>
          <a:lstStyle/>
          <a:p>
            <a:fld id="{639AFFC9-84A5-4E03-B096-40EDCB45106F}" type="datetimeFigureOut">
              <a:rPr lang="en-GB" smtClean="0"/>
              <a:t>13/12/2024</a:t>
            </a:fld>
            <a:endParaRPr lang="en-GB" dirty="0"/>
          </a:p>
        </p:txBody>
      </p:sp>
      <p:sp>
        <p:nvSpPr>
          <p:cNvPr id="5" name="Footer Placeholder 4">
            <a:extLst>
              <a:ext uri="{FF2B5EF4-FFF2-40B4-BE49-F238E27FC236}">
                <a16:creationId xmlns:a16="http://schemas.microsoft.com/office/drawing/2014/main" id="{CF66B782-BF62-961D-1997-C7B67A61D4D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7EED9C4-DDF6-BB76-53F2-0FC98A2DAE52}"/>
              </a:ext>
            </a:extLst>
          </p:cNvPr>
          <p:cNvSpPr>
            <a:spLocks noGrp="1"/>
          </p:cNvSpPr>
          <p:nvPr>
            <p:ph type="sldNum" sz="quarter" idx="12"/>
          </p:nvPr>
        </p:nvSpPr>
        <p:spPr/>
        <p:txBody>
          <a:bodyPr/>
          <a:lstStyle/>
          <a:p>
            <a:fld id="{B1C550BF-06AB-4280-AA07-497822D49649}" type="slidenum">
              <a:rPr lang="en-GB" smtClean="0"/>
              <a:t>‹#›</a:t>
            </a:fld>
            <a:endParaRPr lang="en-GB" dirty="0"/>
          </a:p>
        </p:txBody>
      </p:sp>
    </p:spTree>
    <p:extLst>
      <p:ext uri="{BB962C8B-B14F-4D97-AF65-F5344CB8AC3E}">
        <p14:creationId xmlns:p14="http://schemas.microsoft.com/office/powerpoint/2010/main" val="4090190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2D3F-96A9-B861-A42C-456D1E2AF4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DE94BC-3B9F-503A-83D4-5B299C17C89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762AE1-EEE8-6194-CBA4-F691E0651D1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EBB609-508D-A05A-513F-D4564DBEEF9B}"/>
              </a:ext>
            </a:extLst>
          </p:cNvPr>
          <p:cNvSpPr>
            <a:spLocks noGrp="1"/>
          </p:cNvSpPr>
          <p:nvPr>
            <p:ph type="dt" sz="half" idx="10"/>
          </p:nvPr>
        </p:nvSpPr>
        <p:spPr/>
        <p:txBody>
          <a:bodyPr/>
          <a:lstStyle/>
          <a:p>
            <a:fld id="{639AFFC9-84A5-4E03-B096-40EDCB45106F}" type="datetimeFigureOut">
              <a:rPr lang="en-GB" smtClean="0"/>
              <a:t>13/12/2024</a:t>
            </a:fld>
            <a:endParaRPr lang="en-GB" dirty="0"/>
          </a:p>
        </p:txBody>
      </p:sp>
      <p:sp>
        <p:nvSpPr>
          <p:cNvPr id="6" name="Footer Placeholder 5">
            <a:extLst>
              <a:ext uri="{FF2B5EF4-FFF2-40B4-BE49-F238E27FC236}">
                <a16:creationId xmlns:a16="http://schemas.microsoft.com/office/drawing/2014/main" id="{5C5988D5-80A8-483B-4243-388FB9E232B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5DFAEA4-F62B-CF57-3D98-546602CF2AD4}"/>
              </a:ext>
            </a:extLst>
          </p:cNvPr>
          <p:cNvSpPr>
            <a:spLocks noGrp="1"/>
          </p:cNvSpPr>
          <p:nvPr>
            <p:ph type="sldNum" sz="quarter" idx="12"/>
          </p:nvPr>
        </p:nvSpPr>
        <p:spPr/>
        <p:txBody>
          <a:bodyPr/>
          <a:lstStyle/>
          <a:p>
            <a:fld id="{B1C550BF-06AB-4280-AA07-497822D49649}" type="slidenum">
              <a:rPr lang="en-GB" smtClean="0"/>
              <a:t>‹#›</a:t>
            </a:fld>
            <a:endParaRPr lang="en-GB" dirty="0"/>
          </a:p>
        </p:txBody>
      </p:sp>
    </p:spTree>
    <p:extLst>
      <p:ext uri="{BB962C8B-B14F-4D97-AF65-F5344CB8AC3E}">
        <p14:creationId xmlns:p14="http://schemas.microsoft.com/office/powerpoint/2010/main" val="2636723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CA82C-87E7-5E7D-7912-0A58F883E5AF}"/>
              </a:ext>
            </a:extLst>
          </p:cNvPr>
          <p:cNvSpPr>
            <a:spLocks noGrp="1"/>
          </p:cNvSpPr>
          <p:nvPr>
            <p:ph type="title"/>
          </p:nvPr>
        </p:nvSpPr>
        <p:spPr>
          <a:xfrm>
            <a:off x="839788" y="365128"/>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12F296-7386-A942-F111-D8D31758439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4F6631-525B-F64D-7FB2-2E8F53DACF3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F4235B9-AB24-E898-BC79-D6BB28E5A8C8}"/>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1828E9-D5FC-8BF9-BC19-F5FFF3851367}"/>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DEC820-3BCA-E137-6135-53C5F7852150}"/>
              </a:ext>
            </a:extLst>
          </p:cNvPr>
          <p:cNvSpPr>
            <a:spLocks noGrp="1"/>
          </p:cNvSpPr>
          <p:nvPr>
            <p:ph type="dt" sz="half" idx="10"/>
          </p:nvPr>
        </p:nvSpPr>
        <p:spPr/>
        <p:txBody>
          <a:bodyPr/>
          <a:lstStyle/>
          <a:p>
            <a:fld id="{639AFFC9-84A5-4E03-B096-40EDCB45106F}" type="datetimeFigureOut">
              <a:rPr lang="en-GB" smtClean="0"/>
              <a:t>13/12/2024</a:t>
            </a:fld>
            <a:endParaRPr lang="en-GB" dirty="0"/>
          </a:p>
        </p:txBody>
      </p:sp>
      <p:sp>
        <p:nvSpPr>
          <p:cNvPr id="8" name="Footer Placeholder 7">
            <a:extLst>
              <a:ext uri="{FF2B5EF4-FFF2-40B4-BE49-F238E27FC236}">
                <a16:creationId xmlns:a16="http://schemas.microsoft.com/office/drawing/2014/main" id="{EB99BAAD-4B41-A7D8-1823-5087F2E2026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24B37D0-62B8-EA2D-B6CF-BE95C6412E55}"/>
              </a:ext>
            </a:extLst>
          </p:cNvPr>
          <p:cNvSpPr>
            <a:spLocks noGrp="1"/>
          </p:cNvSpPr>
          <p:nvPr>
            <p:ph type="sldNum" sz="quarter" idx="12"/>
          </p:nvPr>
        </p:nvSpPr>
        <p:spPr/>
        <p:txBody>
          <a:bodyPr/>
          <a:lstStyle/>
          <a:p>
            <a:fld id="{B1C550BF-06AB-4280-AA07-497822D49649}" type="slidenum">
              <a:rPr lang="en-GB" smtClean="0"/>
              <a:t>‹#›</a:t>
            </a:fld>
            <a:endParaRPr lang="en-GB" dirty="0"/>
          </a:p>
        </p:txBody>
      </p:sp>
    </p:spTree>
    <p:extLst>
      <p:ext uri="{BB962C8B-B14F-4D97-AF65-F5344CB8AC3E}">
        <p14:creationId xmlns:p14="http://schemas.microsoft.com/office/powerpoint/2010/main" val="641983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8D1B-20F1-C9E1-07E7-14656203D9E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5139F0E-E596-B78A-C4DF-1B3FF7358CF3}"/>
              </a:ext>
            </a:extLst>
          </p:cNvPr>
          <p:cNvSpPr>
            <a:spLocks noGrp="1"/>
          </p:cNvSpPr>
          <p:nvPr>
            <p:ph type="dt" sz="half" idx="10"/>
          </p:nvPr>
        </p:nvSpPr>
        <p:spPr/>
        <p:txBody>
          <a:bodyPr/>
          <a:lstStyle/>
          <a:p>
            <a:fld id="{639AFFC9-84A5-4E03-B096-40EDCB45106F}" type="datetimeFigureOut">
              <a:rPr lang="en-GB" smtClean="0"/>
              <a:t>13/12/2024</a:t>
            </a:fld>
            <a:endParaRPr lang="en-GB" dirty="0"/>
          </a:p>
        </p:txBody>
      </p:sp>
      <p:sp>
        <p:nvSpPr>
          <p:cNvPr id="4" name="Footer Placeholder 3">
            <a:extLst>
              <a:ext uri="{FF2B5EF4-FFF2-40B4-BE49-F238E27FC236}">
                <a16:creationId xmlns:a16="http://schemas.microsoft.com/office/drawing/2014/main" id="{4AA607C9-B19F-50F2-53FB-9D252E9667F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900FBF3-2B05-FDBC-CA3B-8EC67E9B792A}"/>
              </a:ext>
            </a:extLst>
          </p:cNvPr>
          <p:cNvSpPr>
            <a:spLocks noGrp="1"/>
          </p:cNvSpPr>
          <p:nvPr>
            <p:ph type="sldNum" sz="quarter" idx="12"/>
          </p:nvPr>
        </p:nvSpPr>
        <p:spPr/>
        <p:txBody>
          <a:bodyPr/>
          <a:lstStyle/>
          <a:p>
            <a:fld id="{B1C550BF-06AB-4280-AA07-497822D49649}" type="slidenum">
              <a:rPr lang="en-GB" smtClean="0"/>
              <a:t>‹#›</a:t>
            </a:fld>
            <a:endParaRPr lang="en-GB" dirty="0"/>
          </a:p>
        </p:txBody>
      </p:sp>
    </p:spTree>
    <p:extLst>
      <p:ext uri="{BB962C8B-B14F-4D97-AF65-F5344CB8AC3E}">
        <p14:creationId xmlns:p14="http://schemas.microsoft.com/office/powerpoint/2010/main" val="1828090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8877F-3F0E-DD6D-374B-12F13F797C33}"/>
              </a:ext>
            </a:extLst>
          </p:cNvPr>
          <p:cNvSpPr>
            <a:spLocks noGrp="1"/>
          </p:cNvSpPr>
          <p:nvPr>
            <p:ph type="dt" sz="half" idx="10"/>
          </p:nvPr>
        </p:nvSpPr>
        <p:spPr/>
        <p:txBody>
          <a:bodyPr/>
          <a:lstStyle/>
          <a:p>
            <a:fld id="{639AFFC9-84A5-4E03-B096-40EDCB45106F}" type="datetimeFigureOut">
              <a:rPr lang="en-GB" smtClean="0"/>
              <a:t>13/12/2024</a:t>
            </a:fld>
            <a:endParaRPr lang="en-GB" dirty="0"/>
          </a:p>
        </p:txBody>
      </p:sp>
      <p:sp>
        <p:nvSpPr>
          <p:cNvPr id="3" name="Footer Placeholder 2">
            <a:extLst>
              <a:ext uri="{FF2B5EF4-FFF2-40B4-BE49-F238E27FC236}">
                <a16:creationId xmlns:a16="http://schemas.microsoft.com/office/drawing/2014/main" id="{7A65BBC2-EB06-E0B5-E450-F6E5C3D4726D}"/>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922E835-4EA7-5E31-C9C0-71382292A463}"/>
              </a:ext>
            </a:extLst>
          </p:cNvPr>
          <p:cNvSpPr>
            <a:spLocks noGrp="1"/>
          </p:cNvSpPr>
          <p:nvPr>
            <p:ph type="sldNum" sz="quarter" idx="12"/>
          </p:nvPr>
        </p:nvSpPr>
        <p:spPr/>
        <p:txBody>
          <a:bodyPr/>
          <a:lstStyle/>
          <a:p>
            <a:fld id="{B1C550BF-06AB-4280-AA07-497822D49649}" type="slidenum">
              <a:rPr lang="en-GB" smtClean="0"/>
              <a:t>‹#›</a:t>
            </a:fld>
            <a:endParaRPr lang="en-GB" dirty="0"/>
          </a:p>
        </p:txBody>
      </p:sp>
    </p:spTree>
    <p:extLst>
      <p:ext uri="{BB962C8B-B14F-4D97-AF65-F5344CB8AC3E}">
        <p14:creationId xmlns:p14="http://schemas.microsoft.com/office/powerpoint/2010/main" val="3794060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36D22-41F8-F116-0654-A535A7265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4D4FF3-6248-DCA8-3038-A1F292B27FB1}"/>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6BD092E-CD76-631C-662E-D4AA290A55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F2A701-E482-1C3B-C048-27E1F10A117A}"/>
              </a:ext>
            </a:extLst>
          </p:cNvPr>
          <p:cNvSpPr>
            <a:spLocks noGrp="1"/>
          </p:cNvSpPr>
          <p:nvPr>
            <p:ph type="dt" sz="half" idx="10"/>
          </p:nvPr>
        </p:nvSpPr>
        <p:spPr/>
        <p:txBody>
          <a:bodyPr/>
          <a:lstStyle/>
          <a:p>
            <a:fld id="{639AFFC9-84A5-4E03-B096-40EDCB45106F}" type="datetimeFigureOut">
              <a:rPr lang="en-GB" smtClean="0"/>
              <a:t>13/12/2024</a:t>
            </a:fld>
            <a:endParaRPr lang="en-GB" dirty="0"/>
          </a:p>
        </p:txBody>
      </p:sp>
      <p:sp>
        <p:nvSpPr>
          <p:cNvPr id="6" name="Footer Placeholder 5">
            <a:extLst>
              <a:ext uri="{FF2B5EF4-FFF2-40B4-BE49-F238E27FC236}">
                <a16:creationId xmlns:a16="http://schemas.microsoft.com/office/drawing/2014/main" id="{6CB992CE-4E92-8B8C-8F46-D853E42CDCC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EED422B-C943-C2B1-4F48-1A9B398AF22F}"/>
              </a:ext>
            </a:extLst>
          </p:cNvPr>
          <p:cNvSpPr>
            <a:spLocks noGrp="1"/>
          </p:cNvSpPr>
          <p:nvPr>
            <p:ph type="sldNum" sz="quarter" idx="12"/>
          </p:nvPr>
        </p:nvSpPr>
        <p:spPr/>
        <p:txBody>
          <a:bodyPr/>
          <a:lstStyle/>
          <a:p>
            <a:fld id="{B1C550BF-06AB-4280-AA07-497822D49649}" type="slidenum">
              <a:rPr lang="en-GB" smtClean="0"/>
              <a:t>‹#›</a:t>
            </a:fld>
            <a:endParaRPr lang="en-GB" dirty="0"/>
          </a:p>
        </p:txBody>
      </p:sp>
    </p:spTree>
    <p:extLst>
      <p:ext uri="{BB962C8B-B14F-4D97-AF65-F5344CB8AC3E}">
        <p14:creationId xmlns:p14="http://schemas.microsoft.com/office/powerpoint/2010/main" val="3865382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6ED0-0878-887C-7065-090EAA32C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6E1C0B-1135-83BC-874D-0504835B4B4E}"/>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a:extLst>
              <a:ext uri="{FF2B5EF4-FFF2-40B4-BE49-F238E27FC236}">
                <a16:creationId xmlns:a16="http://schemas.microsoft.com/office/drawing/2014/main" id="{628A65EF-32AD-14EC-E782-4914C64BC4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633C2-2504-6CE8-3773-F5C35A468764}"/>
              </a:ext>
            </a:extLst>
          </p:cNvPr>
          <p:cNvSpPr>
            <a:spLocks noGrp="1"/>
          </p:cNvSpPr>
          <p:nvPr>
            <p:ph type="dt" sz="half" idx="10"/>
          </p:nvPr>
        </p:nvSpPr>
        <p:spPr/>
        <p:txBody>
          <a:bodyPr/>
          <a:lstStyle/>
          <a:p>
            <a:fld id="{639AFFC9-84A5-4E03-B096-40EDCB45106F}" type="datetimeFigureOut">
              <a:rPr lang="en-GB" smtClean="0"/>
              <a:t>13/12/2024</a:t>
            </a:fld>
            <a:endParaRPr lang="en-GB" dirty="0"/>
          </a:p>
        </p:txBody>
      </p:sp>
      <p:sp>
        <p:nvSpPr>
          <p:cNvPr id="6" name="Footer Placeholder 5">
            <a:extLst>
              <a:ext uri="{FF2B5EF4-FFF2-40B4-BE49-F238E27FC236}">
                <a16:creationId xmlns:a16="http://schemas.microsoft.com/office/drawing/2014/main" id="{2DA4E3C1-6AFE-F496-5E7E-B3027A746B1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971942F-1515-8C36-1B11-E00CB2AD55A4}"/>
              </a:ext>
            </a:extLst>
          </p:cNvPr>
          <p:cNvSpPr>
            <a:spLocks noGrp="1"/>
          </p:cNvSpPr>
          <p:nvPr>
            <p:ph type="sldNum" sz="quarter" idx="12"/>
          </p:nvPr>
        </p:nvSpPr>
        <p:spPr/>
        <p:txBody>
          <a:bodyPr/>
          <a:lstStyle/>
          <a:p>
            <a:fld id="{B1C550BF-06AB-4280-AA07-497822D49649}" type="slidenum">
              <a:rPr lang="en-GB" smtClean="0"/>
              <a:t>‹#›</a:t>
            </a:fld>
            <a:endParaRPr lang="en-GB" dirty="0"/>
          </a:p>
        </p:txBody>
      </p:sp>
    </p:spTree>
    <p:extLst>
      <p:ext uri="{BB962C8B-B14F-4D97-AF65-F5344CB8AC3E}">
        <p14:creationId xmlns:p14="http://schemas.microsoft.com/office/powerpoint/2010/main" val="1201684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Picture - landscap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392" y="1556792"/>
            <a:ext cx="10363200" cy="960107"/>
          </a:xfrm>
        </p:spPr>
        <p:txBody>
          <a:bodyPr anchor="t">
            <a:noAutofit/>
          </a:bodyPr>
          <a:lstStyle>
            <a:lvl1pPr>
              <a:defRPr sz="6400" baseline="0"/>
            </a:lvl1pPr>
          </a:lstStyle>
          <a:p>
            <a:r>
              <a:rPr lang="en-US" dirty="0"/>
              <a:t>click to add title</a:t>
            </a:r>
            <a:endParaRPr lang="en-GB" dirty="0"/>
          </a:p>
        </p:txBody>
      </p:sp>
      <p:sp>
        <p:nvSpPr>
          <p:cNvPr id="3" name="Subtitle 2"/>
          <p:cNvSpPr>
            <a:spLocks noGrp="1"/>
          </p:cNvSpPr>
          <p:nvPr>
            <p:ph type="subTitle" idx="1" hasCustomPrompt="1"/>
          </p:nvPr>
        </p:nvSpPr>
        <p:spPr>
          <a:xfrm>
            <a:off x="623392" y="2552700"/>
            <a:ext cx="8534400" cy="1752600"/>
          </a:xfrm>
        </p:spPr>
        <p:txBody>
          <a:bodyPr>
            <a:normAutofit/>
          </a:bodyPr>
          <a:lstStyle>
            <a:lvl1pPr marL="0" indent="0" algn="l">
              <a:buNone/>
              <a:defRPr sz="3200" baseline="0">
                <a:solidFill>
                  <a:schemeClr val="tx1"/>
                </a:solidFill>
              </a:defRPr>
            </a:lvl1pPr>
            <a:lvl2pPr marL="609459" indent="0" algn="ctr">
              <a:buNone/>
              <a:defRPr>
                <a:solidFill>
                  <a:schemeClr val="tx1">
                    <a:tint val="75000"/>
                  </a:schemeClr>
                </a:solidFill>
              </a:defRPr>
            </a:lvl2pPr>
            <a:lvl3pPr marL="1218916" indent="0" algn="ctr">
              <a:buNone/>
              <a:defRPr>
                <a:solidFill>
                  <a:schemeClr val="tx1">
                    <a:tint val="75000"/>
                  </a:schemeClr>
                </a:solidFill>
              </a:defRPr>
            </a:lvl3pPr>
            <a:lvl4pPr marL="1828376" indent="0" algn="ctr">
              <a:buNone/>
              <a:defRPr>
                <a:solidFill>
                  <a:schemeClr val="tx1">
                    <a:tint val="75000"/>
                  </a:schemeClr>
                </a:solidFill>
              </a:defRPr>
            </a:lvl4pPr>
            <a:lvl5pPr marL="2437834" indent="0" algn="ctr">
              <a:buNone/>
              <a:defRPr>
                <a:solidFill>
                  <a:schemeClr val="tx1">
                    <a:tint val="75000"/>
                  </a:schemeClr>
                </a:solidFill>
              </a:defRPr>
            </a:lvl5pPr>
            <a:lvl6pPr marL="3047292" indent="0" algn="ctr">
              <a:buNone/>
              <a:defRPr>
                <a:solidFill>
                  <a:schemeClr val="tx1">
                    <a:tint val="75000"/>
                  </a:schemeClr>
                </a:solidFill>
              </a:defRPr>
            </a:lvl6pPr>
            <a:lvl7pPr marL="3656749" indent="0" algn="ctr">
              <a:buNone/>
              <a:defRPr>
                <a:solidFill>
                  <a:schemeClr val="tx1">
                    <a:tint val="75000"/>
                  </a:schemeClr>
                </a:solidFill>
              </a:defRPr>
            </a:lvl7pPr>
            <a:lvl8pPr marL="4266208" indent="0" algn="ctr">
              <a:buNone/>
              <a:defRPr>
                <a:solidFill>
                  <a:schemeClr val="tx1">
                    <a:tint val="75000"/>
                  </a:schemeClr>
                </a:solidFill>
              </a:defRPr>
            </a:lvl8pPr>
            <a:lvl9pPr marL="4875666" indent="0" algn="ctr">
              <a:buNone/>
              <a:defRPr>
                <a:solidFill>
                  <a:schemeClr val="tx1">
                    <a:tint val="75000"/>
                  </a:schemeClr>
                </a:solidFill>
              </a:defRPr>
            </a:lvl9pPr>
          </a:lstStyle>
          <a:p>
            <a:r>
              <a:rPr lang="en-US" dirty="0"/>
              <a:t>click to add subtitle</a:t>
            </a:r>
            <a:endParaRPr lang="en-GB" dirty="0"/>
          </a:p>
        </p:txBody>
      </p:sp>
      <p:sp>
        <p:nvSpPr>
          <p:cNvPr id="4" name="Picture Placeholder 2"/>
          <p:cNvSpPr>
            <a:spLocks noGrp="1" noChangeAspect="1"/>
          </p:cNvSpPr>
          <p:nvPr>
            <p:ph type="pic" idx="10"/>
          </p:nvPr>
        </p:nvSpPr>
        <p:spPr>
          <a:xfrm>
            <a:off x="7583652" y="4019080"/>
            <a:ext cx="3840000" cy="2560000"/>
          </a:xfrm>
        </p:spPr>
        <p:txBody>
          <a:bodyPr/>
          <a:lstStyle>
            <a:lvl1pPr marL="0" indent="0">
              <a:buNone/>
              <a:defRPr sz="4267"/>
            </a:lvl1pPr>
            <a:lvl2pPr marL="609570" indent="0">
              <a:buNone/>
              <a:defRPr sz="3733"/>
            </a:lvl2pPr>
            <a:lvl3pPr marL="1219139" indent="0">
              <a:buNone/>
              <a:defRPr sz="3200"/>
            </a:lvl3pPr>
            <a:lvl4pPr marL="1828709" indent="0">
              <a:buNone/>
              <a:defRPr sz="2667"/>
            </a:lvl4pPr>
            <a:lvl5pPr marL="2438278" indent="0">
              <a:buNone/>
              <a:defRPr sz="2667"/>
            </a:lvl5pPr>
            <a:lvl6pPr marL="3047848" indent="0">
              <a:buNone/>
              <a:defRPr sz="2667"/>
            </a:lvl6pPr>
            <a:lvl7pPr marL="3657417" indent="0">
              <a:buNone/>
              <a:defRPr sz="2667"/>
            </a:lvl7pPr>
            <a:lvl8pPr marL="4266987" indent="0">
              <a:buNone/>
              <a:defRPr sz="2667"/>
            </a:lvl8pPr>
            <a:lvl9pPr marL="4876557" indent="0">
              <a:buNone/>
              <a:defRPr sz="2667"/>
            </a:lvl9pPr>
          </a:lstStyle>
          <a:p>
            <a:r>
              <a:rPr lang="en-US" dirty="0"/>
              <a:t>Click icon to add picture</a:t>
            </a:r>
            <a:endParaRPr lang="en-GB" dirty="0"/>
          </a:p>
        </p:txBody>
      </p:sp>
    </p:spTree>
    <p:extLst>
      <p:ext uri="{BB962C8B-B14F-4D97-AF65-F5344CB8AC3E}">
        <p14:creationId xmlns:p14="http://schemas.microsoft.com/office/powerpoint/2010/main" val="3890292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FBEF2-FB27-C5FC-2721-5E82067F4D8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F04197-55DA-C7FC-92AC-FB7D77FED4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F44D66-5C33-4802-6E07-39098354191F}"/>
              </a:ext>
            </a:extLst>
          </p:cNvPr>
          <p:cNvSpPr>
            <a:spLocks noGrp="1"/>
          </p:cNvSpPr>
          <p:nvPr>
            <p:ph type="dt" sz="half" idx="10"/>
          </p:nvPr>
        </p:nvSpPr>
        <p:spPr/>
        <p:txBody>
          <a:bodyPr/>
          <a:lstStyle/>
          <a:p>
            <a:fld id="{639AFFC9-84A5-4E03-B096-40EDCB45106F}" type="datetimeFigureOut">
              <a:rPr lang="en-GB" smtClean="0"/>
              <a:t>13/12/2024</a:t>
            </a:fld>
            <a:endParaRPr lang="en-GB" dirty="0"/>
          </a:p>
        </p:txBody>
      </p:sp>
      <p:sp>
        <p:nvSpPr>
          <p:cNvPr id="5" name="Footer Placeholder 4">
            <a:extLst>
              <a:ext uri="{FF2B5EF4-FFF2-40B4-BE49-F238E27FC236}">
                <a16:creationId xmlns:a16="http://schemas.microsoft.com/office/drawing/2014/main" id="{B608D3C6-BBEE-09FB-8E91-E74D935BD9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0A94536-9BFB-F7DB-1E60-A1A8CA7535AC}"/>
              </a:ext>
            </a:extLst>
          </p:cNvPr>
          <p:cNvSpPr>
            <a:spLocks noGrp="1"/>
          </p:cNvSpPr>
          <p:nvPr>
            <p:ph type="sldNum" sz="quarter" idx="12"/>
          </p:nvPr>
        </p:nvSpPr>
        <p:spPr/>
        <p:txBody>
          <a:bodyPr/>
          <a:lstStyle/>
          <a:p>
            <a:fld id="{B1C550BF-06AB-4280-AA07-497822D49649}" type="slidenum">
              <a:rPr lang="en-GB" smtClean="0"/>
              <a:t>‹#›</a:t>
            </a:fld>
            <a:endParaRPr lang="en-GB" dirty="0"/>
          </a:p>
        </p:txBody>
      </p:sp>
    </p:spTree>
    <p:extLst>
      <p:ext uri="{BB962C8B-B14F-4D97-AF65-F5344CB8AC3E}">
        <p14:creationId xmlns:p14="http://schemas.microsoft.com/office/powerpoint/2010/main" val="1602287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C27DCC-0233-0B12-C87C-3CD876336028}"/>
              </a:ext>
            </a:extLst>
          </p:cNvPr>
          <p:cNvSpPr>
            <a:spLocks noGrp="1"/>
          </p:cNvSpPr>
          <p:nvPr>
            <p:ph type="title" orient="vert"/>
          </p:nvPr>
        </p:nvSpPr>
        <p:spPr>
          <a:xfrm>
            <a:off x="8724902" y="365126"/>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D184E7-F880-D365-4E1D-1ADAA71FDB25}"/>
              </a:ext>
            </a:extLst>
          </p:cNvPr>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61AB92-CC0F-639B-D103-0E375689474F}"/>
              </a:ext>
            </a:extLst>
          </p:cNvPr>
          <p:cNvSpPr>
            <a:spLocks noGrp="1"/>
          </p:cNvSpPr>
          <p:nvPr>
            <p:ph type="dt" sz="half" idx="10"/>
          </p:nvPr>
        </p:nvSpPr>
        <p:spPr/>
        <p:txBody>
          <a:bodyPr/>
          <a:lstStyle/>
          <a:p>
            <a:fld id="{639AFFC9-84A5-4E03-B096-40EDCB45106F}" type="datetimeFigureOut">
              <a:rPr lang="en-GB" smtClean="0"/>
              <a:t>13/12/2024</a:t>
            </a:fld>
            <a:endParaRPr lang="en-GB" dirty="0"/>
          </a:p>
        </p:txBody>
      </p:sp>
      <p:sp>
        <p:nvSpPr>
          <p:cNvPr id="5" name="Footer Placeholder 4">
            <a:extLst>
              <a:ext uri="{FF2B5EF4-FFF2-40B4-BE49-F238E27FC236}">
                <a16:creationId xmlns:a16="http://schemas.microsoft.com/office/drawing/2014/main" id="{1BB8032E-31E3-00AD-99A7-07834C4EF5E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7D84292-56ED-96A0-5824-3AA1E0008D4E}"/>
              </a:ext>
            </a:extLst>
          </p:cNvPr>
          <p:cNvSpPr>
            <a:spLocks noGrp="1"/>
          </p:cNvSpPr>
          <p:nvPr>
            <p:ph type="sldNum" sz="quarter" idx="12"/>
          </p:nvPr>
        </p:nvSpPr>
        <p:spPr/>
        <p:txBody>
          <a:bodyPr/>
          <a:lstStyle/>
          <a:p>
            <a:fld id="{B1C550BF-06AB-4280-AA07-497822D49649}" type="slidenum">
              <a:rPr lang="en-GB" smtClean="0"/>
              <a:t>‹#›</a:t>
            </a:fld>
            <a:endParaRPr lang="en-GB" dirty="0"/>
          </a:p>
        </p:txBody>
      </p:sp>
    </p:spTree>
    <p:extLst>
      <p:ext uri="{BB962C8B-B14F-4D97-AF65-F5344CB8AC3E}">
        <p14:creationId xmlns:p14="http://schemas.microsoft.com/office/powerpoint/2010/main" val="2598148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solidFill>
                  <a:srgbClr val="007C91"/>
                </a:solidFill>
              </a:defRPr>
            </a:lvl1pPr>
          </a:lstStyle>
          <a:p>
            <a:r>
              <a:rPr lang="en-US"/>
              <a:t>Click to edit Master title style</a:t>
            </a:r>
            <a:endParaRPr lang="en-GB" dirty="0"/>
          </a:p>
        </p:txBody>
      </p:sp>
    </p:spTree>
    <p:extLst>
      <p:ext uri="{BB962C8B-B14F-4D97-AF65-F5344CB8AC3E}">
        <p14:creationId xmlns:p14="http://schemas.microsoft.com/office/powerpoint/2010/main" val="2400416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dirty="0"/>
              <a:t>Presentation title</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068012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dirty="0"/>
              <a:t>Presentation title</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946484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dirty="0"/>
              <a:t>Presentation title</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008513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dirty="0"/>
              <a:t>Presentation title</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419186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Presentation or Chapter Titl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71864" y="1700460"/>
            <a:ext cx="6264696" cy="2160588"/>
          </a:xfrm>
          <a:prstGeom prst="rect">
            <a:avLst/>
          </a:prstGeom>
        </p:spPr>
        <p:txBody>
          <a:bodyPr anchor="ctr">
            <a:normAutofit/>
          </a:bodyPr>
          <a:lstStyle>
            <a:lvl1pPr marL="0" indent="0">
              <a:buNone/>
              <a:defRPr sz="2800" b="1" i="0">
                <a:solidFill>
                  <a:srgbClr val="0C406D"/>
                </a:solidFill>
                <a:latin typeface="Arial" charset="0"/>
                <a:ea typeface="Arial" charset="0"/>
                <a:cs typeface="Arial" charset="0"/>
              </a:defRPr>
            </a:lvl1pPr>
          </a:lstStyle>
          <a:p>
            <a:pPr lvl="0"/>
            <a:r>
              <a:rPr lang="en-GB" dirty="0"/>
              <a:t>Presentation or Chapter Title, Arial Bold 28pt</a:t>
            </a:r>
            <a:endParaRPr lang="en-US" dirty="0"/>
          </a:p>
        </p:txBody>
      </p:sp>
      <p:sp>
        <p:nvSpPr>
          <p:cNvPr id="11" name="Text Placeholder 8"/>
          <p:cNvSpPr>
            <a:spLocks noGrp="1"/>
          </p:cNvSpPr>
          <p:nvPr>
            <p:ph type="body" sz="quarter" idx="11" hasCustomPrompt="1"/>
          </p:nvPr>
        </p:nvSpPr>
        <p:spPr>
          <a:xfrm>
            <a:off x="4871864" y="4149080"/>
            <a:ext cx="6264696" cy="792088"/>
          </a:xfrm>
          <a:prstGeom prst="rect">
            <a:avLst/>
          </a:prstGeom>
        </p:spPr>
        <p:txBody>
          <a:bodyPr anchor="ctr">
            <a:normAutofit/>
          </a:bodyPr>
          <a:lstStyle>
            <a:lvl1pPr marL="0" indent="0">
              <a:buNone/>
              <a:defRPr sz="2000" b="1" i="0">
                <a:solidFill>
                  <a:srgbClr val="0099C4"/>
                </a:solidFill>
                <a:latin typeface="Arial" charset="0"/>
                <a:ea typeface="Arial" charset="0"/>
                <a:cs typeface="Arial" charset="0"/>
              </a:defRPr>
            </a:lvl1pPr>
          </a:lstStyle>
          <a:p>
            <a:pPr lvl="0"/>
            <a:r>
              <a:rPr lang="en-GB" dirty="0"/>
              <a:t>Presenter’s Name and Title, </a:t>
            </a:r>
            <a:br>
              <a:rPr lang="en-GB" dirty="0"/>
            </a:br>
            <a:r>
              <a:rPr lang="en-GB" dirty="0"/>
              <a:t>Arial Bold 20pt</a:t>
            </a:r>
            <a:endParaRPr lang="en-US" dirty="0"/>
          </a:p>
        </p:txBody>
      </p:sp>
      <p:sp>
        <p:nvSpPr>
          <p:cNvPr id="13" name="Text Placeholder 8"/>
          <p:cNvSpPr>
            <a:spLocks noGrp="1"/>
          </p:cNvSpPr>
          <p:nvPr>
            <p:ph type="body" sz="quarter" idx="12" hasCustomPrompt="1"/>
          </p:nvPr>
        </p:nvSpPr>
        <p:spPr>
          <a:xfrm>
            <a:off x="4873469" y="5229200"/>
            <a:ext cx="6264696" cy="504056"/>
          </a:xfrm>
          <a:prstGeom prst="rect">
            <a:avLst/>
          </a:prstGeom>
        </p:spPr>
        <p:txBody>
          <a:bodyPr anchor="ctr">
            <a:normAutofit/>
          </a:bodyPr>
          <a:lstStyle>
            <a:lvl1pPr marL="0" indent="0">
              <a:buNone/>
              <a:defRPr sz="1800" b="1" i="0">
                <a:solidFill>
                  <a:schemeClr val="tx1"/>
                </a:solidFill>
                <a:latin typeface="Arial" charset="0"/>
                <a:ea typeface="Arial" charset="0"/>
                <a:cs typeface="Arial" charset="0"/>
              </a:defRPr>
            </a:lvl1pPr>
          </a:lstStyle>
          <a:p>
            <a:pPr lvl="0"/>
            <a:r>
              <a:rPr lang="en-GB" dirty="0"/>
              <a:t>Date, Arial Bold 18pt</a:t>
            </a:r>
            <a:endParaRPr lang="en-US" dirty="0"/>
          </a:p>
        </p:txBody>
      </p:sp>
      <p:sp>
        <p:nvSpPr>
          <p:cNvPr id="5" name="Text Placeholder 17"/>
          <p:cNvSpPr txBox="1">
            <a:spLocks/>
          </p:cNvSpPr>
          <p:nvPr/>
        </p:nvSpPr>
        <p:spPr>
          <a:xfrm>
            <a:off x="4871864" y="602128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a:t>www.cranfield.ac.uk</a:t>
            </a:r>
          </a:p>
        </p:txBody>
      </p:sp>
      <p:sp>
        <p:nvSpPr>
          <p:cNvPr id="2" name="Rectangle 1"/>
          <p:cNvSpPr/>
          <p:nvPr/>
        </p:nvSpPr>
        <p:spPr>
          <a:xfrm>
            <a:off x="263352" y="188640"/>
            <a:ext cx="1608179"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36000" y="1518897"/>
            <a:ext cx="3409000" cy="2556750"/>
          </a:xfrm>
          <a:prstGeom prst="rect">
            <a:avLst/>
          </a:prstGeom>
        </p:spPr>
      </p:pic>
    </p:spTree>
    <p:extLst>
      <p:ext uri="{BB962C8B-B14F-4D97-AF65-F5344CB8AC3E}">
        <p14:creationId xmlns:p14="http://schemas.microsoft.com/office/powerpoint/2010/main" val="337983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ub, Body copy">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2"/>
            <a:ext cx="11377264" cy="403244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Placeholder 1"/>
          <p:cNvSpPr>
            <a:spLocks noGrp="1"/>
          </p:cNvSpPr>
          <p:nvPr>
            <p:ph type="title" hasCustomPrompt="1"/>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1360711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ub,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6696744" cy="4032447"/>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7" hasCustomPrompt="1"/>
          </p:nvPr>
        </p:nvSpPr>
        <p:spPr>
          <a:xfrm>
            <a:off x="7248525" y="1412777"/>
            <a:ext cx="4535488" cy="4968550"/>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7" name="Title Placeholder 1"/>
          <p:cNvSpPr>
            <a:spLocks noGrp="1"/>
          </p:cNvSpPr>
          <p:nvPr>
            <p:ph type="title" hasCustomPrompt="1"/>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327047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icture - portrai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393" y="1556792"/>
            <a:ext cx="7152795" cy="960107"/>
          </a:xfrm>
        </p:spPr>
        <p:txBody>
          <a:bodyPr anchor="t">
            <a:noAutofit/>
          </a:bodyPr>
          <a:lstStyle>
            <a:lvl1pPr>
              <a:defRPr sz="6400" baseline="0"/>
            </a:lvl1pPr>
          </a:lstStyle>
          <a:p>
            <a:r>
              <a:rPr lang="en-US" dirty="0"/>
              <a:t>click to add title</a:t>
            </a:r>
            <a:endParaRPr lang="en-GB" dirty="0"/>
          </a:p>
        </p:txBody>
      </p:sp>
      <p:sp>
        <p:nvSpPr>
          <p:cNvPr id="3" name="Subtitle 2"/>
          <p:cNvSpPr>
            <a:spLocks noGrp="1"/>
          </p:cNvSpPr>
          <p:nvPr>
            <p:ph type="subTitle" idx="1" hasCustomPrompt="1"/>
          </p:nvPr>
        </p:nvSpPr>
        <p:spPr>
          <a:xfrm>
            <a:off x="623393" y="2552700"/>
            <a:ext cx="7152795" cy="1752600"/>
          </a:xfrm>
        </p:spPr>
        <p:txBody>
          <a:bodyPr>
            <a:normAutofit/>
          </a:bodyPr>
          <a:lstStyle>
            <a:lvl1pPr marL="0" indent="0" algn="l">
              <a:buNone/>
              <a:defRPr sz="3200" baseline="0">
                <a:solidFill>
                  <a:schemeClr val="tx1"/>
                </a:solidFill>
              </a:defRPr>
            </a:lvl1pPr>
            <a:lvl2pPr marL="609459" indent="0" algn="ctr">
              <a:buNone/>
              <a:defRPr>
                <a:solidFill>
                  <a:schemeClr val="tx1">
                    <a:tint val="75000"/>
                  </a:schemeClr>
                </a:solidFill>
              </a:defRPr>
            </a:lvl2pPr>
            <a:lvl3pPr marL="1218916" indent="0" algn="ctr">
              <a:buNone/>
              <a:defRPr>
                <a:solidFill>
                  <a:schemeClr val="tx1">
                    <a:tint val="75000"/>
                  </a:schemeClr>
                </a:solidFill>
              </a:defRPr>
            </a:lvl3pPr>
            <a:lvl4pPr marL="1828376" indent="0" algn="ctr">
              <a:buNone/>
              <a:defRPr>
                <a:solidFill>
                  <a:schemeClr val="tx1">
                    <a:tint val="75000"/>
                  </a:schemeClr>
                </a:solidFill>
              </a:defRPr>
            </a:lvl4pPr>
            <a:lvl5pPr marL="2437834" indent="0" algn="ctr">
              <a:buNone/>
              <a:defRPr>
                <a:solidFill>
                  <a:schemeClr val="tx1">
                    <a:tint val="75000"/>
                  </a:schemeClr>
                </a:solidFill>
              </a:defRPr>
            </a:lvl5pPr>
            <a:lvl6pPr marL="3047292" indent="0" algn="ctr">
              <a:buNone/>
              <a:defRPr>
                <a:solidFill>
                  <a:schemeClr val="tx1">
                    <a:tint val="75000"/>
                  </a:schemeClr>
                </a:solidFill>
              </a:defRPr>
            </a:lvl6pPr>
            <a:lvl7pPr marL="3656749" indent="0" algn="ctr">
              <a:buNone/>
              <a:defRPr>
                <a:solidFill>
                  <a:schemeClr val="tx1">
                    <a:tint val="75000"/>
                  </a:schemeClr>
                </a:solidFill>
              </a:defRPr>
            </a:lvl7pPr>
            <a:lvl8pPr marL="4266208" indent="0" algn="ctr">
              <a:buNone/>
              <a:defRPr>
                <a:solidFill>
                  <a:schemeClr val="tx1">
                    <a:tint val="75000"/>
                  </a:schemeClr>
                </a:solidFill>
              </a:defRPr>
            </a:lvl8pPr>
            <a:lvl9pPr marL="4875666" indent="0" algn="ctr">
              <a:buNone/>
              <a:defRPr>
                <a:solidFill>
                  <a:schemeClr val="tx1">
                    <a:tint val="75000"/>
                  </a:schemeClr>
                </a:solidFill>
              </a:defRPr>
            </a:lvl9pPr>
          </a:lstStyle>
          <a:p>
            <a:r>
              <a:rPr lang="en-US" dirty="0"/>
              <a:t>click to add subtitle</a:t>
            </a:r>
            <a:endParaRPr lang="en-GB" dirty="0"/>
          </a:p>
        </p:txBody>
      </p:sp>
      <p:sp>
        <p:nvSpPr>
          <p:cNvPr id="4" name="Picture Placeholder 2"/>
          <p:cNvSpPr>
            <a:spLocks noGrp="1" noChangeAspect="1"/>
          </p:cNvSpPr>
          <p:nvPr>
            <p:ph type="pic" idx="10"/>
          </p:nvPr>
        </p:nvSpPr>
        <p:spPr>
          <a:xfrm>
            <a:off x="7824193" y="1184738"/>
            <a:ext cx="3599460" cy="5402564"/>
          </a:xfrm>
        </p:spPr>
        <p:txBody>
          <a:bodyPr/>
          <a:lstStyle>
            <a:lvl1pPr marL="0" indent="0">
              <a:buNone/>
              <a:defRPr sz="4267"/>
            </a:lvl1pPr>
            <a:lvl2pPr marL="609570" indent="0">
              <a:buNone/>
              <a:defRPr sz="3733"/>
            </a:lvl2pPr>
            <a:lvl3pPr marL="1219139" indent="0">
              <a:buNone/>
              <a:defRPr sz="3200"/>
            </a:lvl3pPr>
            <a:lvl4pPr marL="1828709" indent="0">
              <a:buNone/>
              <a:defRPr sz="2667"/>
            </a:lvl4pPr>
            <a:lvl5pPr marL="2438278" indent="0">
              <a:buNone/>
              <a:defRPr sz="2667"/>
            </a:lvl5pPr>
            <a:lvl6pPr marL="3047848" indent="0">
              <a:buNone/>
              <a:defRPr sz="2667"/>
            </a:lvl6pPr>
            <a:lvl7pPr marL="3657417" indent="0">
              <a:buNone/>
              <a:defRPr sz="2667"/>
            </a:lvl7pPr>
            <a:lvl8pPr marL="4266987" indent="0">
              <a:buNone/>
              <a:defRPr sz="2667"/>
            </a:lvl8pPr>
            <a:lvl9pPr marL="4876557" indent="0">
              <a:buNone/>
              <a:defRPr sz="2667"/>
            </a:lvl9pPr>
          </a:lstStyle>
          <a:p>
            <a:r>
              <a:rPr lang="en-US" dirty="0"/>
              <a:t>Click icon to add picture</a:t>
            </a:r>
            <a:endParaRPr lang="en-GB" dirty="0"/>
          </a:p>
        </p:txBody>
      </p:sp>
    </p:spTree>
    <p:extLst>
      <p:ext uri="{BB962C8B-B14F-4D97-AF65-F5344CB8AC3E}">
        <p14:creationId xmlns:p14="http://schemas.microsoft.com/office/powerpoint/2010/main" val="380259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Body copy, Image">
    <p:spTree>
      <p:nvGrpSpPr>
        <p:cNvPr id="1" name=""/>
        <p:cNvGrpSpPr/>
        <p:nvPr/>
      </p:nvGrpSpPr>
      <p:grpSpPr>
        <a:xfrm>
          <a:off x="0" y="0"/>
          <a:ext cx="0" cy="0"/>
          <a:chOff x="0" y="0"/>
          <a:chExt cx="0" cy="0"/>
        </a:xfrm>
      </p:grpSpPr>
      <p:sp>
        <p:nvSpPr>
          <p:cNvPr id="7" name="Content Placeholder 2"/>
          <p:cNvSpPr>
            <a:spLocks noGrp="1"/>
          </p:cNvSpPr>
          <p:nvPr>
            <p:ph sz="quarter" idx="18" hasCustomPrompt="1"/>
          </p:nvPr>
        </p:nvSpPr>
        <p:spPr>
          <a:xfrm>
            <a:off x="7248525" y="1412778"/>
            <a:ext cx="4535488"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itle Placeholder 1"/>
          <p:cNvSpPr>
            <a:spLocks noGrp="1"/>
          </p:cNvSpPr>
          <p:nvPr>
            <p:ph type="title" hasCustomPrompt="1"/>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
        <p:nvSpPr>
          <p:cNvPr id="10" name="Text Placeholder 8"/>
          <p:cNvSpPr>
            <a:spLocks noGrp="1"/>
          </p:cNvSpPr>
          <p:nvPr>
            <p:ph type="body" sz="quarter" idx="14" hasCustomPrompt="1"/>
          </p:nvPr>
        </p:nvSpPr>
        <p:spPr>
          <a:xfrm>
            <a:off x="407368" y="1412776"/>
            <a:ext cx="6696744" cy="4968551"/>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3029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Two column body copy">
    <p:spTree>
      <p:nvGrpSpPr>
        <p:cNvPr id="1" name=""/>
        <p:cNvGrpSpPr/>
        <p:nvPr/>
      </p:nvGrpSpPr>
      <p:grpSpPr>
        <a:xfrm>
          <a:off x="0" y="0"/>
          <a:ext cx="0" cy="0"/>
          <a:chOff x="0" y="0"/>
          <a:chExt cx="0" cy="0"/>
        </a:xfrm>
      </p:grpSpPr>
      <p:sp>
        <p:nvSpPr>
          <p:cNvPr id="7" name="Text Placeholder 8"/>
          <p:cNvSpPr>
            <a:spLocks noGrp="1"/>
          </p:cNvSpPr>
          <p:nvPr>
            <p:ph type="body" sz="quarter" idx="15" hasCustomPrompt="1"/>
          </p:nvPr>
        </p:nvSpPr>
        <p:spPr>
          <a:xfrm>
            <a:off x="407368" y="1412776"/>
            <a:ext cx="11377265" cy="4968550"/>
          </a:xfrm>
          <a:prstGeom prst="rect">
            <a:avLst/>
          </a:prstGeom>
        </p:spPr>
        <p:txBody>
          <a:bodyPr numCol="2" spcCol="144000"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4" name="Title Placeholder 1"/>
          <p:cNvSpPr>
            <a:spLocks noGrp="1"/>
          </p:cNvSpPr>
          <p:nvPr>
            <p:ph type="title" hasCustomPrompt="1"/>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2306508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Large image area">
    <p:spTree>
      <p:nvGrpSpPr>
        <p:cNvPr id="1" name=""/>
        <p:cNvGrpSpPr/>
        <p:nvPr/>
      </p:nvGrpSpPr>
      <p:grpSpPr>
        <a:xfrm>
          <a:off x="0" y="0"/>
          <a:ext cx="0" cy="0"/>
          <a:chOff x="0" y="0"/>
          <a:chExt cx="0" cy="0"/>
        </a:xfrm>
      </p:grpSpPr>
      <p:sp>
        <p:nvSpPr>
          <p:cNvPr id="8" name="Content Placeholder 2"/>
          <p:cNvSpPr>
            <a:spLocks noGrp="1"/>
          </p:cNvSpPr>
          <p:nvPr>
            <p:ph sz="quarter" idx="19" hasCustomPrompt="1"/>
          </p:nvPr>
        </p:nvSpPr>
        <p:spPr>
          <a:xfrm>
            <a:off x="407368" y="1412778"/>
            <a:ext cx="11376645"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4" name="Title Placeholder 1"/>
          <p:cNvSpPr>
            <a:spLocks noGrp="1"/>
          </p:cNvSpPr>
          <p:nvPr>
            <p:ph type="title" hasCustomPrompt="1"/>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196517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Image">
    <p:spTree>
      <p:nvGrpSpPr>
        <p:cNvPr id="1" name=""/>
        <p:cNvGrpSpPr/>
        <p:nvPr/>
      </p:nvGrpSpPr>
      <p:grpSpPr>
        <a:xfrm>
          <a:off x="0" y="0"/>
          <a:ext cx="0" cy="0"/>
          <a:chOff x="0" y="0"/>
          <a:chExt cx="0" cy="0"/>
        </a:xfrm>
      </p:grpSpPr>
      <p:sp>
        <p:nvSpPr>
          <p:cNvPr id="11" name="Content Placeholder 2"/>
          <p:cNvSpPr>
            <a:spLocks noGrp="1"/>
          </p:cNvSpPr>
          <p:nvPr>
            <p:ph sz="quarter" idx="21" hasCustomPrompt="1"/>
          </p:nvPr>
        </p:nvSpPr>
        <p:spPr>
          <a:xfrm>
            <a:off x="6168632" y="1412778"/>
            <a:ext cx="5615381"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2" name="Content Placeholder 2"/>
          <p:cNvSpPr>
            <a:spLocks noGrp="1"/>
          </p:cNvSpPr>
          <p:nvPr>
            <p:ph sz="quarter" idx="22" hasCustomPrompt="1"/>
          </p:nvPr>
        </p:nvSpPr>
        <p:spPr>
          <a:xfrm>
            <a:off x="407988" y="1412778"/>
            <a:ext cx="5615381"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5" name="Title Placeholder 1"/>
          <p:cNvSpPr>
            <a:spLocks noGrp="1"/>
          </p:cNvSpPr>
          <p:nvPr>
            <p:ph type="title" hasCustomPrompt="1"/>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2998669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802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lue impact slide">
    <p:spTree>
      <p:nvGrpSpPr>
        <p:cNvPr id="1" name=""/>
        <p:cNvGrpSpPr/>
        <p:nvPr/>
      </p:nvGrpSpPr>
      <p:grpSpPr>
        <a:xfrm>
          <a:off x="0" y="0"/>
          <a:ext cx="0" cy="0"/>
          <a:chOff x="0" y="0"/>
          <a:chExt cx="0" cy="0"/>
        </a:xfrm>
      </p:grpSpPr>
      <p:sp>
        <p:nvSpPr>
          <p:cNvPr id="2" name="Rectangle 1"/>
          <p:cNvSpPr/>
          <p:nvPr/>
        </p:nvSpPr>
        <p:spPr>
          <a:xfrm>
            <a:off x="0" y="1"/>
            <a:ext cx="5231904" cy="6857999"/>
          </a:xfrm>
          <a:prstGeom prst="rect">
            <a:avLst/>
          </a:prstGeom>
          <a:solidFill>
            <a:srgbClr val="273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0" name="Text Placeholder 8"/>
          <p:cNvSpPr>
            <a:spLocks noGrp="1"/>
          </p:cNvSpPr>
          <p:nvPr>
            <p:ph type="body" sz="quarter" idx="14" hasCustomPrompt="1"/>
          </p:nvPr>
        </p:nvSpPr>
        <p:spPr>
          <a:xfrm>
            <a:off x="407368" y="404665"/>
            <a:ext cx="4440493" cy="5976662"/>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4920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Green impact slide">
    <p:spTree>
      <p:nvGrpSpPr>
        <p:cNvPr id="1" name=""/>
        <p:cNvGrpSpPr/>
        <p:nvPr/>
      </p:nvGrpSpPr>
      <p:grpSpPr>
        <a:xfrm>
          <a:off x="0" y="0"/>
          <a:ext cx="0" cy="0"/>
          <a:chOff x="0" y="0"/>
          <a:chExt cx="0" cy="0"/>
        </a:xfrm>
      </p:grpSpPr>
      <p:sp>
        <p:nvSpPr>
          <p:cNvPr id="2" name="Rectangle 1"/>
          <p:cNvSpPr/>
          <p:nvPr/>
        </p:nvSpPr>
        <p:spPr>
          <a:xfrm>
            <a:off x="0" y="1"/>
            <a:ext cx="5231904" cy="6857999"/>
          </a:xfrm>
          <a:prstGeom prst="rect">
            <a:avLst/>
          </a:prstGeom>
          <a:solidFill>
            <a:srgbClr val="5B7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a:noFill/>
              </a:ln>
              <a:solidFill>
                <a:srgbClr val="5B7813"/>
              </a:solidFill>
            </a:endParaRPr>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0" name="Text Placeholder 8"/>
          <p:cNvSpPr>
            <a:spLocks noGrp="1"/>
          </p:cNvSpPr>
          <p:nvPr>
            <p:ph type="body" sz="quarter" idx="14" hasCustomPrompt="1"/>
          </p:nvPr>
        </p:nvSpPr>
        <p:spPr>
          <a:xfrm>
            <a:off x="407368" y="404665"/>
            <a:ext cx="4440493" cy="5976662"/>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72769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Pink impact slide">
    <p:spTree>
      <p:nvGrpSpPr>
        <p:cNvPr id="1" name=""/>
        <p:cNvGrpSpPr/>
        <p:nvPr/>
      </p:nvGrpSpPr>
      <p:grpSpPr>
        <a:xfrm>
          <a:off x="0" y="0"/>
          <a:ext cx="0" cy="0"/>
          <a:chOff x="0" y="0"/>
          <a:chExt cx="0" cy="0"/>
        </a:xfrm>
      </p:grpSpPr>
      <p:sp>
        <p:nvSpPr>
          <p:cNvPr id="2" name="Rectangle 1"/>
          <p:cNvSpPr/>
          <p:nvPr/>
        </p:nvSpPr>
        <p:spPr>
          <a:xfrm>
            <a:off x="0" y="1"/>
            <a:ext cx="5231904" cy="6857999"/>
          </a:xfrm>
          <a:prstGeom prst="rect">
            <a:avLst/>
          </a:prstGeom>
          <a:solidFill>
            <a:srgbClr val="812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0" name="Text Placeholder 8"/>
          <p:cNvSpPr>
            <a:spLocks noGrp="1"/>
          </p:cNvSpPr>
          <p:nvPr>
            <p:ph type="body" sz="quarter" idx="14" hasCustomPrompt="1"/>
          </p:nvPr>
        </p:nvSpPr>
        <p:spPr>
          <a:xfrm>
            <a:off x="407368" y="404665"/>
            <a:ext cx="4440493" cy="5976662"/>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70565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Purple impact slide">
    <p:spTree>
      <p:nvGrpSpPr>
        <p:cNvPr id="1" name=""/>
        <p:cNvGrpSpPr/>
        <p:nvPr/>
      </p:nvGrpSpPr>
      <p:grpSpPr>
        <a:xfrm>
          <a:off x="0" y="0"/>
          <a:ext cx="0" cy="0"/>
          <a:chOff x="0" y="0"/>
          <a:chExt cx="0" cy="0"/>
        </a:xfrm>
      </p:grpSpPr>
      <p:sp>
        <p:nvSpPr>
          <p:cNvPr id="2" name="Rectangle 1"/>
          <p:cNvSpPr/>
          <p:nvPr/>
        </p:nvSpPr>
        <p:spPr>
          <a:xfrm>
            <a:off x="0" y="1"/>
            <a:ext cx="5231904" cy="6857999"/>
          </a:xfrm>
          <a:prstGeom prst="rect">
            <a:avLst/>
          </a:prstGeom>
          <a:solidFill>
            <a:srgbClr val="442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0" name="Text Placeholder 8"/>
          <p:cNvSpPr>
            <a:spLocks noGrp="1"/>
          </p:cNvSpPr>
          <p:nvPr>
            <p:ph type="body" sz="quarter" idx="14" hasCustomPrompt="1"/>
          </p:nvPr>
        </p:nvSpPr>
        <p:spPr>
          <a:xfrm>
            <a:off x="407368" y="404665"/>
            <a:ext cx="4440493" cy="5976662"/>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3205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Red impact slide">
    <p:spTree>
      <p:nvGrpSpPr>
        <p:cNvPr id="1" name=""/>
        <p:cNvGrpSpPr/>
        <p:nvPr/>
      </p:nvGrpSpPr>
      <p:grpSpPr>
        <a:xfrm>
          <a:off x="0" y="0"/>
          <a:ext cx="0" cy="0"/>
          <a:chOff x="0" y="0"/>
          <a:chExt cx="0" cy="0"/>
        </a:xfrm>
      </p:grpSpPr>
      <p:sp>
        <p:nvSpPr>
          <p:cNvPr id="2" name="Rectangle 1"/>
          <p:cNvSpPr/>
          <p:nvPr/>
        </p:nvSpPr>
        <p:spPr>
          <a:xfrm>
            <a:off x="0" y="1"/>
            <a:ext cx="5231904" cy="6857999"/>
          </a:xfrm>
          <a:prstGeom prst="rect">
            <a:avLst/>
          </a:prstGeom>
          <a:solidFill>
            <a:srgbClr val="82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0" name="Text Placeholder 8"/>
          <p:cNvSpPr>
            <a:spLocks noGrp="1"/>
          </p:cNvSpPr>
          <p:nvPr>
            <p:ph type="body" sz="quarter" idx="14" hasCustomPrompt="1"/>
          </p:nvPr>
        </p:nvSpPr>
        <p:spPr>
          <a:xfrm>
            <a:off x="407368" y="404665"/>
            <a:ext cx="4440493" cy="5976662"/>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98982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Brandmar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392" y="1556792"/>
            <a:ext cx="10363200" cy="960107"/>
          </a:xfrm>
        </p:spPr>
        <p:txBody>
          <a:bodyPr anchor="t">
            <a:noAutofit/>
          </a:bodyPr>
          <a:lstStyle>
            <a:lvl1pPr>
              <a:defRPr sz="6400" baseline="0"/>
            </a:lvl1pPr>
          </a:lstStyle>
          <a:p>
            <a:r>
              <a:rPr lang="en-US" dirty="0"/>
              <a:t>click to add title</a:t>
            </a:r>
            <a:endParaRPr lang="en-GB" dirty="0"/>
          </a:p>
        </p:txBody>
      </p:sp>
      <p:sp>
        <p:nvSpPr>
          <p:cNvPr id="3" name="Subtitle 2"/>
          <p:cNvSpPr>
            <a:spLocks noGrp="1"/>
          </p:cNvSpPr>
          <p:nvPr>
            <p:ph type="subTitle" idx="1" hasCustomPrompt="1"/>
          </p:nvPr>
        </p:nvSpPr>
        <p:spPr>
          <a:xfrm>
            <a:off x="623392" y="2552700"/>
            <a:ext cx="8534400" cy="1752600"/>
          </a:xfrm>
        </p:spPr>
        <p:txBody>
          <a:bodyPr>
            <a:normAutofit/>
          </a:bodyPr>
          <a:lstStyle>
            <a:lvl1pPr marL="0" indent="0" algn="l">
              <a:buNone/>
              <a:defRPr sz="3200" baseline="0">
                <a:solidFill>
                  <a:schemeClr val="tx1"/>
                </a:solidFill>
              </a:defRPr>
            </a:lvl1pPr>
            <a:lvl2pPr marL="609459" indent="0" algn="ctr">
              <a:buNone/>
              <a:defRPr>
                <a:solidFill>
                  <a:schemeClr val="tx1">
                    <a:tint val="75000"/>
                  </a:schemeClr>
                </a:solidFill>
              </a:defRPr>
            </a:lvl2pPr>
            <a:lvl3pPr marL="1218916" indent="0" algn="ctr">
              <a:buNone/>
              <a:defRPr>
                <a:solidFill>
                  <a:schemeClr val="tx1">
                    <a:tint val="75000"/>
                  </a:schemeClr>
                </a:solidFill>
              </a:defRPr>
            </a:lvl3pPr>
            <a:lvl4pPr marL="1828376" indent="0" algn="ctr">
              <a:buNone/>
              <a:defRPr>
                <a:solidFill>
                  <a:schemeClr val="tx1">
                    <a:tint val="75000"/>
                  </a:schemeClr>
                </a:solidFill>
              </a:defRPr>
            </a:lvl4pPr>
            <a:lvl5pPr marL="2437834" indent="0" algn="ctr">
              <a:buNone/>
              <a:defRPr>
                <a:solidFill>
                  <a:schemeClr val="tx1">
                    <a:tint val="75000"/>
                  </a:schemeClr>
                </a:solidFill>
              </a:defRPr>
            </a:lvl5pPr>
            <a:lvl6pPr marL="3047292" indent="0" algn="ctr">
              <a:buNone/>
              <a:defRPr>
                <a:solidFill>
                  <a:schemeClr val="tx1">
                    <a:tint val="75000"/>
                  </a:schemeClr>
                </a:solidFill>
              </a:defRPr>
            </a:lvl6pPr>
            <a:lvl7pPr marL="3656749" indent="0" algn="ctr">
              <a:buNone/>
              <a:defRPr>
                <a:solidFill>
                  <a:schemeClr val="tx1">
                    <a:tint val="75000"/>
                  </a:schemeClr>
                </a:solidFill>
              </a:defRPr>
            </a:lvl7pPr>
            <a:lvl8pPr marL="4266208" indent="0" algn="ctr">
              <a:buNone/>
              <a:defRPr>
                <a:solidFill>
                  <a:schemeClr val="tx1">
                    <a:tint val="75000"/>
                  </a:schemeClr>
                </a:solidFill>
              </a:defRPr>
            </a:lvl8pPr>
            <a:lvl9pPr marL="4875666" indent="0" algn="ctr">
              <a:buNone/>
              <a:defRPr>
                <a:solidFill>
                  <a:schemeClr val="tx1">
                    <a:tint val="75000"/>
                  </a:schemeClr>
                </a:solidFill>
              </a:defRPr>
            </a:lvl9pPr>
          </a:lstStyle>
          <a:p>
            <a:r>
              <a:rPr lang="en-US" dirty="0"/>
              <a:t>click to add subtitle</a:t>
            </a:r>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2524" y="4005064"/>
            <a:ext cx="2171129" cy="2573189"/>
          </a:xfrm>
          <a:prstGeom prst="rect">
            <a:avLst/>
          </a:prstGeom>
        </p:spPr>
      </p:pic>
    </p:spTree>
    <p:extLst>
      <p:ext uri="{BB962C8B-B14F-4D97-AF65-F5344CB8AC3E}">
        <p14:creationId xmlns:p14="http://schemas.microsoft.com/office/powerpoint/2010/main" val="788853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Yellow impact slide">
    <p:spTree>
      <p:nvGrpSpPr>
        <p:cNvPr id="1" name=""/>
        <p:cNvGrpSpPr/>
        <p:nvPr/>
      </p:nvGrpSpPr>
      <p:grpSpPr>
        <a:xfrm>
          <a:off x="0" y="0"/>
          <a:ext cx="0" cy="0"/>
          <a:chOff x="0" y="0"/>
          <a:chExt cx="0" cy="0"/>
        </a:xfrm>
      </p:grpSpPr>
      <p:sp>
        <p:nvSpPr>
          <p:cNvPr id="2" name="Rectangle 1"/>
          <p:cNvSpPr/>
          <p:nvPr/>
        </p:nvSpPr>
        <p:spPr>
          <a:xfrm>
            <a:off x="0" y="1"/>
            <a:ext cx="5231904" cy="6857999"/>
          </a:xfrm>
          <a:prstGeom prst="rect">
            <a:avLst/>
          </a:prstGeom>
          <a:solidFill>
            <a:srgbClr val="DD7A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Content Placeholder 2"/>
          <p:cNvSpPr>
            <a:spLocks noGrp="1"/>
          </p:cNvSpPr>
          <p:nvPr>
            <p:ph sz="quarter" idx="18" hasCustomPrompt="1"/>
          </p:nvPr>
        </p:nvSpPr>
        <p:spPr>
          <a:xfrm>
            <a:off x="5231904" y="1"/>
            <a:ext cx="6960096" cy="685799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0" name="Text Placeholder 8"/>
          <p:cNvSpPr>
            <a:spLocks noGrp="1"/>
          </p:cNvSpPr>
          <p:nvPr>
            <p:ph type="body" sz="quarter" idx="14" hasCustomPrompt="1"/>
          </p:nvPr>
        </p:nvSpPr>
        <p:spPr>
          <a:xfrm>
            <a:off x="407368" y="404665"/>
            <a:ext cx="4440493" cy="5976662"/>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bg1"/>
                </a:solidFill>
                <a:latin typeface="Arial" charset="0"/>
                <a:ea typeface="Arial" charset="0"/>
                <a:cs typeface="Arial" charset="0"/>
              </a:defRPr>
            </a:lvl1pPr>
            <a:lvl2pPr>
              <a:lnSpc>
                <a:spcPct val="100000"/>
              </a:lnSpc>
              <a:defRPr sz="2000" b="0" i="0">
                <a:solidFill>
                  <a:schemeClr val="bg1"/>
                </a:solidFill>
                <a:latin typeface="Arial" charset="0"/>
                <a:ea typeface="Arial" charset="0"/>
                <a:cs typeface="Arial" charset="0"/>
              </a:defRPr>
            </a:lvl2pPr>
            <a:lvl3pPr>
              <a:lnSpc>
                <a:spcPct val="100000"/>
              </a:lnSpc>
              <a:defRPr sz="2000" b="0" i="0">
                <a:solidFill>
                  <a:schemeClr val="bg1"/>
                </a:solidFill>
                <a:latin typeface="Arial" charset="0"/>
                <a:ea typeface="Arial" charset="0"/>
                <a:cs typeface="Arial" charset="0"/>
              </a:defRPr>
            </a:lvl3pPr>
            <a:lvl4pPr>
              <a:lnSpc>
                <a:spcPct val="100000"/>
              </a:lnSpc>
              <a:defRPr sz="2000" b="0" i="0">
                <a:solidFill>
                  <a:schemeClr val="bg1"/>
                </a:solidFill>
                <a:latin typeface="Arial" charset="0"/>
                <a:ea typeface="Arial" charset="0"/>
                <a:cs typeface="Arial" charset="0"/>
              </a:defRPr>
            </a:lvl4pPr>
            <a:lvl5pPr>
              <a:lnSpc>
                <a:spcPct val="100000"/>
              </a:lnSpc>
              <a:defRPr sz="2000" b="0" i="0">
                <a:solidFill>
                  <a:schemeClr val="bg1"/>
                </a:solidFill>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61547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Final Slide">
    <p:spTree>
      <p:nvGrpSpPr>
        <p:cNvPr id="1" name=""/>
        <p:cNvGrpSpPr/>
        <p:nvPr/>
      </p:nvGrpSpPr>
      <p:grpSpPr>
        <a:xfrm>
          <a:off x="0" y="0"/>
          <a:ext cx="0" cy="0"/>
          <a:chOff x="0" y="0"/>
          <a:chExt cx="0" cy="0"/>
        </a:xfrm>
      </p:grpSpPr>
      <p:sp>
        <p:nvSpPr>
          <p:cNvPr id="7" name="Rectangle 6"/>
          <p:cNvSpPr/>
          <p:nvPr/>
        </p:nvSpPr>
        <p:spPr>
          <a:xfrm>
            <a:off x="263352" y="188640"/>
            <a:ext cx="1608179"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36000" y="1518897"/>
            <a:ext cx="3409000" cy="255675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5840" y="4077072"/>
            <a:ext cx="4412661" cy="1836446"/>
          </a:xfrm>
          <a:prstGeom prst="rect">
            <a:avLst/>
          </a:prstGeom>
        </p:spPr>
      </p:pic>
      <p:sp>
        <p:nvSpPr>
          <p:cNvPr id="12" name="TextBox 11"/>
          <p:cNvSpPr txBox="1"/>
          <p:nvPr/>
        </p:nvSpPr>
        <p:spPr>
          <a:xfrm>
            <a:off x="4810329" y="2504885"/>
            <a:ext cx="6374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C406D"/>
                </a:solidFill>
                <a:latin typeface="Arial" charset="0"/>
                <a:ea typeface="Arial" charset="0"/>
                <a:cs typeface="Arial" charset="0"/>
              </a:rPr>
              <a:t>www.cranfield.ac.uk</a:t>
            </a:r>
          </a:p>
        </p:txBody>
      </p:sp>
      <p:sp>
        <p:nvSpPr>
          <p:cNvPr id="13" name="TextBox 12"/>
          <p:cNvSpPr txBox="1"/>
          <p:nvPr/>
        </p:nvSpPr>
        <p:spPr>
          <a:xfrm>
            <a:off x="4810329" y="3411612"/>
            <a:ext cx="60486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99C4"/>
                </a:solidFill>
                <a:latin typeface="Arial" charset="0"/>
                <a:ea typeface="Arial" charset="0"/>
                <a:cs typeface="Arial" charset="0"/>
              </a:rPr>
              <a:t>T: +44 (0)1234 750111</a:t>
            </a:r>
            <a:endParaRPr lang="en-US" sz="2800" b="1" dirty="0">
              <a:solidFill>
                <a:srgbClr val="0099C4"/>
              </a:solidFill>
              <a:latin typeface="Arial" charset="0"/>
              <a:ea typeface="Arial" charset="0"/>
              <a:cs typeface="Arial" charset="0"/>
            </a:endParaRPr>
          </a:p>
        </p:txBody>
      </p:sp>
    </p:spTree>
    <p:extLst>
      <p:ext uri="{BB962C8B-B14F-4D97-AF65-F5344CB8AC3E}">
        <p14:creationId xmlns:p14="http://schemas.microsoft.com/office/powerpoint/2010/main" val="35537562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B4D015A-BC1A-499A-9088-2F49FEC391BE}" type="datetimeFigureOut">
              <a:rPr lang="en-GB" smtClean="0"/>
              <a:t>13/12/2024</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25CB846-67F5-4BEB-B212-3D6BE9F30D74}" type="slidenum">
              <a:rPr lang="en-GB" smtClean="0"/>
              <a:t>‹#›</a:t>
            </a:fld>
            <a:endParaRPr lang="en-GB" dirty="0"/>
          </a:p>
        </p:txBody>
      </p:sp>
    </p:spTree>
    <p:extLst>
      <p:ext uri="{BB962C8B-B14F-4D97-AF65-F5344CB8AC3E}">
        <p14:creationId xmlns:p14="http://schemas.microsoft.com/office/powerpoint/2010/main" val="2832723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B4D015A-BC1A-499A-9088-2F49FEC391BE}" type="datetimeFigureOut">
              <a:rPr lang="en-GB" smtClean="0"/>
              <a:t>13/12/2024</a:t>
            </a:fld>
            <a:endParaRPr lang="en-GB"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25CB846-67F5-4BEB-B212-3D6BE9F30D74}" type="slidenum">
              <a:rPr lang="en-GB" smtClean="0"/>
              <a:t>‹#›</a:t>
            </a:fld>
            <a:endParaRPr lang="en-GB" dirty="0"/>
          </a:p>
        </p:txBody>
      </p:sp>
    </p:spTree>
    <p:extLst>
      <p:ext uri="{BB962C8B-B14F-4D97-AF65-F5344CB8AC3E}">
        <p14:creationId xmlns:p14="http://schemas.microsoft.com/office/powerpoint/2010/main" val="883503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B4D015A-BC1A-499A-9088-2F49FEC391BE}" type="datetimeFigureOut">
              <a:rPr lang="en-GB" smtClean="0"/>
              <a:t>13/12/2024</a:t>
            </a:fld>
            <a:endParaRPr lang="en-GB"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25CB846-67F5-4BEB-B212-3D6BE9F30D74}" type="slidenum">
              <a:rPr lang="en-GB" smtClean="0"/>
              <a:t>‹#›</a:t>
            </a:fld>
            <a:endParaRPr lang="en-GB" dirty="0"/>
          </a:p>
        </p:txBody>
      </p:sp>
    </p:spTree>
    <p:extLst>
      <p:ext uri="{BB962C8B-B14F-4D97-AF65-F5344CB8AC3E}">
        <p14:creationId xmlns:p14="http://schemas.microsoft.com/office/powerpoint/2010/main" val="1350265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404" name="Text Placeholder 403"/>
          <p:cNvSpPr>
            <a:spLocks noGrp="1"/>
          </p:cNvSpPr>
          <p:nvPr>
            <p:ph type="body" idx="10"/>
          </p:nvPr>
        </p:nvSpPr>
        <p:spPr>
          <a:xfrm>
            <a:off x="1999827" y="638175"/>
            <a:ext cx="1678093" cy="363220"/>
          </a:xfrm>
          <a:prstGeom prst="rect">
            <a:avLst/>
          </a:prstGeom>
          <a:noFill/>
          <a:ln w="0" cmpd="sng">
            <a:noFill/>
            <a:prstDash val="solid"/>
          </a:ln>
        </p:spPr>
        <p:txBody>
          <a:bodyPr vert="horz" lIns="0" tIns="5715" rIns="0" bIns="0" anchor="t"/>
          <a:lstStyle/>
          <a:p>
            <a:pPr marL="0" marR="0" lvl="0" indent="0" algn="l">
              <a:lnSpc>
                <a:spcPts val="2800"/>
              </a:lnSpc>
              <a:spcAft>
                <a:spcPts val="0"/>
              </a:spcAft>
            </a:pPr>
            <a:r>
              <a:rPr lang="en-US" sz="2350" b="1" spc="-55">
                <a:solidFill>
                  <a:srgbClr val="0C406C"/>
                </a:solidFill>
                <a:latin typeface="Verdana" panose="02020603050405020304" pitchFamily="2"/>
              </a:rPr>
              <a:t>Click to edit Master text styles</a:t>
            </a:r>
          </a:p>
        </p:txBody>
      </p:sp>
      <p:sp>
        <p:nvSpPr>
          <p:cNvPr id="405" name="Text Placeholder 404"/>
          <p:cNvSpPr>
            <a:spLocks noGrp="1"/>
          </p:cNvSpPr>
          <p:nvPr>
            <p:ph type="body" idx="10"/>
          </p:nvPr>
        </p:nvSpPr>
        <p:spPr>
          <a:xfrm>
            <a:off x="89747" y="3738245"/>
            <a:ext cx="4892887" cy="1858010"/>
          </a:xfrm>
          <a:prstGeom prst="rect">
            <a:avLst/>
          </a:prstGeom>
          <a:noFill/>
          <a:ln w="0" cmpd="sng">
            <a:noFill/>
            <a:prstDash val="solid"/>
          </a:ln>
        </p:spPr>
        <p:txBody>
          <a:bodyPr vert="horz" lIns="0" tIns="126365" rIns="0" bIns="0" anchor="t"/>
          <a:lstStyle/>
          <a:p>
            <a:pPr marL="0" marR="0" lvl="0" indent="182880" algn="just">
              <a:lnSpc>
                <a:spcPts val="2000"/>
              </a:lnSpc>
              <a:spcAft>
                <a:spcPts val="0"/>
              </a:spcAft>
              <a:buFont typeface="Verdana"/>
              <a:buChar char="·"/>
            </a:pPr>
            <a:r>
              <a:rPr lang="en-US" sz="1950" spc="0">
                <a:solidFill>
                  <a:srgbClr val="000000"/>
                </a:solidFill>
                <a:latin typeface="Verdana" panose="02020603050405020304" pitchFamily="2"/>
              </a:rPr>
              <a:t>Click to edit Master text styles</a:t>
            </a:r>
          </a:p>
          <a:p>
            <a:pPr marL="0" marR="0" lvl="1" indent="182880" algn="just">
              <a:lnSpc>
                <a:spcPts val="2000"/>
              </a:lnSpc>
              <a:spcAft>
                <a:spcPts val="0"/>
              </a:spcAft>
              <a:buFont typeface="Verdana"/>
              <a:buChar char="·"/>
            </a:pPr>
            <a:r>
              <a:rPr lang="en-US" sz="1950" spc="0">
                <a:solidFill>
                  <a:srgbClr val="000000"/>
                </a:solidFill>
                <a:latin typeface="Verdana" panose="02020603050405020304" pitchFamily="2"/>
              </a:rPr>
              <a:t>Second level</a:t>
            </a:r>
          </a:p>
          <a:p>
            <a:pPr marL="0" marR="0" lvl="2" indent="182880" algn="just">
              <a:lnSpc>
                <a:spcPts val="2000"/>
              </a:lnSpc>
              <a:spcAft>
                <a:spcPts val="0"/>
              </a:spcAft>
              <a:buFont typeface="Verdana"/>
              <a:buChar char="·"/>
            </a:pPr>
            <a:r>
              <a:rPr lang="en-US" sz="1950" spc="0">
                <a:solidFill>
                  <a:srgbClr val="000000"/>
                </a:solidFill>
                <a:latin typeface="Verdana" panose="02020603050405020304" pitchFamily="2"/>
              </a:rPr>
              <a:t>Third level</a:t>
            </a:r>
          </a:p>
          <a:p>
            <a:pPr marL="0" marR="0" lvl="3" indent="182880" algn="just">
              <a:lnSpc>
                <a:spcPts val="2000"/>
              </a:lnSpc>
              <a:spcAft>
                <a:spcPts val="0"/>
              </a:spcAft>
              <a:buFont typeface="Verdana"/>
              <a:buChar char="·"/>
            </a:pPr>
            <a:r>
              <a:rPr lang="en-US" sz="1950" spc="0">
                <a:solidFill>
                  <a:srgbClr val="000000"/>
                </a:solidFill>
                <a:latin typeface="Verdana" panose="02020603050405020304" pitchFamily="2"/>
              </a:rPr>
              <a:t>Fourth level</a:t>
            </a:r>
          </a:p>
          <a:p>
            <a:pPr marL="0" marR="0" lvl="4" indent="182880" algn="just">
              <a:lnSpc>
                <a:spcPts val="2000"/>
              </a:lnSpc>
              <a:spcAft>
                <a:spcPts val="0"/>
              </a:spcAft>
              <a:buFont typeface="Verdana"/>
              <a:buChar char="·"/>
            </a:pPr>
            <a:r>
              <a:rPr lang="en-US" sz="1950" spc="0">
                <a:solidFill>
                  <a:srgbClr val="000000"/>
                </a:solidFill>
                <a:latin typeface="Verdana" panose="02020603050405020304" pitchFamily="2"/>
              </a:rPr>
              <a:t>Fifth level</a:t>
            </a:r>
            <a:endParaRPr lang="en-US" sz="1950" spc="10">
              <a:solidFill>
                <a:srgbClr val="000000"/>
              </a:solidFill>
              <a:latin typeface="Verdana" panose="02020603050405020304" pitchFamily="2"/>
            </a:endParaRPr>
          </a:p>
        </p:txBody>
      </p:sp>
      <p:sp>
        <p:nvSpPr>
          <p:cNvPr id="406" name="Text Placeholder 405"/>
          <p:cNvSpPr>
            <a:spLocks noGrp="1"/>
          </p:cNvSpPr>
          <p:nvPr>
            <p:ph type="body" idx="10"/>
          </p:nvPr>
        </p:nvSpPr>
        <p:spPr>
          <a:xfrm>
            <a:off x="424180" y="6483986"/>
            <a:ext cx="411480" cy="203835"/>
          </a:xfrm>
          <a:prstGeom prst="rect">
            <a:avLst/>
          </a:prstGeom>
          <a:noFill/>
          <a:ln w="0" cmpd="sng">
            <a:noFill/>
            <a:prstDash val="solid"/>
          </a:ln>
        </p:spPr>
        <p:txBody>
          <a:bodyPr vert="horz" lIns="0" tIns="1270" rIns="0" bIns="0" anchor="t">
            <a:normAutofit fontScale="95000"/>
          </a:bodyPr>
          <a:lstStyle/>
          <a:p>
            <a:pPr marL="0" marR="0" lvl="0" indent="0" algn="l">
              <a:lnSpc>
                <a:spcPts val="1600"/>
              </a:lnSpc>
              <a:spcAft>
                <a:spcPts val="0"/>
              </a:spcAft>
            </a:pPr>
            <a:r>
              <a:rPr lang="en-US" sz="1400" spc="100">
                <a:solidFill>
                  <a:srgbClr val="0C406C"/>
                </a:solidFill>
                <a:latin typeface="Arial" panose="02020603050405020304" pitchFamily="2"/>
              </a:rPr>
              <a:t>Click to edit Master text styles</a:t>
            </a:r>
          </a:p>
        </p:txBody>
      </p:sp>
    </p:spTree>
    <p:extLst>
      <p:ext uri="{BB962C8B-B14F-4D97-AF65-F5344CB8AC3E}">
        <p14:creationId xmlns:p14="http://schemas.microsoft.com/office/powerpoint/2010/main" val="3237457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B4D015A-BC1A-499A-9088-2F49FEC391BE}" type="datetimeFigureOut">
              <a:rPr lang="en-GB" smtClean="0"/>
              <a:t>13/12/2024</a:t>
            </a:fld>
            <a:endParaRPr lang="en-GB"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25CB846-67F5-4BEB-B212-3D6BE9F30D74}" type="slidenum">
              <a:rPr lang="en-GB" smtClean="0"/>
              <a:t>‹#›</a:t>
            </a:fld>
            <a:endParaRPr lang="en-GB" dirty="0"/>
          </a:p>
        </p:txBody>
      </p:sp>
    </p:spTree>
    <p:extLst>
      <p:ext uri="{BB962C8B-B14F-4D97-AF65-F5344CB8AC3E}">
        <p14:creationId xmlns:p14="http://schemas.microsoft.com/office/powerpoint/2010/main" val="17789055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ltLang="en-US" noProof="0"/>
              <a:t>Click to edit Master title style</a:t>
            </a:r>
            <a:endParaRPr lang="en-GB" altLang="en-US" noProof="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en-US" noProof="0"/>
              <a:t>Click to edit Master subtitle style</a:t>
            </a:r>
            <a:endParaRPr lang="en-GB" altLang="en-US" noProof="0"/>
          </a:p>
        </p:txBody>
      </p:sp>
    </p:spTree>
    <p:extLst>
      <p:ext uri="{BB962C8B-B14F-4D97-AF65-F5344CB8AC3E}">
        <p14:creationId xmlns:p14="http://schemas.microsoft.com/office/powerpoint/2010/main" val="27014818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96975"/>
          </a:xfrm>
        </p:spPr>
        <p:txBody>
          <a:bodyPr/>
          <a:lstStyle/>
          <a:p>
            <a:r>
              <a:rPr lang="en-US" altLang="en-US" noProof="0"/>
              <a:t>Click to edit Master title style</a:t>
            </a:r>
            <a:endParaRPr lang="en-GB" altLang="en-US" noProof="0"/>
          </a:p>
        </p:txBody>
      </p:sp>
      <p:sp>
        <p:nvSpPr>
          <p:cNvPr id="3" name="Content Placeholder 2"/>
          <p:cNvSpPr>
            <a:spLocks noGrp="1"/>
          </p:cNvSpPr>
          <p:nvPr>
            <p:ph sz="half" idx="1"/>
          </p:nvPr>
        </p:nvSpPr>
        <p:spPr>
          <a:xfrm>
            <a:off x="143339" y="1412776"/>
            <a:ext cx="11905323" cy="48245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Tree>
    <p:extLst>
      <p:ext uri="{BB962C8B-B14F-4D97-AF65-F5344CB8AC3E}">
        <p14:creationId xmlns:p14="http://schemas.microsoft.com/office/powerpoint/2010/main" val="5302967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48146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ontent - Picture - portrai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393" y="1556792"/>
            <a:ext cx="7152795" cy="720080"/>
          </a:xfrm>
        </p:spPr>
        <p:txBody>
          <a:bodyPr anchor="t">
            <a:noAutofit/>
          </a:bodyPr>
          <a:lstStyle>
            <a:lvl1pPr>
              <a:defRPr sz="3200" baseline="0"/>
            </a:lvl1pPr>
          </a:lstStyle>
          <a:p>
            <a:r>
              <a:rPr lang="en-US" dirty="0"/>
              <a:t>click to add title</a:t>
            </a:r>
            <a:endParaRPr lang="en-GB" dirty="0"/>
          </a:p>
        </p:txBody>
      </p:sp>
      <p:sp>
        <p:nvSpPr>
          <p:cNvPr id="4" name="Picture Placeholder 2"/>
          <p:cNvSpPr>
            <a:spLocks noGrp="1" noChangeAspect="1"/>
          </p:cNvSpPr>
          <p:nvPr>
            <p:ph type="pic" idx="10"/>
          </p:nvPr>
        </p:nvSpPr>
        <p:spPr>
          <a:xfrm>
            <a:off x="7824193" y="1184738"/>
            <a:ext cx="3599460" cy="5402564"/>
          </a:xfrm>
        </p:spPr>
        <p:txBody>
          <a:bodyPr/>
          <a:lstStyle>
            <a:lvl1pPr marL="0" indent="0">
              <a:buNone/>
              <a:defRPr sz="4267"/>
            </a:lvl1pPr>
            <a:lvl2pPr marL="609570" indent="0">
              <a:buNone/>
              <a:defRPr sz="3733"/>
            </a:lvl2pPr>
            <a:lvl3pPr marL="1219139" indent="0">
              <a:buNone/>
              <a:defRPr sz="3200"/>
            </a:lvl3pPr>
            <a:lvl4pPr marL="1828709" indent="0">
              <a:buNone/>
              <a:defRPr sz="2667"/>
            </a:lvl4pPr>
            <a:lvl5pPr marL="2438278" indent="0">
              <a:buNone/>
              <a:defRPr sz="2667"/>
            </a:lvl5pPr>
            <a:lvl6pPr marL="3047848" indent="0">
              <a:buNone/>
              <a:defRPr sz="2667"/>
            </a:lvl6pPr>
            <a:lvl7pPr marL="3657417" indent="0">
              <a:buNone/>
              <a:defRPr sz="2667"/>
            </a:lvl7pPr>
            <a:lvl8pPr marL="4266987" indent="0">
              <a:buNone/>
              <a:defRPr sz="2667"/>
            </a:lvl8pPr>
            <a:lvl9pPr marL="4876557" indent="0">
              <a:buNone/>
              <a:defRPr sz="2667"/>
            </a:lvl9pPr>
          </a:lstStyle>
          <a:p>
            <a:r>
              <a:rPr lang="en-US" dirty="0"/>
              <a:t>Click icon to add picture</a:t>
            </a:r>
            <a:endParaRPr lang="en-GB" dirty="0"/>
          </a:p>
        </p:txBody>
      </p:sp>
      <p:sp>
        <p:nvSpPr>
          <p:cNvPr id="6" name="Text Placeholder 5"/>
          <p:cNvSpPr>
            <a:spLocks noGrp="1"/>
          </p:cNvSpPr>
          <p:nvPr>
            <p:ph type="body" sz="quarter" idx="11"/>
          </p:nvPr>
        </p:nvSpPr>
        <p:spPr>
          <a:xfrm>
            <a:off x="7824194" y="645584"/>
            <a:ext cx="3599460" cy="527048"/>
          </a:xfrm>
        </p:spPr>
        <p:txBody>
          <a:bodyPr>
            <a:noAutofit/>
          </a:bodyPr>
          <a:lstStyle>
            <a:lvl1pPr marL="0" indent="0" algn="r">
              <a:spcBef>
                <a:spcPts val="0"/>
              </a:spcBef>
              <a:buFont typeface="Arial" panose="020B0604020202020204" pitchFamily="34" charset="0"/>
              <a:buNone/>
              <a:defRPr sz="1467"/>
            </a:lvl1pPr>
            <a:lvl2pPr>
              <a:defRPr sz="1467"/>
            </a:lvl2pPr>
            <a:lvl3pPr>
              <a:defRPr sz="1401"/>
            </a:lvl3pPr>
            <a:lvl4pPr>
              <a:defRPr sz="1333"/>
            </a:lvl4pPr>
            <a:lvl5pPr>
              <a:defRPr sz="1333"/>
            </a:lvl5pPr>
          </a:lstStyle>
          <a:p>
            <a:pPr lvl="0"/>
            <a:r>
              <a:rPr lang="en-US"/>
              <a:t>Click to edit Master text styles</a:t>
            </a:r>
          </a:p>
        </p:txBody>
      </p:sp>
      <p:sp>
        <p:nvSpPr>
          <p:cNvPr id="8" name="Text Placeholder 7"/>
          <p:cNvSpPr>
            <a:spLocks noGrp="1"/>
          </p:cNvSpPr>
          <p:nvPr>
            <p:ph type="body" sz="quarter" idx="12"/>
          </p:nvPr>
        </p:nvSpPr>
        <p:spPr>
          <a:xfrm>
            <a:off x="624418" y="2324102"/>
            <a:ext cx="7152217" cy="3985684"/>
          </a:xfrm>
        </p:spPr>
        <p:txBody>
          <a:bodyPr>
            <a:normAutofit/>
          </a:bodyPr>
          <a:lstStyle>
            <a:lvl1pPr marL="335984" indent="-335984">
              <a:spcBef>
                <a:spcPts val="0"/>
              </a:spcBef>
              <a:defRPr sz="2400"/>
            </a:lvl1pPr>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30717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12192000" cy="1196975"/>
          </a:xfrm>
        </p:spPr>
        <p:txBody>
          <a:bodyPr/>
          <a:lstStyle/>
          <a:p>
            <a:r>
              <a:rPr lang="en-US" altLang="en-US" noProof="0"/>
              <a:t>Click to edit Master title style</a:t>
            </a:r>
            <a:endParaRPr lang="en-GB" altLang="en-US" noProof="0"/>
          </a:p>
        </p:txBody>
      </p:sp>
      <p:sp>
        <p:nvSpPr>
          <p:cNvPr id="3" name="Content Placeholder 2"/>
          <p:cNvSpPr>
            <a:spLocks noGrp="1"/>
          </p:cNvSpPr>
          <p:nvPr>
            <p:ph sz="half" idx="1"/>
          </p:nvPr>
        </p:nvSpPr>
        <p:spPr>
          <a:xfrm>
            <a:off x="143341" y="1412776"/>
            <a:ext cx="11905323" cy="482453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Tree>
    <p:extLst>
      <p:ext uri="{BB962C8B-B14F-4D97-AF65-F5344CB8AC3E}">
        <p14:creationId xmlns:p14="http://schemas.microsoft.com/office/powerpoint/2010/main" val="268702020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12192000" cy="1196975"/>
          </a:xfrm>
        </p:spPr>
        <p:txBody>
          <a:bodyPr/>
          <a:lstStyle/>
          <a:p>
            <a:r>
              <a:rPr lang="en-US" altLang="en-US" noProof="0"/>
              <a:t>Click to edit Master title style</a:t>
            </a:r>
            <a:endParaRPr lang="en-GB" altLang="en-US" noProof="0"/>
          </a:p>
        </p:txBody>
      </p:sp>
      <p:sp>
        <p:nvSpPr>
          <p:cNvPr id="3" name="Content Placeholder 2"/>
          <p:cNvSpPr>
            <a:spLocks noGrp="1"/>
          </p:cNvSpPr>
          <p:nvPr>
            <p:ph sz="half" idx="1"/>
          </p:nvPr>
        </p:nvSpPr>
        <p:spPr>
          <a:xfrm>
            <a:off x="143341" y="1340768"/>
            <a:ext cx="11905323" cy="48965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4" name="TextBox 3">
            <a:extLst>
              <a:ext uri="{FF2B5EF4-FFF2-40B4-BE49-F238E27FC236}">
                <a16:creationId xmlns:a16="http://schemas.microsoft.com/office/drawing/2014/main" id="{058C94E9-BAC7-4A8D-9D23-278102D20524}"/>
              </a:ext>
            </a:extLst>
          </p:cNvPr>
          <p:cNvSpPr txBox="1"/>
          <p:nvPr userDrawn="1"/>
        </p:nvSpPr>
        <p:spPr>
          <a:xfrm>
            <a:off x="143341" y="6273220"/>
            <a:ext cx="2297709" cy="584775"/>
          </a:xfrm>
          <a:prstGeom prst="rect">
            <a:avLst/>
          </a:prstGeom>
          <a:noFill/>
        </p:spPr>
        <p:txBody>
          <a:bodyPr wrap="square" rtlCol="0">
            <a:spAutoFit/>
          </a:bodyPr>
          <a:lstStyle/>
          <a:p>
            <a:r>
              <a:rPr lang="en-GB" sz="1600" dirty="0">
                <a:solidFill>
                  <a:srgbClr val="00B0F0"/>
                </a:solidFill>
                <a:latin typeface="+mn-lt"/>
              </a:rPr>
              <a:t>November 2023</a:t>
            </a:r>
          </a:p>
          <a:p>
            <a:r>
              <a:rPr lang="en-GB" sz="1600" dirty="0">
                <a:solidFill>
                  <a:srgbClr val="00B0F0"/>
                </a:solidFill>
                <a:latin typeface="+mn-lt"/>
              </a:rPr>
              <a:t>Water Health Partnership</a:t>
            </a:r>
          </a:p>
        </p:txBody>
      </p:sp>
    </p:spTree>
    <p:extLst>
      <p:ext uri="{BB962C8B-B14F-4D97-AF65-F5344CB8AC3E}">
        <p14:creationId xmlns:p14="http://schemas.microsoft.com/office/powerpoint/2010/main" val="289261143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
            <a:ext cx="12192000" cy="1196975"/>
          </a:xfrm>
        </p:spPr>
        <p:txBody>
          <a:bodyPr/>
          <a:lstStyle/>
          <a:p>
            <a:r>
              <a:rPr lang="en-US" altLang="en-US" noProof="0"/>
              <a:t>Click to edit Master title style</a:t>
            </a:r>
            <a:endParaRPr lang="en-GB" altLang="en-US" noProof="0"/>
          </a:p>
        </p:txBody>
      </p:sp>
      <p:sp>
        <p:nvSpPr>
          <p:cNvPr id="3" name="Content Placeholder 2"/>
          <p:cNvSpPr>
            <a:spLocks noGrp="1"/>
          </p:cNvSpPr>
          <p:nvPr>
            <p:ph sz="half" idx="1"/>
          </p:nvPr>
        </p:nvSpPr>
        <p:spPr>
          <a:xfrm>
            <a:off x="143341" y="1412776"/>
            <a:ext cx="11905323" cy="4824536"/>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Tree>
    <p:extLst>
      <p:ext uri="{BB962C8B-B14F-4D97-AF65-F5344CB8AC3E}">
        <p14:creationId xmlns:p14="http://schemas.microsoft.com/office/powerpoint/2010/main" val="373843648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23159"/>
            <a:ext cx="9144000" cy="1086803"/>
          </a:xfrm>
        </p:spPr>
        <p:txBody>
          <a:bodyPr anchor="b">
            <a:normAutofit/>
          </a:bodyPr>
          <a:lstStyle>
            <a:lvl1pPr algn="ctr">
              <a:defRPr sz="48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B3767DFC-58A8-4476-917E-D7F36E3BF83B}" type="datetimeFigureOut">
              <a:rPr lang="en-GB" smtClean="0"/>
              <a:t>13/12/2024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AAF0CEA-B6E4-4B36-997F-98A93A01189D}" type="slidenum">
              <a:rPr lang="en-GB" smtClean="0"/>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4704" y="0"/>
            <a:ext cx="1438656" cy="1691640"/>
          </a:xfrm>
          <a:prstGeom prst="rect">
            <a:avLst/>
          </a:prstGeom>
        </p:spPr>
      </p:pic>
    </p:spTree>
    <p:extLst>
      <p:ext uri="{BB962C8B-B14F-4D97-AF65-F5344CB8AC3E}">
        <p14:creationId xmlns:p14="http://schemas.microsoft.com/office/powerpoint/2010/main" val="3220041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B3767DFC-58A8-4476-917E-D7F36E3BF83B}" type="datetimeFigureOut">
              <a:rPr lang="en-GB" smtClean="0"/>
              <a:t>13/12/2024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AAF0CEA-B6E4-4B36-997F-98A93A01189D}" type="slidenum">
              <a:rPr lang="en-GB" smtClean="0"/>
              <a:t>‹#›</a:t>
            </a:fld>
            <a:endParaRPr lang="en-GB" dirty="0"/>
          </a:p>
        </p:txBody>
      </p:sp>
    </p:spTree>
    <p:extLst>
      <p:ext uri="{BB962C8B-B14F-4D97-AF65-F5344CB8AC3E}">
        <p14:creationId xmlns:p14="http://schemas.microsoft.com/office/powerpoint/2010/main" val="5427755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524000" y="2423159"/>
            <a:ext cx="9144000" cy="1086803"/>
          </a:xfrm>
        </p:spPr>
        <p:txBody>
          <a:bodyPr anchor="b">
            <a:normAutofit/>
          </a:bodyPr>
          <a:lstStyle>
            <a:lvl1pPr algn="ct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13/12/2024</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4704" y="0"/>
            <a:ext cx="1438656" cy="1693299"/>
          </a:xfrm>
          <a:prstGeom prst="rect">
            <a:avLst/>
          </a:prstGeom>
        </p:spPr>
      </p:pic>
    </p:spTree>
    <p:extLst>
      <p:ext uri="{BB962C8B-B14F-4D97-AF65-F5344CB8AC3E}">
        <p14:creationId xmlns:p14="http://schemas.microsoft.com/office/powerpoint/2010/main" val="27472935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13/12/2024</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spTree>
    <p:extLst>
      <p:ext uri="{BB962C8B-B14F-4D97-AF65-F5344CB8AC3E}">
        <p14:creationId xmlns:p14="http://schemas.microsoft.com/office/powerpoint/2010/main" val="3010323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6904920"/>
          </a:xfrm>
          <a:prstGeom prst="rect">
            <a:avLst/>
          </a:prstGeom>
        </p:spPr>
      </p:pic>
      <p:sp>
        <p:nvSpPr>
          <p:cNvPr id="2" name="Title 1"/>
          <p:cNvSpPr>
            <a:spLocks noGrp="1"/>
          </p:cNvSpPr>
          <p:nvPr>
            <p:ph type="ctrTitle"/>
          </p:nvPr>
        </p:nvSpPr>
        <p:spPr>
          <a:xfrm>
            <a:off x="1524000" y="2423159"/>
            <a:ext cx="9144000" cy="1086803"/>
          </a:xfrm>
        </p:spPr>
        <p:txBody>
          <a:bodyPr anchor="b">
            <a:normAutofit/>
          </a:bodyPr>
          <a:lstStyle>
            <a:lvl1pPr algn="ct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13/12/2024</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4704" y="0"/>
            <a:ext cx="1438656" cy="1693299"/>
          </a:xfrm>
          <a:prstGeom prst="rect">
            <a:avLst/>
          </a:prstGeom>
        </p:spPr>
      </p:pic>
    </p:spTree>
    <p:extLst>
      <p:ext uri="{BB962C8B-B14F-4D97-AF65-F5344CB8AC3E}">
        <p14:creationId xmlns:p14="http://schemas.microsoft.com/office/powerpoint/2010/main" val="1047131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6904920"/>
          </a:xfrm>
          <a:prstGeom prst="rect">
            <a:avLst/>
          </a:prstGeom>
        </p:spPr>
      </p:pic>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13/12/2024</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spTree>
    <p:extLst>
      <p:ext uri="{BB962C8B-B14F-4D97-AF65-F5344CB8AC3E}">
        <p14:creationId xmlns:p14="http://schemas.microsoft.com/office/powerpoint/2010/main" val="58518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0630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Content - Picture - landscap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393" y="1556792"/>
            <a:ext cx="7152795" cy="720080"/>
          </a:xfrm>
        </p:spPr>
        <p:txBody>
          <a:bodyPr anchor="t">
            <a:noAutofit/>
          </a:bodyPr>
          <a:lstStyle>
            <a:lvl1pPr>
              <a:defRPr sz="3200" baseline="0"/>
            </a:lvl1pPr>
          </a:lstStyle>
          <a:p>
            <a:r>
              <a:rPr lang="en-US" dirty="0"/>
              <a:t>click to add title</a:t>
            </a:r>
            <a:endParaRPr lang="en-GB" dirty="0"/>
          </a:p>
        </p:txBody>
      </p:sp>
      <p:sp>
        <p:nvSpPr>
          <p:cNvPr id="6" name="Text Placeholder 5"/>
          <p:cNvSpPr>
            <a:spLocks noGrp="1"/>
          </p:cNvSpPr>
          <p:nvPr>
            <p:ph type="body" sz="quarter" idx="11"/>
          </p:nvPr>
        </p:nvSpPr>
        <p:spPr>
          <a:xfrm>
            <a:off x="7824194" y="645584"/>
            <a:ext cx="3599460" cy="527048"/>
          </a:xfrm>
        </p:spPr>
        <p:txBody>
          <a:bodyPr>
            <a:noAutofit/>
          </a:bodyPr>
          <a:lstStyle>
            <a:lvl1pPr marL="0" indent="0" algn="r">
              <a:spcBef>
                <a:spcPts val="0"/>
              </a:spcBef>
              <a:buFont typeface="Arial" panose="020B0604020202020204" pitchFamily="34" charset="0"/>
              <a:buNone/>
              <a:defRPr sz="1467"/>
            </a:lvl1pPr>
            <a:lvl2pPr>
              <a:defRPr sz="1467"/>
            </a:lvl2pPr>
            <a:lvl3pPr>
              <a:defRPr sz="1401"/>
            </a:lvl3pPr>
            <a:lvl4pPr>
              <a:defRPr sz="1333"/>
            </a:lvl4pPr>
            <a:lvl5pPr>
              <a:defRPr sz="1333"/>
            </a:lvl5pPr>
          </a:lstStyle>
          <a:p>
            <a:pPr lvl="0"/>
            <a:r>
              <a:rPr lang="en-US"/>
              <a:t>Click to edit Master text styles</a:t>
            </a:r>
          </a:p>
        </p:txBody>
      </p:sp>
      <p:sp>
        <p:nvSpPr>
          <p:cNvPr id="8" name="Text Placeholder 7"/>
          <p:cNvSpPr>
            <a:spLocks noGrp="1"/>
          </p:cNvSpPr>
          <p:nvPr>
            <p:ph type="body" sz="quarter" idx="12"/>
          </p:nvPr>
        </p:nvSpPr>
        <p:spPr>
          <a:xfrm>
            <a:off x="624419" y="2324102"/>
            <a:ext cx="6911743" cy="3985684"/>
          </a:xfrm>
        </p:spPr>
        <p:txBody>
          <a:bodyPr>
            <a:normAutofit/>
          </a:bodyPr>
          <a:lstStyle>
            <a:lvl1pPr marL="335984" indent="-335984">
              <a:spcBef>
                <a:spcPts val="0"/>
              </a:spcBef>
              <a:defRPr sz="2400"/>
            </a:lvl1pPr>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2"/>
          <p:cNvSpPr>
            <a:spLocks noGrp="1" noChangeAspect="1"/>
          </p:cNvSpPr>
          <p:nvPr>
            <p:ph type="pic" idx="10"/>
          </p:nvPr>
        </p:nvSpPr>
        <p:spPr>
          <a:xfrm>
            <a:off x="7586937" y="2324877"/>
            <a:ext cx="3840000" cy="2560000"/>
          </a:xfrm>
        </p:spPr>
        <p:txBody>
          <a:bodyPr/>
          <a:lstStyle>
            <a:lvl1pPr marL="0" indent="0">
              <a:buNone/>
              <a:defRPr sz="4267"/>
            </a:lvl1pPr>
            <a:lvl2pPr marL="609570" indent="0">
              <a:buNone/>
              <a:defRPr sz="3733"/>
            </a:lvl2pPr>
            <a:lvl3pPr marL="1219139" indent="0">
              <a:buNone/>
              <a:defRPr sz="3200"/>
            </a:lvl3pPr>
            <a:lvl4pPr marL="1828709" indent="0">
              <a:buNone/>
              <a:defRPr sz="2667"/>
            </a:lvl4pPr>
            <a:lvl5pPr marL="2438278" indent="0">
              <a:buNone/>
              <a:defRPr sz="2667"/>
            </a:lvl5pPr>
            <a:lvl6pPr marL="3047848" indent="0">
              <a:buNone/>
              <a:defRPr sz="2667"/>
            </a:lvl6pPr>
            <a:lvl7pPr marL="3657417" indent="0">
              <a:buNone/>
              <a:defRPr sz="2667"/>
            </a:lvl7pPr>
            <a:lvl8pPr marL="4266987" indent="0">
              <a:buNone/>
              <a:defRPr sz="2667"/>
            </a:lvl8pPr>
            <a:lvl9pPr marL="4876557" indent="0">
              <a:buNone/>
              <a:defRPr sz="2667"/>
            </a:lvl9pPr>
          </a:lstStyle>
          <a:p>
            <a:r>
              <a:rPr lang="en-US" dirty="0"/>
              <a:t>Click icon to add picture</a:t>
            </a:r>
            <a:endParaRPr lang="en-GB" dirty="0"/>
          </a:p>
        </p:txBody>
      </p:sp>
    </p:spTree>
    <p:extLst>
      <p:ext uri="{BB962C8B-B14F-4D97-AF65-F5344CB8AC3E}">
        <p14:creationId xmlns:p14="http://schemas.microsoft.com/office/powerpoint/2010/main" val="3493611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314810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59089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308834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70515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51596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12/13/2024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265884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98656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259553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022637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62574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 dro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393" y="1556792"/>
            <a:ext cx="7152795" cy="720080"/>
          </a:xfrm>
        </p:spPr>
        <p:txBody>
          <a:bodyPr anchor="t">
            <a:noAutofit/>
          </a:bodyPr>
          <a:lstStyle>
            <a:lvl1pPr>
              <a:defRPr sz="3200" baseline="0"/>
            </a:lvl1pPr>
          </a:lstStyle>
          <a:p>
            <a:r>
              <a:rPr lang="en-US" dirty="0"/>
              <a:t>click to add title</a:t>
            </a:r>
            <a:endParaRPr lang="en-GB" dirty="0"/>
          </a:p>
        </p:txBody>
      </p:sp>
      <p:sp>
        <p:nvSpPr>
          <p:cNvPr id="6" name="Text Placeholder 5"/>
          <p:cNvSpPr>
            <a:spLocks noGrp="1"/>
          </p:cNvSpPr>
          <p:nvPr>
            <p:ph type="body" sz="quarter" idx="11"/>
          </p:nvPr>
        </p:nvSpPr>
        <p:spPr>
          <a:xfrm>
            <a:off x="7824194" y="645584"/>
            <a:ext cx="3599460" cy="527048"/>
          </a:xfrm>
        </p:spPr>
        <p:txBody>
          <a:bodyPr>
            <a:noAutofit/>
          </a:bodyPr>
          <a:lstStyle>
            <a:lvl1pPr marL="0" indent="0" algn="r">
              <a:spcBef>
                <a:spcPts val="0"/>
              </a:spcBef>
              <a:buFont typeface="Arial" panose="020B0604020202020204" pitchFamily="34" charset="0"/>
              <a:buNone/>
              <a:defRPr sz="1467"/>
            </a:lvl1pPr>
            <a:lvl2pPr>
              <a:defRPr sz="1467"/>
            </a:lvl2pPr>
            <a:lvl3pPr>
              <a:defRPr sz="1401"/>
            </a:lvl3pPr>
            <a:lvl4pPr>
              <a:defRPr sz="1333"/>
            </a:lvl4pPr>
            <a:lvl5pPr>
              <a:defRPr sz="1333"/>
            </a:lvl5pPr>
          </a:lstStyle>
          <a:p>
            <a:pPr lvl="0"/>
            <a:r>
              <a:rPr lang="en-US"/>
              <a:t>Click to edit Master text styles</a:t>
            </a:r>
          </a:p>
        </p:txBody>
      </p:sp>
      <p:sp>
        <p:nvSpPr>
          <p:cNvPr id="8" name="Text Placeholder 7"/>
          <p:cNvSpPr>
            <a:spLocks noGrp="1"/>
          </p:cNvSpPr>
          <p:nvPr>
            <p:ph type="body" sz="quarter" idx="12"/>
          </p:nvPr>
        </p:nvSpPr>
        <p:spPr>
          <a:xfrm>
            <a:off x="624419" y="2324102"/>
            <a:ext cx="6911743" cy="3985684"/>
          </a:xfrm>
        </p:spPr>
        <p:txBody>
          <a:bodyPr>
            <a:normAutofit/>
          </a:bodyPr>
          <a:lstStyle>
            <a:lvl1pPr marL="335984" indent="-335984">
              <a:spcBef>
                <a:spcPts val="0"/>
              </a:spcBef>
              <a:defRPr sz="2400"/>
            </a:lvl1pPr>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3"/>
          <p:cNvSpPr>
            <a:spLocks noGrp="1"/>
          </p:cNvSpPr>
          <p:nvPr>
            <p:ph type="body" sz="quarter" idx="17"/>
          </p:nvPr>
        </p:nvSpPr>
        <p:spPr>
          <a:xfrm>
            <a:off x="8142253" y="1845737"/>
            <a:ext cx="3282340" cy="4197308"/>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3200">
                <a:solidFill>
                  <a:schemeClr val="bg2"/>
                </a:solidFill>
              </a:defRPr>
            </a:lvl1pPr>
            <a:lvl2pPr marL="0" indent="0" algn="ctr">
              <a:buNone/>
              <a:defRPr sz="2133">
                <a:solidFill>
                  <a:schemeClr val="bg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494112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81114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712991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762641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648956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491851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327238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5953319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23159"/>
            <a:ext cx="9144000" cy="1086803"/>
          </a:xfrm>
        </p:spPr>
        <p:txBody>
          <a:bodyPr anchor="b">
            <a:normAutofit/>
          </a:bodyPr>
          <a:lstStyle>
            <a:lvl1pPr algn="ctr">
              <a:defRPr sz="48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B3767DFC-58A8-4476-917E-D7F36E3BF83B}" type="datetimeFigureOut">
              <a:rPr lang="en-GB" smtClean="0"/>
              <a:t>13/12/2024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AAF0CEA-B6E4-4B36-997F-98A93A01189D}" type="slidenum">
              <a:rPr lang="en-GB" smtClean="0"/>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4704" y="0"/>
            <a:ext cx="1438656" cy="1691640"/>
          </a:xfrm>
          <a:prstGeom prst="rect">
            <a:avLst/>
          </a:prstGeom>
        </p:spPr>
      </p:pic>
    </p:spTree>
    <p:extLst>
      <p:ext uri="{BB962C8B-B14F-4D97-AF65-F5344CB8AC3E}">
        <p14:creationId xmlns:p14="http://schemas.microsoft.com/office/powerpoint/2010/main" val="41892859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B3767DFC-58A8-4476-917E-D7F36E3BF83B}" type="datetimeFigureOut">
              <a:rPr lang="en-GB" smtClean="0"/>
              <a:t>13/12/2024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AAF0CEA-B6E4-4B36-997F-98A93A01189D}" type="slidenum">
              <a:rPr lang="en-GB" smtClean="0"/>
              <a:t>‹#›</a:t>
            </a:fld>
            <a:endParaRPr lang="en-GB" dirty="0"/>
          </a:p>
        </p:txBody>
      </p:sp>
    </p:spTree>
    <p:extLst>
      <p:ext uri="{BB962C8B-B14F-4D97-AF65-F5344CB8AC3E}">
        <p14:creationId xmlns:p14="http://schemas.microsoft.com/office/powerpoint/2010/main" val="1559348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524000" y="2423159"/>
            <a:ext cx="9144000" cy="1086803"/>
          </a:xfrm>
        </p:spPr>
        <p:txBody>
          <a:bodyPr anchor="b">
            <a:normAutofit/>
          </a:bodyPr>
          <a:lstStyle>
            <a:lvl1pPr algn="ct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13/12/2024</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4704" y="0"/>
            <a:ext cx="1438656" cy="1693299"/>
          </a:xfrm>
          <a:prstGeom prst="rect">
            <a:avLst/>
          </a:prstGeom>
        </p:spPr>
      </p:pic>
    </p:spTree>
    <p:extLst>
      <p:ext uri="{BB962C8B-B14F-4D97-AF65-F5344CB8AC3E}">
        <p14:creationId xmlns:p14="http://schemas.microsoft.com/office/powerpoint/2010/main" val="961483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Drop">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7824194" y="645584"/>
            <a:ext cx="3599460" cy="527048"/>
          </a:xfrm>
        </p:spPr>
        <p:txBody>
          <a:bodyPr>
            <a:noAutofit/>
          </a:bodyPr>
          <a:lstStyle>
            <a:lvl1pPr marL="0" indent="0" algn="r">
              <a:spcBef>
                <a:spcPts val="0"/>
              </a:spcBef>
              <a:buFont typeface="Arial" panose="020B0604020202020204" pitchFamily="34" charset="0"/>
              <a:buNone/>
              <a:defRPr sz="1467"/>
            </a:lvl1pPr>
            <a:lvl2pPr>
              <a:defRPr sz="1467"/>
            </a:lvl2pPr>
            <a:lvl3pPr>
              <a:defRPr sz="1401"/>
            </a:lvl3pPr>
            <a:lvl4pPr>
              <a:defRPr sz="1333"/>
            </a:lvl4pPr>
            <a:lvl5pPr>
              <a:defRPr sz="1333"/>
            </a:lvl5pPr>
          </a:lstStyle>
          <a:p>
            <a:pPr lvl="0"/>
            <a:r>
              <a:rPr lang="en-US"/>
              <a:t>Click to edit Master text styles</a:t>
            </a:r>
          </a:p>
        </p:txBody>
      </p:sp>
      <p:sp>
        <p:nvSpPr>
          <p:cNvPr id="10" name="Text Placeholder 3"/>
          <p:cNvSpPr>
            <a:spLocks noGrp="1"/>
          </p:cNvSpPr>
          <p:nvPr>
            <p:ph type="body" sz="quarter" idx="15"/>
          </p:nvPr>
        </p:nvSpPr>
        <p:spPr>
          <a:xfrm>
            <a:off x="767409" y="1845737"/>
            <a:ext cx="3282340" cy="4197308"/>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3200">
                <a:solidFill>
                  <a:schemeClr val="bg2"/>
                </a:solidFill>
              </a:defRPr>
            </a:lvl1pPr>
            <a:lvl2pPr marL="0" indent="0" algn="ctr">
              <a:buNone/>
              <a:defRPr sz="2133">
                <a:solidFill>
                  <a:schemeClr val="bg2"/>
                </a:solidFill>
              </a:defRPr>
            </a:lvl2pPr>
          </a:lstStyle>
          <a:p>
            <a:pPr lvl="0"/>
            <a:r>
              <a:rPr lang="en-US"/>
              <a:t>Click to edit Master text styles</a:t>
            </a:r>
          </a:p>
          <a:p>
            <a:pPr lvl="1"/>
            <a:r>
              <a:rPr lang="en-US"/>
              <a:t>Second level</a:t>
            </a:r>
          </a:p>
        </p:txBody>
      </p:sp>
      <p:sp>
        <p:nvSpPr>
          <p:cNvPr id="13" name="Text Placeholder 3"/>
          <p:cNvSpPr>
            <a:spLocks noGrp="1"/>
          </p:cNvSpPr>
          <p:nvPr>
            <p:ph type="body" sz="quarter" idx="16"/>
          </p:nvPr>
        </p:nvSpPr>
        <p:spPr>
          <a:xfrm>
            <a:off x="4454831" y="1845737"/>
            <a:ext cx="3282340" cy="4197308"/>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3200">
                <a:solidFill>
                  <a:schemeClr val="bg2"/>
                </a:solidFill>
              </a:defRPr>
            </a:lvl1pPr>
            <a:lvl2pPr marL="0" indent="0" algn="ctr">
              <a:buNone/>
              <a:defRPr sz="2133">
                <a:solidFill>
                  <a:schemeClr val="bg2"/>
                </a:solidFill>
              </a:defRPr>
            </a:lvl2pPr>
          </a:lstStyle>
          <a:p>
            <a:pPr lvl="0"/>
            <a:r>
              <a:rPr lang="en-US"/>
              <a:t>Click to edit Master text styles</a:t>
            </a:r>
          </a:p>
          <a:p>
            <a:pPr lvl="1"/>
            <a:r>
              <a:rPr lang="en-US"/>
              <a:t>Second level</a:t>
            </a:r>
          </a:p>
        </p:txBody>
      </p:sp>
      <p:sp>
        <p:nvSpPr>
          <p:cNvPr id="14" name="Text Placeholder 3"/>
          <p:cNvSpPr>
            <a:spLocks noGrp="1"/>
          </p:cNvSpPr>
          <p:nvPr>
            <p:ph type="body" sz="quarter" idx="17"/>
          </p:nvPr>
        </p:nvSpPr>
        <p:spPr>
          <a:xfrm>
            <a:off x="8142253" y="1845737"/>
            <a:ext cx="3282340" cy="4197308"/>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3200">
                <a:solidFill>
                  <a:schemeClr val="bg2"/>
                </a:solidFill>
              </a:defRPr>
            </a:lvl1pPr>
            <a:lvl2pPr marL="0" indent="0" algn="ctr">
              <a:buNone/>
              <a:defRPr sz="2133">
                <a:solidFill>
                  <a:schemeClr val="bg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38493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13/12/2024</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spTree>
    <p:extLst>
      <p:ext uri="{BB962C8B-B14F-4D97-AF65-F5344CB8AC3E}">
        <p14:creationId xmlns:p14="http://schemas.microsoft.com/office/powerpoint/2010/main" val="29170179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6904920"/>
          </a:xfrm>
          <a:prstGeom prst="rect">
            <a:avLst/>
          </a:prstGeom>
        </p:spPr>
      </p:pic>
      <p:sp>
        <p:nvSpPr>
          <p:cNvPr id="2" name="Title 1"/>
          <p:cNvSpPr>
            <a:spLocks noGrp="1"/>
          </p:cNvSpPr>
          <p:nvPr>
            <p:ph type="ctrTitle"/>
          </p:nvPr>
        </p:nvSpPr>
        <p:spPr>
          <a:xfrm>
            <a:off x="1524000" y="2423159"/>
            <a:ext cx="9144000" cy="1086803"/>
          </a:xfrm>
        </p:spPr>
        <p:txBody>
          <a:bodyPr anchor="b">
            <a:normAutofit/>
          </a:bodyPr>
          <a:lstStyle>
            <a:lvl1pPr algn="ct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13/12/2024</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4704" y="0"/>
            <a:ext cx="1438656" cy="1693299"/>
          </a:xfrm>
          <a:prstGeom prst="rect">
            <a:avLst/>
          </a:prstGeom>
        </p:spPr>
      </p:pic>
    </p:spTree>
    <p:extLst>
      <p:ext uri="{BB962C8B-B14F-4D97-AF65-F5344CB8AC3E}">
        <p14:creationId xmlns:p14="http://schemas.microsoft.com/office/powerpoint/2010/main" val="18138396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6904920"/>
          </a:xfrm>
          <a:prstGeom prst="rect">
            <a:avLst/>
          </a:prstGeom>
        </p:spPr>
      </p:pic>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B3767DFC-58A8-4476-917E-D7F36E3BF83B}" type="datetimeFigureOut">
              <a:rPr lang="en-GB" smtClean="0"/>
              <a:pPr/>
              <a:t>13/12/2024</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AAF0CEA-B6E4-4B36-997F-98A93A01189D}" type="slidenum">
              <a:rPr lang="en-GB" smtClean="0"/>
              <a:pPr/>
              <a:t>‹#›</a:t>
            </a:fld>
            <a:endParaRPr lang="en-GB" dirty="0"/>
          </a:p>
        </p:txBody>
      </p:sp>
    </p:spTree>
    <p:extLst>
      <p:ext uri="{BB962C8B-B14F-4D97-AF65-F5344CB8AC3E}">
        <p14:creationId xmlns:p14="http://schemas.microsoft.com/office/powerpoint/2010/main" val="2208924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0165967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 no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392" y="1556792"/>
            <a:ext cx="10363200" cy="960107"/>
          </a:xfrm>
        </p:spPr>
        <p:txBody>
          <a:bodyPr anchor="t">
            <a:noAutofit/>
          </a:bodyPr>
          <a:lstStyle>
            <a:lvl1pPr>
              <a:defRPr sz="6400" baseline="0"/>
            </a:lvl1pPr>
          </a:lstStyle>
          <a:p>
            <a:r>
              <a:rPr lang="en-US"/>
              <a:t>click to add title</a:t>
            </a:r>
            <a:endParaRPr lang="en-GB"/>
          </a:p>
        </p:txBody>
      </p:sp>
      <p:sp>
        <p:nvSpPr>
          <p:cNvPr id="3" name="Subtitle 2"/>
          <p:cNvSpPr>
            <a:spLocks noGrp="1"/>
          </p:cNvSpPr>
          <p:nvPr>
            <p:ph type="subTitle" idx="1" hasCustomPrompt="1"/>
          </p:nvPr>
        </p:nvSpPr>
        <p:spPr>
          <a:xfrm>
            <a:off x="623392" y="2552700"/>
            <a:ext cx="8534400" cy="689571"/>
          </a:xfrm>
        </p:spPr>
        <p:txBody>
          <a:bodyPr>
            <a:normAutofit/>
          </a:bodyPr>
          <a:lstStyle>
            <a:lvl1pPr marL="0" indent="0" algn="l">
              <a:buNone/>
              <a:defRPr sz="3200" baseline="0">
                <a:solidFill>
                  <a:schemeClr val="tx1"/>
                </a:solidFill>
              </a:defRPr>
            </a:lvl1pPr>
            <a:lvl2pPr marL="609474" indent="0" algn="ctr">
              <a:buNone/>
              <a:defRPr>
                <a:solidFill>
                  <a:schemeClr val="tx1">
                    <a:tint val="75000"/>
                  </a:schemeClr>
                </a:solidFill>
              </a:defRPr>
            </a:lvl2pPr>
            <a:lvl3pPr marL="1218947" indent="0" algn="ctr">
              <a:buNone/>
              <a:defRPr>
                <a:solidFill>
                  <a:schemeClr val="tx1">
                    <a:tint val="75000"/>
                  </a:schemeClr>
                </a:solidFill>
              </a:defRPr>
            </a:lvl3pPr>
            <a:lvl4pPr marL="1828421" indent="0" algn="ctr">
              <a:buNone/>
              <a:defRPr>
                <a:solidFill>
                  <a:schemeClr val="tx1">
                    <a:tint val="75000"/>
                  </a:schemeClr>
                </a:solidFill>
              </a:defRPr>
            </a:lvl4pPr>
            <a:lvl5pPr marL="2437894" indent="0" algn="ctr">
              <a:buNone/>
              <a:defRPr>
                <a:solidFill>
                  <a:schemeClr val="tx1">
                    <a:tint val="75000"/>
                  </a:schemeClr>
                </a:solidFill>
              </a:defRPr>
            </a:lvl5pPr>
            <a:lvl6pPr marL="3047368" indent="0" algn="ctr">
              <a:buNone/>
              <a:defRPr>
                <a:solidFill>
                  <a:schemeClr val="tx1">
                    <a:tint val="75000"/>
                  </a:schemeClr>
                </a:solidFill>
              </a:defRPr>
            </a:lvl6pPr>
            <a:lvl7pPr marL="3656841" indent="0" algn="ctr">
              <a:buNone/>
              <a:defRPr>
                <a:solidFill>
                  <a:schemeClr val="tx1">
                    <a:tint val="75000"/>
                  </a:schemeClr>
                </a:solidFill>
              </a:defRPr>
            </a:lvl7pPr>
            <a:lvl8pPr marL="4266315" indent="0" algn="ctr">
              <a:buNone/>
              <a:defRPr>
                <a:solidFill>
                  <a:schemeClr val="tx1">
                    <a:tint val="75000"/>
                  </a:schemeClr>
                </a:solidFill>
              </a:defRPr>
            </a:lvl8pPr>
            <a:lvl9pPr marL="4875787" indent="0" algn="ctr">
              <a:buNone/>
              <a:defRPr>
                <a:solidFill>
                  <a:schemeClr val="tx1">
                    <a:tint val="75000"/>
                  </a:schemeClr>
                </a:solidFill>
              </a:defRPr>
            </a:lvl9pPr>
          </a:lstStyle>
          <a:p>
            <a:r>
              <a:rPr lang="en-US"/>
              <a:t>click to add subtitle</a:t>
            </a:r>
            <a:endParaRPr lang="en-GB"/>
          </a:p>
        </p:txBody>
      </p:sp>
      <p:pic>
        <p:nvPicPr>
          <p:cNvPr id="6" name="Picture 5">
            <a:extLst>
              <a:ext uri="{FF2B5EF4-FFF2-40B4-BE49-F238E27FC236}">
                <a16:creationId xmlns:a16="http://schemas.microsoft.com/office/drawing/2014/main" id="{24D8BC24-CB27-4FCB-A5DD-B9010D81F2A9}"/>
              </a:ext>
            </a:extLst>
          </p:cNvPr>
          <p:cNvPicPr>
            <a:picLocks noChangeAspect="1"/>
          </p:cNvPicPr>
          <p:nvPr userDrawn="1"/>
        </p:nvPicPr>
        <p:blipFill>
          <a:blip r:embed="rId2"/>
          <a:stretch>
            <a:fillRect/>
          </a:stretch>
        </p:blipFill>
        <p:spPr>
          <a:xfrm>
            <a:off x="6151048" y="3434293"/>
            <a:ext cx="5129529" cy="3067049"/>
          </a:xfrm>
          <a:prstGeom prst="rect">
            <a:avLst/>
          </a:prstGeom>
        </p:spPr>
      </p:pic>
    </p:spTree>
    <p:extLst>
      <p:ext uri="{BB962C8B-B14F-4D97-AF65-F5344CB8AC3E}">
        <p14:creationId xmlns:p14="http://schemas.microsoft.com/office/powerpoint/2010/main" val="15984025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 Picture - landscap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52855D-73F9-47D9-9DC0-9000F952025F}"/>
              </a:ext>
            </a:extLst>
          </p:cNvPr>
          <p:cNvPicPr>
            <a:picLocks noChangeAspect="1"/>
          </p:cNvPicPr>
          <p:nvPr userDrawn="1"/>
        </p:nvPicPr>
        <p:blipFill>
          <a:blip r:embed="rId2"/>
          <a:stretch>
            <a:fillRect/>
          </a:stretch>
        </p:blipFill>
        <p:spPr>
          <a:xfrm>
            <a:off x="8208235" y="1988841"/>
            <a:ext cx="3149787" cy="4167705"/>
          </a:xfrm>
          <a:prstGeom prst="rect">
            <a:avLst/>
          </a:prstGeom>
        </p:spPr>
      </p:pic>
      <p:sp>
        <p:nvSpPr>
          <p:cNvPr id="2" name="Title 1"/>
          <p:cNvSpPr>
            <a:spLocks noGrp="1"/>
          </p:cNvSpPr>
          <p:nvPr>
            <p:ph type="ctrTitle" hasCustomPrompt="1"/>
          </p:nvPr>
        </p:nvSpPr>
        <p:spPr>
          <a:xfrm>
            <a:off x="623392" y="1556792"/>
            <a:ext cx="10363200" cy="960107"/>
          </a:xfrm>
        </p:spPr>
        <p:txBody>
          <a:bodyPr anchor="t">
            <a:noAutofit/>
          </a:bodyPr>
          <a:lstStyle>
            <a:lvl1pPr>
              <a:defRPr sz="6400" baseline="0"/>
            </a:lvl1pPr>
          </a:lstStyle>
          <a:p>
            <a:r>
              <a:rPr lang="en-US"/>
              <a:t>click to add title</a:t>
            </a:r>
            <a:endParaRPr lang="en-GB"/>
          </a:p>
        </p:txBody>
      </p:sp>
      <p:sp>
        <p:nvSpPr>
          <p:cNvPr id="3" name="Subtitle 2"/>
          <p:cNvSpPr>
            <a:spLocks noGrp="1"/>
          </p:cNvSpPr>
          <p:nvPr>
            <p:ph type="subTitle" idx="1" hasCustomPrompt="1"/>
          </p:nvPr>
        </p:nvSpPr>
        <p:spPr>
          <a:xfrm>
            <a:off x="623392" y="2552701"/>
            <a:ext cx="8534400" cy="684279"/>
          </a:xfrm>
        </p:spPr>
        <p:txBody>
          <a:bodyPr>
            <a:normAutofit/>
          </a:bodyPr>
          <a:lstStyle>
            <a:lvl1pPr marL="0" indent="0" algn="l">
              <a:buNone/>
              <a:defRPr sz="3200" baseline="0">
                <a:solidFill>
                  <a:schemeClr val="tx1"/>
                </a:solidFill>
              </a:defRPr>
            </a:lvl1pPr>
            <a:lvl2pPr marL="609474" indent="0" algn="ctr">
              <a:buNone/>
              <a:defRPr>
                <a:solidFill>
                  <a:schemeClr val="tx1">
                    <a:tint val="75000"/>
                  </a:schemeClr>
                </a:solidFill>
              </a:defRPr>
            </a:lvl2pPr>
            <a:lvl3pPr marL="1218947" indent="0" algn="ctr">
              <a:buNone/>
              <a:defRPr>
                <a:solidFill>
                  <a:schemeClr val="tx1">
                    <a:tint val="75000"/>
                  </a:schemeClr>
                </a:solidFill>
              </a:defRPr>
            </a:lvl3pPr>
            <a:lvl4pPr marL="1828421" indent="0" algn="ctr">
              <a:buNone/>
              <a:defRPr>
                <a:solidFill>
                  <a:schemeClr val="tx1">
                    <a:tint val="75000"/>
                  </a:schemeClr>
                </a:solidFill>
              </a:defRPr>
            </a:lvl4pPr>
            <a:lvl5pPr marL="2437894" indent="0" algn="ctr">
              <a:buNone/>
              <a:defRPr>
                <a:solidFill>
                  <a:schemeClr val="tx1">
                    <a:tint val="75000"/>
                  </a:schemeClr>
                </a:solidFill>
              </a:defRPr>
            </a:lvl5pPr>
            <a:lvl6pPr marL="3047368" indent="0" algn="ctr">
              <a:buNone/>
              <a:defRPr>
                <a:solidFill>
                  <a:schemeClr val="tx1">
                    <a:tint val="75000"/>
                  </a:schemeClr>
                </a:solidFill>
              </a:defRPr>
            </a:lvl6pPr>
            <a:lvl7pPr marL="3656841" indent="0" algn="ctr">
              <a:buNone/>
              <a:defRPr>
                <a:solidFill>
                  <a:schemeClr val="tx1">
                    <a:tint val="75000"/>
                  </a:schemeClr>
                </a:solidFill>
              </a:defRPr>
            </a:lvl7pPr>
            <a:lvl8pPr marL="4266315" indent="0" algn="ctr">
              <a:buNone/>
              <a:defRPr>
                <a:solidFill>
                  <a:schemeClr val="tx1">
                    <a:tint val="75000"/>
                  </a:schemeClr>
                </a:solidFill>
              </a:defRPr>
            </a:lvl8pPr>
            <a:lvl9pPr marL="4875787" indent="0" algn="ctr">
              <a:buNone/>
              <a:defRPr>
                <a:solidFill>
                  <a:schemeClr val="tx1">
                    <a:tint val="75000"/>
                  </a:schemeClr>
                </a:solidFill>
              </a:defRPr>
            </a:lvl9pPr>
          </a:lstStyle>
          <a:p>
            <a:r>
              <a:rPr lang="en-US"/>
              <a:t>click to add subtitle</a:t>
            </a:r>
            <a:endParaRPr lang="en-GB"/>
          </a:p>
        </p:txBody>
      </p:sp>
    </p:spTree>
    <p:extLst>
      <p:ext uri="{BB962C8B-B14F-4D97-AF65-F5344CB8AC3E}">
        <p14:creationId xmlns:p14="http://schemas.microsoft.com/office/powerpoint/2010/main" val="12157659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 Picture - portrai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392" y="1556792"/>
            <a:ext cx="7152795" cy="960107"/>
          </a:xfrm>
        </p:spPr>
        <p:txBody>
          <a:bodyPr anchor="t">
            <a:noAutofit/>
          </a:bodyPr>
          <a:lstStyle>
            <a:lvl1pPr>
              <a:defRPr sz="6400" baseline="0"/>
            </a:lvl1pPr>
          </a:lstStyle>
          <a:p>
            <a:r>
              <a:rPr lang="en-US"/>
              <a:t>click to add title</a:t>
            </a:r>
            <a:endParaRPr lang="en-GB"/>
          </a:p>
        </p:txBody>
      </p:sp>
      <p:sp>
        <p:nvSpPr>
          <p:cNvPr id="3" name="Subtitle 2"/>
          <p:cNvSpPr>
            <a:spLocks noGrp="1"/>
          </p:cNvSpPr>
          <p:nvPr>
            <p:ph type="subTitle" idx="1" hasCustomPrompt="1"/>
          </p:nvPr>
        </p:nvSpPr>
        <p:spPr>
          <a:xfrm>
            <a:off x="623392" y="2552700"/>
            <a:ext cx="7152795" cy="1752600"/>
          </a:xfrm>
        </p:spPr>
        <p:txBody>
          <a:bodyPr>
            <a:normAutofit/>
          </a:bodyPr>
          <a:lstStyle>
            <a:lvl1pPr marL="0" indent="0" algn="l">
              <a:buNone/>
              <a:defRPr sz="3200" baseline="0">
                <a:solidFill>
                  <a:schemeClr val="tx1"/>
                </a:solidFill>
              </a:defRPr>
            </a:lvl1pPr>
            <a:lvl2pPr marL="609474" indent="0" algn="ctr">
              <a:buNone/>
              <a:defRPr>
                <a:solidFill>
                  <a:schemeClr val="tx1">
                    <a:tint val="75000"/>
                  </a:schemeClr>
                </a:solidFill>
              </a:defRPr>
            </a:lvl2pPr>
            <a:lvl3pPr marL="1218947" indent="0" algn="ctr">
              <a:buNone/>
              <a:defRPr>
                <a:solidFill>
                  <a:schemeClr val="tx1">
                    <a:tint val="75000"/>
                  </a:schemeClr>
                </a:solidFill>
              </a:defRPr>
            </a:lvl3pPr>
            <a:lvl4pPr marL="1828421" indent="0" algn="ctr">
              <a:buNone/>
              <a:defRPr>
                <a:solidFill>
                  <a:schemeClr val="tx1">
                    <a:tint val="75000"/>
                  </a:schemeClr>
                </a:solidFill>
              </a:defRPr>
            </a:lvl4pPr>
            <a:lvl5pPr marL="2437894" indent="0" algn="ctr">
              <a:buNone/>
              <a:defRPr>
                <a:solidFill>
                  <a:schemeClr val="tx1">
                    <a:tint val="75000"/>
                  </a:schemeClr>
                </a:solidFill>
              </a:defRPr>
            </a:lvl5pPr>
            <a:lvl6pPr marL="3047368" indent="0" algn="ctr">
              <a:buNone/>
              <a:defRPr>
                <a:solidFill>
                  <a:schemeClr val="tx1">
                    <a:tint val="75000"/>
                  </a:schemeClr>
                </a:solidFill>
              </a:defRPr>
            </a:lvl6pPr>
            <a:lvl7pPr marL="3656841" indent="0" algn="ctr">
              <a:buNone/>
              <a:defRPr>
                <a:solidFill>
                  <a:schemeClr val="tx1">
                    <a:tint val="75000"/>
                  </a:schemeClr>
                </a:solidFill>
              </a:defRPr>
            </a:lvl7pPr>
            <a:lvl8pPr marL="4266315" indent="0" algn="ctr">
              <a:buNone/>
              <a:defRPr>
                <a:solidFill>
                  <a:schemeClr val="tx1">
                    <a:tint val="75000"/>
                  </a:schemeClr>
                </a:solidFill>
              </a:defRPr>
            </a:lvl8pPr>
            <a:lvl9pPr marL="4875787" indent="0" algn="ctr">
              <a:buNone/>
              <a:defRPr>
                <a:solidFill>
                  <a:schemeClr val="tx1">
                    <a:tint val="75000"/>
                  </a:schemeClr>
                </a:solidFill>
              </a:defRPr>
            </a:lvl9pPr>
          </a:lstStyle>
          <a:p>
            <a:r>
              <a:rPr lang="en-US"/>
              <a:t>click to add subtitle</a:t>
            </a:r>
            <a:endParaRPr lang="en-GB"/>
          </a:p>
        </p:txBody>
      </p:sp>
      <p:sp>
        <p:nvSpPr>
          <p:cNvPr id="4" name="Picture Placeholder 2"/>
          <p:cNvSpPr>
            <a:spLocks noGrp="1" noChangeAspect="1"/>
          </p:cNvSpPr>
          <p:nvPr>
            <p:ph type="pic" idx="10"/>
          </p:nvPr>
        </p:nvSpPr>
        <p:spPr>
          <a:xfrm>
            <a:off x="7824192" y="1556792"/>
            <a:ext cx="3599459" cy="503050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endParaRPr lang="en-GB" dirty="0"/>
          </a:p>
        </p:txBody>
      </p:sp>
    </p:spTree>
    <p:extLst>
      <p:ext uri="{BB962C8B-B14F-4D97-AF65-F5344CB8AC3E}">
        <p14:creationId xmlns:p14="http://schemas.microsoft.com/office/powerpoint/2010/main" val="11389613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 Brandmar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1079" y="5061181"/>
            <a:ext cx="1215135" cy="144016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2BBBCF6E-3B94-4642-BD23-4660CFD7B9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0236" t="52083" r="36073" b="21641"/>
          <a:stretch/>
        </p:blipFill>
        <p:spPr>
          <a:xfrm>
            <a:off x="8112225" y="4993870"/>
            <a:ext cx="3328652" cy="1577997"/>
          </a:xfrm>
          <a:prstGeom prst="rect">
            <a:avLst/>
          </a:prstGeom>
        </p:spPr>
      </p:pic>
      <p:sp>
        <p:nvSpPr>
          <p:cNvPr id="3" name="Title 2">
            <a:extLst>
              <a:ext uri="{FF2B5EF4-FFF2-40B4-BE49-F238E27FC236}">
                <a16:creationId xmlns:a16="http://schemas.microsoft.com/office/drawing/2014/main" id="{3FF4C223-7E97-DE73-398C-2B268E5FB32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621353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Content - Picture - portrai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392" y="1556792"/>
            <a:ext cx="7152795" cy="720080"/>
          </a:xfrm>
        </p:spPr>
        <p:txBody>
          <a:bodyPr anchor="t">
            <a:noAutofit/>
          </a:bodyPr>
          <a:lstStyle>
            <a:lvl1pPr>
              <a:defRPr sz="3200" baseline="0"/>
            </a:lvl1pPr>
          </a:lstStyle>
          <a:p>
            <a:r>
              <a:rPr lang="en-US"/>
              <a:t>click to add title</a:t>
            </a:r>
            <a:endParaRPr lang="en-GB"/>
          </a:p>
        </p:txBody>
      </p:sp>
      <p:sp>
        <p:nvSpPr>
          <p:cNvPr id="4" name="Picture Placeholder 2"/>
          <p:cNvSpPr>
            <a:spLocks noGrp="1" noChangeAspect="1"/>
          </p:cNvSpPr>
          <p:nvPr>
            <p:ph type="pic" idx="10"/>
          </p:nvPr>
        </p:nvSpPr>
        <p:spPr>
          <a:xfrm>
            <a:off x="7824192" y="1556792"/>
            <a:ext cx="3599459" cy="503050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endParaRPr lang="en-GB" dirty="0"/>
          </a:p>
        </p:txBody>
      </p:sp>
      <p:sp>
        <p:nvSpPr>
          <p:cNvPr id="8" name="Text Placeholder 7"/>
          <p:cNvSpPr>
            <a:spLocks noGrp="1"/>
          </p:cNvSpPr>
          <p:nvPr>
            <p:ph type="body" sz="quarter" idx="12"/>
          </p:nvPr>
        </p:nvSpPr>
        <p:spPr>
          <a:xfrm>
            <a:off x="624417" y="2324101"/>
            <a:ext cx="7152216" cy="3985684"/>
          </a:xfrm>
        </p:spPr>
        <p:txBody>
          <a:bodyPr>
            <a:normAutofit/>
          </a:bodyPr>
          <a:lstStyle>
            <a:lvl1pPr marL="335992" indent="-335992">
              <a:spcBef>
                <a:spcPts val="0"/>
              </a:spcBef>
              <a:defRPr sz="2400"/>
            </a:lvl1pPr>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668652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Content - Picture - landscap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392" y="1556792"/>
            <a:ext cx="7152795" cy="720080"/>
          </a:xfrm>
        </p:spPr>
        <p:txBody>
          <a:bodyPr anchor="t">
            <a:noAutofit/>
          </a:bodyPr>
          <a:lstStyle>
            <a:lvl1pPr>
              <a:defRPr sz="3200" baseline="0"/>
            </a:lvl1pPr>
          </a:lstStyle>
          <a:p>
            <a:r>
              <a:rPr lang="en-US"/>
              <a:t>click to add title</a:t>
            </a:r>
            <a:endParaRPr lang="en-GB"/>
          </a:p>
        </p:txBody>
      </p:sp>
      <p:sp>
        <p:nvSpPr>
          <p:cNvPr id="8" name="Text Placeholder 7"/>
          <p:cNvSpPr>
            <a:spLocks noGrp="1"/>
          </p:cNvSpPr>
          <p:nvPr>
            <p:ph type="body" sz="quarter" idx="12"/>
          </p:nvPr>
        </p:nvSpPr>
        <p:spPr>
          <a:xfrm>
            <a:off x="624418" y="2324101"/>
            <a:ext cx="6911743" cy="3985684"/>
          </a:xfrm>
        </p:spPr>
        <p:txBody>
          <a:bodyPr>
            <a:normAutofit/>
          </a:bodyPr>
          <a:lstStyle>
            <a:lvl1pPr marL="335992" indent="-335992">
              <a:spcBef>
                <a:spcPts val="0"/>
              </a:spcBef>
              <a:defRPr sz="2400"/>
            </a:lvl1pPr>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2"/>
          <p:cNvSpPr>
            <a:spLocks noGrp="1" noChangeAspect="1"/>
          </p:cNvSpPr>
          <p:nvPr>
            <p:ph type="pic" idx="10"/>
          </p:nvPr>
        </p:nvSpPr>
        <p:spPr>
          <a:xfrm>
            <a:off x="7586937" y="2324877"/>
            <a:ext cx="3840000" cy="2560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endParaRPr lang="en-GB" dirty="0"/>
          </a:p>
        </p:txBody>
      </p:sp>
    </p:spTree>
    <p:extLst>
      <p:ext uri="{BB962C8B-B14F-4D97-AF65-F5344CB8AC3E}">
        <p14:creationId xmlns:p14="http://schemas.microsoft.com/office/powerpoint/2010/main" val="17739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rop">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7824194" y="645584"/>
            <a:ext cx="3599460" cy="527048"/>
          </a:xfrm>
        </p:spPr>
        <p:txBody>
          <a:bodyPr>
            <a:noAutofit/>
          </a:bodyPr>
          <a:lstStyle>
            <a:lvl1pPr marL="0" indent="0" algn="r">
              <a:spcBef>
                <a:spcPts val="0"/>
              </a:spcBef>
              <a:buFont typeface="Arial" panose="020B0604020202020204" pitchFamily="34" charset="0"/>
              <a:buNone/>
              <a:defRPr sz="1467"/>
            </a:lvl1pPr>
            <a:lvl2pPr>
              <a:defRPr sz="1467"/>
            </a:lvl2pPr>
            <a:lvl3pPr>
              <a:defRPr sz="1401"/>
            </a:lvl3pPr>
            <a:lvl4pPr>
              <a:defRPr sz="1333"/>
            </a:lvl4pPr>
            <a:lvl5pPr>
              <a:defRPr sz="1333"/>
            </a:lvl5pPr>
          </a:lstStyle>
          <a:p>
            <a:pPr lvl="0"/>
            <a:r>
              <a:rPr lang="en-US"/>
              <a:t>Click to edit Master text styles</a:t>
            </a:r>
          </a:p>
        </p:txBody>
      </p:sp>
      <p:sp>
        <p:nvSpPr>
          <p:cNvPr id="10" name="Freeform 5" hidden="1"/>
          <p:cNvSpPr>
            <a:spLocks/>
          </p:cNvSpPr>
          <p:nvPr userDrawn="1"/>
        </p:nvSpPr>
        <p:spPr bwMode="auto">
          <a:xfrm>
            <a:off x="3651250" y="851219"/>
            <a:ext cx="4171951" cy="5467348"/>
          </a:xfrm>
          <a:custGeom>
            <a:avLst/>
            <a:gdLst>
              <a:gd name="T0" fmla="*/ 976 w 976"/>
              <a:gd name="T1" fmla="*/ 792 h 1280"/>
              <a:gd name="T2" fmla="*/ 488 w 976"/>
              <a:gd name="T3" fmla="*/ 1280 h 1280"/>
              <a:gd name="T4" fmla="*/ 0 w 976"/>
              <a:gd name="T5" fmla="*/ 792 h 1280"/>
              <a:gd name="T6" fmla="*/ 488 w 976"/>
              <a:gd name="T7" fmla="*/ 0 h 1280"/>
              <a:gd name="T8" fmla="*/ 976 w 976"/>
              <a:gd name="T9" fmla="*/ 792 h 1280"/>
            </a:gdLst>
            <a:ahLst/>
            <a:cxnLst>
              <a:cxn ang="0">
                <a:pos x="T0" y="T1"/>
              </a:cxn>
              <a:cxn ang="0">
                <a:pos x="T2" y="T3"/>
              </a:cxn>
              <a:cxn ang="0">
                <a:pos x="T4" y="T5"/>
              </a:cxn>
              <a:cxn ang="0">
                <a:pos x="T6" y="T7"/>
              </a:cxn>
              <a:cxn ang="0">
                <a:pos x="T8" y="T9"/>
              </a:cxn>
            </a:cxnLst>
            <a:rect l="0" t="0" r="r" b="b"/>
            <a:pathLst>
              <a:path w="976" h="1280">
                <a:moveTo>
                  <a:pt x="976" y="792"/>
                </a:moveTo>
                <a:cubicBezTo>
                  <a:pt x="976" y="1061"/>
                  <a:pt x="757" y="1280"/>
                  <a:pt x="488" y="1280"/>
                </a:cubicBezTo>
                <a:cubicBezTo>
                  <a:pt x="218" y="1280"/>
                  <a:pt x="0" y="1061"/>
                  <a:pt x="0" y="792"/>
                </a:cubicBezTo>
                <a:cubicBezTo>
                  <a:pt x="0" y="523"/>
                  <a:pt x="488" y="0"/>
                  <a:pt x="488" y="0"/>
                </a:cubicBezTo>
                <a:cubicBezTo>
                  <a:pt x="488" y="0"/>
                  <a:pt x="976" y="523"/>
                  <a:pt x="976" y="792"/>
                </a:cubicBezTo>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GB" sz="2400" dirty="0"/>
          </a:p>
        </p:txBody>
      </p:sp>
      <p:sp>
        <p:nvSpPr>
          <p:cNvPr id="4" name="Text Placeholder 3"/>
          <p:cNvSpPr>
            <a:spLocks noGrp="1"/>
          </p:cNvSpPr>
          <p:nvPr>
            <p:ph type="body" sz="quarter" idx="12"/>
          </p:nvPr>
        </p:nvSpPr>
        <p:spPr>
          <a:xfrm>
            <a:off x="3503714" y="684716"/>
            <a:ext cx="4559428" cy="5912936"/>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2016000"/>
          <a:lstStyle>
            <a:lvl1pPr marL="0" indent="0" algn="ctr">
              <a:buNone/>
              <a:defRPr>
                <a:solidFill>
                  <a:schemeClr val="bg2"/>
                </a:solidFill>
              </a:defRPr>
            </a:lvl1pPr>
            <a:lvl2pPr marL="0" indent="0" algn="ctr">
              <a:buNone/>
              <a:defRPr sz="2667">
                <a:solidFill>
                  <a:schemeClr val="bg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469104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Content - dro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3392" y="1556792"/>
            <a:ext cx="7152795" cy="720080"/>
          </a:xfrm>
        </p:spPr>
        <p:txBody>
          <a:bodyPr anchor="t">
            <a:noAutofit/>
          </a:bodyPr>
          <a:lstStyle>
            <a:lvl1pPr>
              <a:defRPr sz="3200" baseline="0"/>
            </a:lvl1pPr>
          </a:lstStyle>
          <a:p>
            <a:r>
              <a:rPr lang="en-US"/>
              <a:t>click to add title</a:t>
            </a:r>
            <a:endParaRPr lang="en-GB"/>
          </a:p>
        </p:txBody>
      </p:sp>
      <p:sp>
        <p:nvSpPr>
          <p:cNvPr id="8" name="Text Placeholder 7"/>
          <p:cNvSpPr>
            <a:spLocks noGrp="1"/>
          </p:cNvSpPr>
          <p:nvPr>
            <p:ph type="body" sz="quarter" idx="12"/>
          </p:nvPr>
        </p:nvSpPr>
        <p:spPr>
          <a:xfrm>
            <a:off x="624418" y="2324101"/>
            <a:ext cx="6911743" cy="3985684"/>
          </a:xfrm>
        </p:spPr>
        <p:txBody>
          <a:bodyPr>
            <a:normAutofit/>
          </a:bodyPr>
          <a:lstStyle>
            <a:lvl1pPr marL="335992" indent="-335992">
              <a:spcBef>
                <a:spcPts val="0"/>
              </a:spcBef>
              <a:defRPr sz="2400"/>
            </a:lvl1pPr>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3"/>
          <p:cNvSpPr>
            <a:spLocks noGrp="1"/>
          </p:cNvSpPr>
          <p:nvPr>
            <p:ph type="body" sz="quarter" idx="17"/>
          </p:nvPr>
        </p:nvSpPr>
        <p:spPr>
          <a:xfrm>
            <a:off x="8142253" y="1845734"/>
            <a:ext cx="3282339" cy="4197308"/>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3200">
                <a:solidFill>
                  <a:schemeClr val="bg1"/>
                </a:solidFill>
              </a:defRPr>
            </a:lvl1pPr>
            <a:lvl2pPr marL="0" indent="0" algn="ctr">
              <a:buNone/>
              <a:defRPr sz="2133">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243192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Drop">
    <p:spTree>
      <p:nvGrpSpPr>
        <p:cNvPr id="1" name=""/>
        <p:cNvGrpSpPr/>
        <p:nvPr/>
      </p:nvGrpSpPr>
      <p:grpSpPr>
        <a:xfrm>
          <a:off x="0" y="0"/>
          <a:ext cx="0" cy="0"/>
          <a:chOff x="0" y="0"/>
          <a:chExt cx="0" cy="0"/>
        </a:xfrm>
      </p:grpSpPr>
      <p:sp>
        <p:nvSpPr>
          <p:cNvPr id="10" name="Text Placeholder 3"/>
          <p:cNvSpPr>
            <a:spLocks noGrp="1"/>
          </p:cNvSpPr>
          <p:nvPr>
            <p:ph type="body" sz="quarter" idx="15"/>
          </p:nvPr>
        </p:nvSpPr>
        <p:spPr>
          <a:xfrm>
            <a:off x="767408" y="1845734"/>
            <a:ext cx="3282339" cy="4197308"/>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3200">
                <a:solidFill>
                  <a:schemeClr val="bg1"/>
                </a:solidFill>
              </a:defRPr>
            </a:lvl1pPr>
            <a:lvl2pPr marL="0" indent="0" algn="ctr">
              <a:buNone/>
              <a:defRPr sz="2133">
                <a:solidFill>
                  <a:schemeClr val="bg1"/>
                </a:solidFill>
              </a:defRPr>
            </a:lvl2pPr>
          </a:lstStyle>
          <a:p>
            <a:pPr lvl="0"/>
            <a:r>
              <a:rPr lang="en-US"/>
              <a:t>Click to edit Master text styles</a:t>
            </a:r>
          </a:p>
          <a:p>
            <a:pPr lvl="1"/>
            <a:r>
              <a:rPr lang="en-US"/>
              <a:t>Second level</a:t>
            </a:r>
          </a:p>
        </p:txBody>
      </p:sp>
      <p:sp>
        <p:nvSpPr>
          <p:cNvPr id="13" name="Text Placeholder 3"/>
          <p:cNvSpPr>
            <a:spLocks noGrp="1"/>
          </p:cNvSpPr>
          <p:nvPr>
            <p:ph type="body" sz="quarter" idx="16"/>
          </p:nvPr>
        </p:nvSpPr>
        <p:spPr>
          <a:xfrm>
            <a:off x="4454831" y="1845734"/>
            <a:ext cx="3282339" cy="4197308"/>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3200">
                <a:solidFill>
                  <a:schemeClr val="bg1"/>
                </a:solidFill>
              </a:defRPr>
            </a:lvl1pPr>
            <a:lvl2pPr marL="0" indent="0" algn="ctr">
              <a:buNone/>
              <a:defRPr sz="2133">
                <a:solidFill>
                  <a:schemeClr val="bg1"/>
                </a:solidFill>
              </a:defRPr>
            </a:lvl2pPr>
          </a:lstStyle>
          <a:p>
            <a:pPr lvl="0"/>
            <a:r>
              <a:rPr lang="en-US"/>
              <a:t>Click to edit Master text styles</a:t>
            </a:r>
          </a:p>
          <a:p>
            <a:pPr lvl="1"/>
            <a:r>
              <a:rPr lang="en-US"/>
              <a:t>Second level</a:t>
            </a:r>
          </a:p>
        </p:txBody>
      </p:sp>
      <p:sp>
        <p:nvSpPr>
          <p:cNvPr id="14" name="Text Placeholder 3"/>
          <p:cNvSpPr>
            <a:spLocks noGrp="1"/>
          </p:cNvSpPr>
          <p:nvPr>
            <p:ph type="body" sz="quarter" idx="17"/>
          </p:nvPr>
        </p:nvSpPr>
        <p:spPr>
          <a:xfrm>
            <a:off x="8142253" y="1845734"/>
            <a:ext cx="3282339" cy="4197308"/>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1476000">
            <a:noAutofit/>
          </a:bodyPr>
          <a:lstStyle>
            <a:lvl1pPr marL="0" indent="0" algn="ctr">
              <a:buNone/>
              <a:defRPr sz="3200">
                <a:solidFill>
                  <a:schemeClr val="bg1"/>
                </a:solidFill>
              </a:defRPr>
            </a:lvl1pPr>
            <a:lvl2pPr marL="0" indent="0" algn="ctr">
              <a:buNone/>
              <a:defRPr sz="2133">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278076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rop">
    <p:spTree>
      <p:nvGrpSpPr>
        <p:cNvPr id="1" name=""/>
        <p:cNvGrpSpPr/>
        <p:nvPr/>
      </p:nvGrpSpPr>
      <p:grpSpPr>
        <a:xfrm>
          <a:off x="0" y="0"/>
          <a:ext cx="0" cy="0"/>
          <a:chOff x="0" y="0"/>
          <a:chExt cx="0" cy="0"/>
        </a:xfrm>
      </p:grpSpPr>
      <p:sp>
        <p:nvSpPr>
          <p:cNvPr id="10" name="Freeform 5" hidden="1"/>
          <p:cNvSpPr>
            <a:spLocks/>
          </p:cNvSpPr>
          <p:nvPr userDrawn="1"/>
        </p:nvSpPr>
        <p:spPr bwMode="auto">
          <a:xfrm>
            <a:off x="3651250" y="851217"/>
            <a:ext cx="4171951" cy="5467348"/>
          </a:xfrm>
          <a:custGeom>
            <a:avLst/>
            <a:gdLst>
              <a:gd name="T0" fmla="*/ 976 w 976"/>
              <a:gd name="T1" fmla="*/ 792 h 1280"/>
              <a:gd name="T2" fmla="*/ 488 w 976"/>
              <a:gd name="T3" fmla="*/ 1280 h 1280"/>
              <a:gd name="T4" fmla="*/ 0 w 976"/>
              <a:gd name="T5" fmla="*/ 792 h 1280"/>
              <a:gd name="T6" fmla="*/ 488 w 976"/>
              <a:gd name="T7" fmla="*/ 0 h 1280"/>
              <a:gd name="T8" fmla="*/ 976 w 976"/>
              <a:gd name="T9" fmla="*/ 792 h 1280"/>
            </a:gdLst>
            <a:ahLst/>
            <a:cxnLst>
              <a:cxn ang="0">
                <a:pos x="T0" y="T1"/>
              </a:cxn>
              <a:cxn ang="0">
                <a:pos x="T2" y="T3"/>
              </a:cxn>
              <a:cxn ang="0">
                <a:pos x="T4" y="T5"/>
              </a:cxn>
              <a:cxn ang="0">
                <a:pos x="T6" y="T7"/>
              </a:cxn>
              <a:cxn ang="0">
                <a:pos x="T8" y="T9"/>
              </a:cxn>
            </a:cxnLst>
            <a:rect l="0" t="0" r="r" b="b"/>
            <a:pathLst>
              <a:path w="976" h="1280">
                <a:moveTo>
                  <a:pt x="976" y="792"/>
                </a:moveTo>
                <a:cubicBezTo>
                  <a:pt x="976" y="1061"/>
                  <a:pt x="757" y="1280"/>
                  <a:pt x="488" y="1280"/>
                </a:cubicBezTo>
                <a:cubicBezTo>
                  <a:pt x="218" y="1280"/>
                  <a:pt x="0" y="1061"/>
                  <a:pt x="0" y="792"/>
                </a:cubicBezTo>
                <a:cubicBezTo>
                  <a:pt x="0" y="523"/>
                  <a:pt x="488" y="0"/>
                  <a:pt x="488" y="0"/>
                </a:cubicBezTo>
                <a:cubicBezTo>
                  <a:pt x="488" y="0"/>
                  <a:pt x="976" y="523"/>
                  <a:pt x="976" y="792"/>
                </a:cubicBezTo>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GB" sz="2400" dirty="0"/>
          </a:p>
        </p:txBody>
      </p:sp>
      <p:sp>
        <p:nvSpPr>
          <p:cNvPr id="4" name="Text Placeholder 3"/>
          <p:cNvSpPr>
            <a:spLocks noGrp="1"/>
          </p:cNvSpPr>
          <p:nvPr>
            <p:ph type="body" sz="quarter" idx="12"/>
          </p:nvPr>
        </p:nvSpPr>
        <p:spPr>
          <a:xfrm>
            <a:off x="3503713" y="684716"/>
            <a:ext cx="4559427" cy="5912936"/>
          </a:xfrm>
          <a:custGeom>
            <a:avLst/>
            <a:gdLst>
              <a:gd name="connsiteX0" fmla="*/ 3 w 2808312"/>
              <a:gd name="connsiteY0" fmla="*/ 1565086 h 4097460"/>
              <a:gd name="connsiteX1" fmla="*/ 1404156 w 2808312"/>
              <a:gd name="connsiteY1" fmla="*/ 0 h 4097460"/>
              <a:gd name="connsiteX2" fmla="*/ 2808309 w 2808312"/>
              <a:gd name="connsiteY2" fmla="*/ 1565086 h 4097460"/>
              <a:gd name="connsiteX3" fmla="*/ 2271970 w 2808312"/>
              <a:gd name="connsiteY3" fmla="*/ 4097450 h 4097460"/>
              <a:gd name="connsiteX4" fmla="*/ 536342 w 2808312"/>
              <a:gd name="connsiteY4" fmla="*/ 4097450 h 4097460"/>
              <a:gd name="connsiteX5" fmla="*/ 3 w 2808312"/>
              <a:gd name="connsiteY5" fmla="*/ 1565086 h 4097460"/>
              <a:gd name="connsiteX0" fmla="*/ 0 w 2808306"/>
              <a:gd name="connsiteY0" fmla="*/ 1565086 h 4097450"/>
              <a:gd name="connsiteX1" fmla="*/ 1404153 w 2808306"/>
              <a:gd name="connsiteY1" fmla="*/ 0 h 4097450"/>
              <a:gd name="connsiteX2" fmla="*/ 2808306 w 2808306"/>
              <a:gd name="connsiteY2" fmla="*/ 1565086 h 4097450"/>
              <a:gd name="connsiteX3" fmla="*/ 2271967 w 2808306"/>
              <a:gd name="connsiteY3" fmla="*/ 4097450 h 4097450"/>
              <a:gd name="connsiteX4" fmla="*/ 536339 w 2808306"/>
              <a:gd name="connsiteY4" fmla="*/ 4097450 h 4097450"/>
              <a:gd name="connsiteX5" fmla="*/ 0 w 2808306"/>
              <a:gd name="connsiteY5" fmla="*/ 1565086 h 4097450"/>
              <a:gd name="connsiteX0" fmla="*/ 36856 w 2845162"/>
              <a:gd name="connsiteY0" fmla="*/ 1565086 h 4097450"/>
              <a:gd name="connsiteX1" fmla="*/ 1441009 w 2845162"/>
              <a:gd name="connsiteY1" fmla="*/ 0 h 4097450"/>
              <a:gd name="connsiteX2" fmla="*/ 2845162 w 2845162"/>
              <a:gd name="connsiteY2" fmla="*/ 1565086 h 4097450"/>
              <a:gd name="connsiteX3" fmla="*/ 2308823 w 2845162"/>
              <a:gd name="connsiteY3" fmla="*/ 4097450 h 4097450"/>
              <a:gd name="connsiteX4" fmla="*/ 573195 w 2845162"/>
              <a:gd name="connsiteY4" fmla="*/ 4097450 h 4097450"/>
              <a:gd name="connsiteX5" fmla="*/ 36856 w 2845162"/>
              <a:gd name="connsiteY5" fmla="*/ 1565086 h 4097450"/>
              <a:gd name="connsiteX0" fmla="*/ 36856 w 2882018"/>
              <a:gd name="connsiteY0" fmla="*/ 1565086 h 4097450"/>
              <a:gd name="connsiteX1" fmla="*/ 1441009 w 2882018"/>
              <a:gd name="connsiteY1" fmla="*/ 0 h 4097450"/>
              <a:gd name="connsiteX2" fmla="*/ 2845162 w 2882018"/>
              <a:gd name="connsiteY2" fmla="*/ 1565086 h 4097450"/>
              <a:gd name="connsiteX3" fmla="*/ 2308823 w 2882018"/>
              <a:gd name="connsiteY3" fmla="*/ 4097450 h 4097450"/>
              <a:gd name="connsiteX4" fmla="*/ 573195 w 2882018"/>
              <a:gd name="connsiteY4" fmla="*/ 4097450 h 4097450"/>
              <a:gd name="connsiteX5" fmla="*/ 36856 w 2882018"/>
              <a:gd name="connsiteY5" fmla="*/ 1565086 h 4097450"/>
              <a:gd name="connsiteX0" fmla="*/ 29664 w 3004479"/>
              <a:gd name="connsiteY0" fmla="*/ 2329361 h 4368318"/>
              <a:gd name="connsiteX1" fmla="*/ 1563470 w 3004479"/>
              <a:gd name="connsiteY1" fmla="*/ 0 h 4368318"/>
              <a:gd name="connsiteX2" fmla="*/ 2967623 w 3004479"/>
              <a:gd name="connsiteY2" fmla="*/ 1565086 h 4368318"/>
              <a:gd name="connsiteX3" fmla="*/ 2431284 w 3004479"/>
              <a:gd name="connsiteY3" fmla="*/ 4097450 h 4368318"/>
              <a:gd name="connsiteX4" fmla="*/ 695656 w 3004479"/>
              <a:gd name="connsiteY4" fmla="*/ 4097450 h 4368318"/>
              <a:gd name="connsiteX5" fmla="*/ 29664 w 3004479"/>
              <a:gd name="connsiteY5" fmla="*/ 2329361 h 4368318"/>
              <a:gd name="connsiteX0" fmla="*/ 29664 w 3146516"/>
              <a:gd name="connsiteY0" fmla="*/ 2329361 h 4316758"/>
              <a:gd name="connsiteX1" fmla="*/ 1563470 w 3146516"/>
              <a:gd name="connsiteY1" fmla="*/ 0 h 4316758"/>
              <a:gd name="connsiteX2" fmla="*/ 3117748 w 3146516"/>
              <a:gd name="connsiteY2" fmla="*/ 2356656 h 4316758"/>
              <a:gd name="connsiteX3" fmla="*/ 2431284 w 3146516"/>
              <a:gd name="connsiteY3" fmla="*/ 4097450 h 4316758"/>
              <a:gd name="connsiteX4" fmla="*/ 695656 w 3146516"/>
              <a:gd name="connsiteY4" fmla="*/ 4097450 h 4316758"/>
              <a:gd name="connsiteX5" fmla="*/ 29664 w 3146516"/>
              <a:gd name="connsiteY5" fmla="*/ 2329361 h 4316758"/>
              <a:gd name="connsiteX0" fmla="*/ 168624 w 3285476"/>
              <a:gd name="connsiteY0" fmla="*/ 2329361 h 4316758"/>
              <a:gd name="connsiteX1" fmla="*/ 1702430 w 3285476"/>
              <a:gd name="connsiteY1" fmla="*/ 0 h 4316758"/>
              <a:gd name="connsiteX2" fmla="*/ 3256708 w 3285476"/>
              <a:gd name="connsiteY2" fmla="*/ 2356656 h 4316758"/>
              <a:gd name="connsiteX3" fmla="*/ 2570244 w 3285476"/>
              <a:gd name="connsiteY3" fmla="*/ 4097450 h 4316758"/>
              <a:gd name="connsiteX4" fmla="*/ 834616 w 3285476"/>
              <a:gd name="connsiteY4" fmla="*/ 4097450 h 4316758"/>
              <a:gd name="connsiteX5" fmla="*/ 168624 w 3285476"/>
              <a:gd name="connsiteY5" fmla="*/ 2329361 h 4316758"/>
              <a:gd name="connsiteX0" fmla="*/ 1700 w 3118552"/>
              <a:gd name="connsiteY0" fmla="*/ 2329361 h 4316758"/>
              <a:gd name="connsiteX1" fmla="*/ 1535506 w 3118552"/>
              <a:gd name="connsiteY1" fmla="*/ 0 h 4316758"/>
              <a:gd name="connsiteX2" fmla="*/ 3089784 w 3118552"/>
              <a:gd name="connsiteY2" fmla="*/ 2356656 h 4316758"/>
              <a:gd name="connsiteX3" fmla="*/ 2403320 w 3118552"/>
              <a:gd name="connsiteY3" fmla="*/ 4097450 h 4316758"/>
              <a:gd name="connsiteX4" fmla="*/ 667692 w 3118552"/>
              <a:gd name="connsiteY4" fmla="*/ 4097450 h 4316758"/>
              <a:gd name="connsiteX5" fmla="*/ 1700 w 3118552"/>
              <a:gd name="connsiteY5" fmla="*/ 2329361 h 4316758"/>
              <a:gd name="connsiteX0" fmla="*/ 40 w 3116892"/>
              <a:gd name="connsiteY0" fmla="*/ 2329361 h 4316758"/>
              <a:gd name="connsiteX1" fmla="*/ 1533846 w 3116892"/>
              <a:gd name="connsiteY1" fmla="*/ 0 h 4316758"/>
              <a:gd name="connsiteX2" fmla="*/ 3088124 w 3116892"/>
              <a:gd name="connsiteY2" fmla="*/ 2356656 h 4316758"/>
              <a:gd name="connsiteX3" fmla="*/ 2401660 w 3116892"/>
              <a:gd name="connsiteY3" fmla="*/ 4097450 h 4316758"/>
              <a:gd name="connsiteX4" fmla="*/ 666032 w 3116892"/>
              <a:gd name="connsiteY4" fmla="*/ 4097450 h 4316758"/>
              <a:gd name="connsiteX5" fmla="*/ 40 w 3116892"/>
              <a:gd name="connsiteY5" fmla="*/ 2329361 h 4316758"/>
              <a:gd name="connsiteX0" fmla="*/ 40 w 3257172"/>
              <a:gd name="connsiteY0" fmla="*/ 2329361 h 4316758"/>
              <a:gd name="connsiteX1" fmla="*/ 1533846 w 3257172"/>
              <a:gd name="connsiteY1" fmla="*/ 0 h 4316758"/>
              <a:gd name="connsiteX2" fmla="*/ 3088124 w 3257172"/>
              <a:gd name="connsiteY2" fmla="*/ 2356656 h 4316758"/>
              <a:gd name="connsiteX3" fmla="*/ 2401660 w 3257172"/>
              <a:gd name="connsiteY3" fmla="*/ 4097450 h 4316758"/>
              <a:gd name="connsiteX4" fmla="*/ 666032 w 3257172"/>
              <a:gd name="connsiteY4" fmla="*/ 4097450 h 4316758"/>
              <a:gd name="connsiteX5" fmla="*/ 40 w 3257172"/>
              <a:gd name="connsiteY5" fmla="*/ 2329361 h 4316758"/>
              <a:gd name="connsiteX0" fmla="*/ 40 w 3088225"/>
              <a:gd name="connsiteY0" fmla="*/ 2329361 h 4316758"/>
              <a:gd name="connsiteX1" fmla="*/ 1533846 w 3088225"/>
              <a:gd name="connsiteY1" fmla="*/ 0 h 4316758"/>
              <a:gd name="connsiteX2" fmla="*/ 3088124 w 3088225"/>
              <a:gd name="connsiteY2" fmla="*/ 2356656 h 4316758"/>
              <a:gd name="connsiteX3" fmla="*/ 2401660 w 3088225"/>
              <a:gd name="connsiteY3" fmla="*/ 4097450 h 4316758"/>
              <a:gd name="connsiteX4" fmla="*/ 666032 w 3088225"/>
              <a:gd name="connsiteY4" fmla="*/ 4097450 h 4316758"/>
              <a:gd name="connsiteX5" fmla="*/ 40 w 3088225"/>
              <a:gd name="connsiteY5" fmla="*/ 2329361 h 4316758"/>
              <a:gd name="connsiteX0" fmla="*/ 33460 w 3121647"/>
              <a:gd name="connsiteY0" fmla="*/ 2329361 h 4194475"/>
              <a:gd name="connsiteX1" fmla="*/ 1567266 w 3121647"/>
              <a:gd name="connsiteY1" fmla="*/ 0 h 4194475"/>
              <a:gd name="connsiteX2" fmla="*/ 3121544 w 3121647"/>
              <a:gd name="connsiteY2" fmla="*/ 2356656 h 4194475"/>
              <a:gd name="connsiteX3" fmla="*/ 2435080 w 3121647"/>
              <a:gd name="connsiteY3" fmla="*/ 4097450 h 4194475"/>
              <a:gd name="connsiteX4" fmla="*/ 665333 w 3121647"/>
              <a:gd name="connsiteY4" fmla="*/ 3797199 h 4194475"/>
              <a:gd name="connsiteX5" fmla="*/ 33460 w 3121647"/>
              <a:gd name="connsiteY5" fmla="*/ 2329361 h 4194475"/>
              <a:gd name="connsiteX0" fmla="*/ 32801 w 3143624"/>
              <a:gd name="connsiteY0" fmla="*/ 2329361 h 4020083"/>
              <a:gd name="connsiteX1" fmla="*/ 1566607 w 3143624"/>
              <a:gd name="connsiteY1" fmla="*/ 0 h 4020083"/>
              <a:gd name="connsiteX2" fmla="*/ 3120885 w 3143624"/>
              <a:gd name="connsiteY2" fmla="*/ 2356656 h 4020083"/>
              <a:gd name="connsiteX3" fmla="*/ 2366182 w 3143624"/>
              <a:gd name="connsiteY3" fmla="*/ 3865438 h 4020083"/>
              <a:gd name="connsiteX4" fmla="*/ 664674 w 3143624"/>
              <a:gd name="connsiteY4" fmla="*/ 3797199 h 4020083"/>
              <a:gd name="connsiteX5" fmla="*/ 32801 w 3143624"/>
              <a:gd name="connsiteY5" fmla="*/ 2329361 h 4020083"/>
              <a:gd name="connsiteX0" fmla="*/ 32801 w 3146956"/>
              <a:gd name="connsiteY0" fmla="*/ 2329361 h 4063232"/>
              <a:gd name="connsiteX1" fmla="*/ 1566607 w 3146956"/>
              <a:gd name="connsiteY1" fmla="*/ 0 h 4063232"/>
              <a:gd name="connsiteX2" fmla="*/ 3120885 w 3146956"/>
              <a:gd name="connsiteY2" fmla="*/ 2356656 h 4063232"/>
              <a:gd name="connsiteX3" fmla="*/ 2366182 w 3146956"/>
              <a:gd name="connsiteY3" fmla="*/ 3865438 h 4063232"/>
              <a:gd name="connsiteX4" fmla="*/ 664674 w 3146956"/>
              <a:gd name="connsiteY4" fmla="*/ 3797199 h 4063232"/>
              <a:gd name="connsiteX5" fmla="*/ 32801 w 3146956"/>
              <a:gd name="connsiteY5" fmla="*/ 2329361 h 406323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51293"/>
              <a:gd name="connsiteY0" fmla="*/ 2329361 h 4096062"/>
              <a:gd name="connsiteX1" fmla="*/ 1570944 w 3151293"/>
              <a:gd name="connsiteY1" fmla="*/ 0 h 4096062"/>
              <a:gd name="connsiteX2" fmla="*/ 3125222 w 3151293"/>
              <a:gd name="connsiteY2" fmla="*/ 2356656 h 4096062"/>
              <a:gd name="connsiteX3" fmla="*/ 2370519 w 3151293"/>
              <a:gd name="connsiteY3" fmla="*/ 3865438 h 4096062"/>
              <a:gd name="connsiteX4" fmla="*/ 669011 w 3151293"/>
              <a:gd name="connsiteY4" fmla="*/ 3797199 h 4096062"/>
              <a:gd name="connsiteX5" fmla="*/ 37138 w 3151293"/>
              <a:gd name="connsiteY5" fmla="*/ 2329361 h 4096062"/>
              <a:gd name="connsiteX0" fmla="*/ 37138 w 3147284"/>
              <a:gd name="connsiteY0" fmla="*/ 2329361 h 4096062"/>
              <a:gd name="connsiteX1" fmla="*/ 1570944 w 3147284"/>
              <a:gd name="connsiteY1" fmla="*/ 0 h 4096062"/>
              <a:gd name="connsiteX2" fmla="*/ 3125222 w 3147284"/>
              <a:gd name="connsiteY2" fmla="*/ 2356656 h 4096062"/>
              <a:gd name="connsiteX3" fmla="*/ 2370519 w 3147284"/>
              <a:gd name="connsiteY3" fmla="*/ 3865438 h 4096062"/>
              <a:gd name="connsiteX4" fmla="*/ 669011 w 3147284"/>
              <a:gd name="connsiteY4" fmla="*/ 3797199 h 4096062"/>
              <a:gd name="connsiteX5" fmla="*/ 37138 w 3147284"/>
              <a:gd name="connsiteY5" fmla="*/ 2329361 h 4096062"/>
              <a:gd name="connsiteX0" fmla="*/ 37138 w 3136485"/>
              <a:gd name="connsiteY0" fmla="*/ 2329361 h 4096062"/>
              <a:gd name="connsiteX1" fmla="*/ 1570944 w 3136485"/>
              <a:gd name="connsiteY1" fmla="*/ 0 h 4096062"/>
              <a:gd name="connsiteX2" fmla="*/ 3125222 w 3136485"/>
              <a:gd name="connsiteY2" fmla="*/ 2356656 h 4096062"/>
              <a:gd name="connsiteX3" fmla="*/ 2370519 w 3136485"/>
              <a:gd name="connsiteY3" fmla="*/ 3865438 h 4096062"/>
              <a:gd name="connsiteX4" fmla="*/ 669011 w 3136485"/>
              <a:gd name="connsiteY4" fmla="*/ 3797199 h 4096062"/>
              <a:gd name="connsiteX5" fmla="*/ 37138 w 3136485"/>
              <a:gd name="connsiteY5" fmla="*/ 2329361 h 4096062"/>
              <a:gd name="connsiteX0" fmla="*/ 37138 w 3143460"/>
              <a:gd name="connsiteY0" fmla="*/ 2329361 h 4096062"/>
              <a:gd name="connsiteX1" fmla="*/ 1570944 w 3143460"/>
              <a:gd name="connsiteY1" fmla="*/ 0 h 4096062"/>
              <a:gd name="connsiteX2" fmla="*/ 3125222 w 3143460"/>
              <a:gd name="connsiteY2" fmla="*/ 2356656 h 4096062"/>
              <a:gd name="connsiteX3" fmla="*/ 2370519 w 3143460"/>
              <a:gd name="connsiteY3" fmla="*/ 3865438 h 4096062"/>
              <a:gd name="connsiteX4" fmla="*/ 669011 w 3143460"/>
              <a:gd name="connsiteY4" fmla="*/ 3797199 h 4096062"/>
              <a:gd name="connsiteX5" fmla="*/ 37138 w 3143460"/>
              <a:gd name="connsiteY5" fmla="*/ 2329361 h 4096062"/>
              <a:gd name="connsiteX0" fmla="*/ 37138 w 3143217"/>
              <a:gd name="connsiteY0" fmla="*/ 2329361 h 4076974"/>
              <a:gd name="connsiteX1" fmla="*/ 1570944 w 3143217"/>
              <a:gd name="connsiteY1" fmla="*/ 0 h 4076974"/>
              <a:gd name="connsiteX2" fmla="*/ 3125222 w 3143217"/>
              <a:gd name="connsiteY2" fmla="*/ 2356656 h 4076974"/>
              <a:gd name="connsiteX3" fmla="*/ 2370519 w 3143217"/>
              <a:gd name="connsiteY3" fmla="*/ 3865438 h 4076974"/>
              <a:gd name="connsiteX4" fmla="*/ 669011 w 3143217"/>
              <a:gd name="connsiteY4" fmla="*/ 3797199 h 4076974"/>
              <a:gd name="connsiteX5" fmla="*/ 37138 w 3143217"/>
              <a:gd name="connsiteY5" fmla="*/ 2329361 h 4076974"/>
              <a:gd name="connsiteX0" fmla="*/ 27855 w 3133934"/>
              <a:gd name="connsiteY0" fmla="*/ 2329361 h 4076974"/>
              <a:gd name="connsiteX1" fmla="*/ 1561661 w 3133934"/>
              <a:gd name="connsiteY1" fmla="*/ 0 h 4076974"/>
              <a:gd name="connsiteX2" fmla="*/ 3115939 w 3133934"/>
              <a:gd name="connsiteY2" fmla="*/ 2356656 h 4076974"/>
              <a:gd name="connsiteX3" fmla="*/ 2361236 w 3133934"/>
              <a:gd name="connsiteY3" fmla="*/ 3865438 h 4076974"/>
              <a:gd name="connsiteX4" fmla="*/ 659728 w 3133934"/>
              <a:gd name="connsiteY4" fmla="*/ 3797199 h 4076974"/>
              <a:gd name="connsiteX5" fmla="*/ 27855 w 3133934"/>
              <a:gd name="connsiteY5" fmla="*/ 2329361 h 4076974"/>
              <a:gd name="connsiteX0" fmla="*/ 27855 w 3135804"/>
              <a:gd name="connsiteY0" fmla="*/ 2329361 h 4076974"/>
              <a:gd name="connsiteX1" fmla="*/ 1561661 w 3135804"/>
              <a:gd name="connsiteY1" fmla="*/ 0 h 4076974"/>
              <a:gd name="connsiteX2" fmla="*/ 3115939 w 3135804"/>
              <a:gd name="connsiteY2" fmla="*/ 2356656 h 4076974"/>
              <a:gd name="connsiteX3" fmla="*/ 2361236 w 3135804"/>
              <a:gd name="connsiteY3" fmla="*/ 3865438 h 4076974"/>
              <a:gd name="connsiteX4" fmla="*/ 659728 w 3135804"/>
              <a:gd name="connsiteY4" fmla="*/ 3797199 h 4076974"/>
              <a:gd name="connsiteX5" fmla="*/ 27855 w 3135804"/>
              <a:gd name="connsiteY5" fmla="*/ 2329361 h 4076974"/>
              <a:gd name="connsiteX0" fmla="*/ 27855 w 3128662"/>
              <a:gd name="connsiteY0" fmla="*/ 2329361 h 4076974"/>
              <a:gd name="connsiteX1" fmla="*/ 1561661 w 3128662"/>
              <a:gd name="connsiteY1" fmla="*/ 0 h 4076974"/>
              <a:gd name="connsiteX2" fmla="*/ 3115939 w 3128662"/>
              <a:gd name="connsiteY2" fmla="*/ 2356656 h 4076974"/>
              <a:gd name="connsiteX3" fmla="*/ 2361236 w 3128662"/>
              <a:gd name="connsiteY3" fmla="*/ 3865438 h 4076974"/>
              <a:gd name="connsiteX4" fmla="*/ 659728 w 3128662"/>
              <a:gd name="connsiteY4" fmla="*/ 3797199 h 4076974"/>
              <a:gd name="connsiteX5" fmla="*/ 27855 w 3128662"/>
              <a:gd name="connsiteY5" fmla="*/ 2329361 h 4076974"/>
              <a:gd name="connsiteX0" fmla="*/ 27855 w 3137724"/>
              <a:gd name="connsiteY0" fmla="*/ 2329361 h 4076974"/>
              <a:gd name="connsiteX1" fmla="*/ 1561661 w 3137724"/>
              <a:gd name="connsiteY1" fmla="*/ 0 h 4076974"/>
              <a:gd name="connsiteX2" fmla="*/ 3115939 w 3137724"/>
              <a:gd name="connsiteY2" fmla="*/ 2356656 h 4076974"/>
              <a:gd name="connsiteX3" fmla="*/ 2361236 w 3137724"/>
              <a:gd name="connsiteY3" fmla="*/ 3865438 h 4076974"/>
              <a:gd name="connsiteX4" fmla="*/ 659728 w 3137724"/>
              <a:gd name="connsiteY4" fmla="*/ 3797199 h 4076974"/>
              <a:gd name="connsiteX5" fmla="*/ 27855 w 3137724"/>
              <a:gd name="connsiteY5" fmla="*/ 2329361 h 4076974"/>
              <a:gd name="connsiteX0" fmla="*/ 27855 w 3136929"/>
              <a:gd name="connsiteY0" fmla="*/ 2329361 h 4082382"/>
              <a:gd name="connsiteX1" fmla="*/ 1561661 w 3136929"/>
              <a:gd name="connsiteY1" fmla="*/ 0 h 4082382"/>
              <a:gd name="connsiteX2" fmla="*/ 3115939 w 3136929"/>
              <a:gd name="connsiteY2" fmla="*/ 2356656 h 4082382"/>
              <a:gd name="connsiteX3" fmla="*/ 2361236 w 3136929"/>
              <a:gd name="connsiteY3" fmla="*/ 3865438 h 4082382"/>
              <a:gd name="connsiteX4" fmla="*/ 659728 w 3136929"/>
              <a:gd name="connsiteY4" fmla="*/ 3797199 h 4082382"/>
              <a:gd name="connsiteX5" fmla="*/ 27855 w 3136929"/>
              <a:gd name="connsiteY5" fmla="*/ 2329361 h 4082382"/>
              <a:gd name="connsiteX0" fmla="*/ 2046 w 3111120"/>
              <a:gd name="connsiteY0" fmla="*/ 2329361 h 4082382"/>
              <a:gd name="connsiteX1" fmla="*/ 1535852 w 3111120"/>
              <a:gd name="connsiteY1" fmla="*/ 0 h 4082382"/>
              <a:gd name="connsiteX2" fmla="*/ 3090130 w 3111120"/>
              <a:gd name="connsiteY2" fmla="*/ 2356656 h 4082382"/>
              <a:gd name="connsiteX3" fmla="*/ 2335427 w 3111120"/>
              <a:gd name="connsiteY3" fmla="*/ 3865438 h 4082382"/>
              <a:gd name="connsiteX4" fmla="*/ 633919 w 3111120"/>
              <a:gd name="connsiteY4" fmla="*/ 3797199 h 4082382"/>
              <a:gd name="connsiteX5" fmla="*/ 2046 w 3111120"/>
              <a:gd name="connsiteY5" fmla="*/ 2329361 h 4082382"/>
              <a:gd name="connsiteX0" fmla="*/ 396 w 3109470"/>
              <a:gd name="connsiteY0" fmla="*/ 2329361 h 4082382"/>
              <a:gd name="connsiteX1" fmla="*/ 1534202 w 3109470"/>
              <a:gd name="connsiteY1" fmla="*/ 0 h 4082382"/>
              <a:gd name="connsiteX2" fmla="*/ 3088480 w 3109470"/>
              <a:gd name="connsiteY2" fmla="*/ 2356656 h 4082382"/>
              <a:gd name="connsiteX3" fmla="*/ 2333777 w 3109470"/>
              <a:gd name="connsiteY3" fmla="*/ 3865438 h 4082382"/>
              <a:gd name="connsiteX4" fmla="*/ 632269 w 3109470"/>
              <a:gd name="connsiteY4" fmla="*/ 3797199 h 4082382"/>
              <a:gd name="connsiteX5" fmla="*/ 396 w 3109470"/>
              <a:gd name="connsiteY5" fmla="*/ 2329361 h 4082382"/>
              <a:gd name="connsiteX0" fmla="*/ 375 w 3150392"/>
              <a:gd name="connsiteY0" fmla="*/ 2595492 h 4035583"/>
              <a:gd name="connsiteX1" fmla="*/ 1575124 w 3150392"/>
              <a:gd name="connsiteY1" fmla="*/ 0 h 4035583"/>
              <a:gd name="connsiteX2" fmla="*/ 3129402 w 3150392"/>
              <a:gd name="connsiteY2" fmla="*/ 2356656 h 4035583"/>
              <a:gd name="connsiteX3" fmla="*/ 2374699 w 3150392"/>
              <a:gd name="connsiteY3" fmla="*/ 3865438 h 4035583"/>
              <a:gd name="connsiteX4" fmla="*/ 673191 w 3150392"/>
              <a:gd name="connsiteY4" fmla="*/ 3797199 h 4035583"/>
              <a:gd name="connsiteX5" fmla="*/ 375 w 3150392"/>
              <a:gd name="connsiteY5" fmla="*/ 2595492 h 4035583"/>
              <a:gd name="connsiteX0" fmla="*/ 473 w 3150490"/>
              <a:gd name="connsiteY0" fmla="*/ 2595492 h 4035583"/>
              <a:gd name="connsiteX1" fmla="*/ 1575222 w 3150490"/>
              <a:gd name="connsiteY1" fmla="*/ 0 h 4035583"/>
              <a:gd name="connsiteX2" fmla="*/ 3129500 w 3150490"/>
              <a:gd name="connsiteY2" fmla="*/ 2356656 h 4035583"/>
              <a:gd name="connsiteX3" fmla="*/ 2374797 w 3150490"/>
              <a:gd name="connsiteY3" fmla="*/ 3865438 h 4035583"/>
              <a:gd name="connsiteX4" fmla="*/ 673289 w 3150490"/>
              <a:gd name="connsiteY4" fmla="*/ 3797199 h 4035583"/>
              <a:gd name="connsiteX5" fmla="*/ 473 w 3150490"/>
              <a:gd name="connsiteY5" fmla="*/ 2595492 h 4035583"/>
              <a:gd name="connsiteX0" fmla="*/ 168 w 3150185"/>
              <a:gd name="connsiteY0" fmla="*/ 2595492 h 4035583"/>
              <a:gd name="connsiteX1" fmla="*/ 1574917 w 3150185"/>
              <a:gd name="connsiteY1" fmla="*/ 0 h 4035583"/>
              <a:gd name="connsiteX2" fmla="*/ 3129195 w 3150185"/>
              <a:gd name="connsiteY2" fmla="*/ 2356656 h 4035583"/>
              <a:gd name="connsiteX3" fmla="*/ 2374492 w 3150185"/>
              <a:gd name="connsiteY3" fmla="*/ 3865438 h 4035583"/>
              <a:gd name="connsiteX4" fmla="*/ 672984 w 3150185"/>
              <a:gd name="connsiteY4" fmla="*/ 3797199 h 4035583"/>
              <a:gd name="connsiteX5" fmla="*/ 168 w 3150185"/>
              <a:gd name="connsiteY5" fmla="*/ 2595492 h 4035583"/>
              <a:gd name="connsiteX0" fmla="*/ 170 w 3143364"/>
              <a:gd name="connsiteY0" fmla="*/ 2527254 h 4038855"/>
              <a:gd name="connsiteX1" fmla="*/ 1568096 w 3143364"/>
              <a:gd name="connsiteY1" fmla="*/ 0 h 4038855"/>
              <a:gd name="connsiteX2" fmla="*/ 3122374 w 3143364"/>
              <a:gd name="connsiteY2" fmla="*/ 2356656 h 4038855"/>
              <a:gd name="connsiteX3" fmla="*/ 2367671 w 3143364"/>
              <a:gd name="connsiteY3" fmla="*/ 3865438 h 4038855"/>
              <a:gd name="connsiteX4" fmla="*/ 666163 w 3143364"/>
              <a:gd name="connsiteY4" fmla="*/ 3797199 h 4038855"/>
              <a:gd name="connsiteX5" fmla="*/ 170 w 3143364"/>
              <a:gd name="connsiteY5" fmla="*/ 2527254 h 4038855"/>
              <a:gd name="connsiteX0" fmla="*/ 1 w 3143195"/>
              <a:gd name="connsiteY0" fmla="*/ 2527254 h 4038855"/>
              <a:gd name="connsiteX1" fmla="*/ 1567927 w 3143195"/>
              <a:gd name="connsiteY1" fmla="*/ 0 h 4038855"/>
              <a:gd name="connsiteX2" fmla="*/ 3122205 w 3143195"/>
              <a:gd name="connsiteY2" fmla="*/ 2356656 h 4038855"/>
              <a:gd name="connsiteX3" fmla="*/ 2367502 w 3143195"/>
              <a:gd name="connsiteY3" fmla="*/ 3865438 h 4038855"/>
              <a:gd name="connsiteX4" fmla="*/ 665994 w 3143195"/>
              <a:gd name="connsiteY4" fmla="*/ 3797199 h 4038855"/>
              <a:gd name="connsiteX5" fmla="*/ 1 w 3143195"/>
              <a:gd name="connsiteY5" fmla="*/ 2527254 h 4038855"/>
              <a:gd name="connsiteX0" fmla="*/ 0 w 3143194"/>
              <a:gd name="connsiteY0" fmla="*/ 2527254 h 3866251"/>
              <a:gd name="connsiteX1" fmla="*/ 1567926 w 3143194"/>
              <a:gd name="connsiteY1" fmla="*/ 0 h 3866251"/>
              <a:gd name="connsiteX2" fmla="*/ 3122204 w 3143194"/>
              <a:gd name="connsiteY2" fmla="*/ 2356656 h 3866251"/>
              <a:gd name="connsiteX3" fmla="*/ 2367501 w 3143194"/>
              <a:gd name="connsiteY3" fmla="*/ 3865438 h 3866251"/>
              <a:gd name="connsiteX4" fmla="*/ 0 w 3143194"/>
              <a:gd name="connsiteY4" fmla="*/ 2527254 h 3866251"/>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8096"/>
              <a:gd name="connsiteX1" fmla="*/ 1567931 w 3122213"/>
              <a:gd name="connsiteY1" fmla="*/ 0 h 4098096"/>
              <a:gd name="connsiteX2" fmla="*/ 3122209 w 3122213"/>
              <a:gd name="connsiteY2" fmla="*/ 2356656 h 4098096"/>
              <a:gd name="connsiteX3" fmla="*/ 1582760 w 3122213"/>
              <a:gd name="connsiteY3" fmla="*/ 4097450 h 4098096"/>
              <a:gd name="connsiteX4" fmla="*/ 5 w 3122213"/>
              <a:gd name="connsiteY4" fmla="*/ 2527254 h 4098096"/>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22213"/>
              <a:gd name="connsiteY0" fmla="*/ 2527254 h 4097472"/>
              <a:gd name="connsiteX1" fmla="*/ 1567931 w 3122213"/>
              <a:gd name="connsiteY1" fmla="*/ 0 h 4097472"/>
              <a:gd name="connsiteX2" fmla="*/ 3122209 w 3122213"/>
              <a:gd name="connsiteY2" fmla="*/ 2356656 h 4097472"/>
              <a:gd name="connsiteX3" fmla="*/ 1582760 w 3122213"/>
              <a:gd name="connsiteY3" fmla="*/ 4097450 h 4097472"/>
              <a:gd name="connsiteX4" fmla="*/ 5 w 3122213"/>
              <a:gd name="connsiteY4" fmla="*/ 2527254 h 4097472"/>
              <a:gd name="connsiteX0" fmla="*/ 5 w 3142684"/>
              <a:gd name="connsiteY0" fmla="*/ 2527254 h 4097523"/>
              <a:gd name="connsiteX1" fmla="*/ 1567931 w 3142684"/>
              <a:gd name="connsiteY1" fmla="*/ 0 h 4097523"/>
              <a:gd name="connsiteX2" fmla="*/ 3142680 w 3142684"/>
              <a:gd name="connsiteY2" fmla="*/ 2581844 h 4097523"/>
              <a:gd name="connsiteX3" fmla="*/ 1582760 w 3142684"/>
              <a:gd name="connsiteY3" fmla="*/ 4097450 h 4097523"/>
              <a:gd name="connsiteX4" fmla="*/ 5 w 3142684"/>
              <a:gd name="connsiteY4" fmla="*/ 2527254 h 4097523"/>
              <a:gd name="connsiteX0" fmla="*/ 5 w 3142794"/>
              <a:gd name="connsiteY0" fmla="*/ 2527254 h 4097534"/>
              <a:gd name="connsiteX1" fmla="*/ 1567931 w 3142794"/>
              <a:gd name="connsiteY1" fmla="*/ 0 h 4097534"/>
              <a:gd name="connsiteX2" fmla="*/ 3142680 w 3142794"/>
              <a:gd name="connsiteY2" fmla="*/ 2581844 h 4097534"/>
              <a:gd name="connsiteX3" fmla="*/ 1582760 w 3142794"/>
              <a:gd name="connsiteY3" fmla="*/ 4097450 h 4097534"/>
              <a:gd name="connsiteX4" fmla="*/ 5 w 3142794"/>
              <a:gd name="connsiteY4" fmla="*/ 2527254 h 4097534"/>
              <a:gd name="connsiteX0" fmla="*/ 5 w 3142794"/>
              <a:gd name="connsiteY0" fmla="*/ 2527254 h 4097471"/>
              <a:gd name="connsiteX1" fmla="*/ 1567931 w 3142794"/>
              <a:gd name="connsiteY1" fmla="*/ 0 h 4097471"/>
              <a:gd name="connsiteX2" fmla="*/ 3142680 w 3142794"/>
              <a:gd name="connsiteY2" fmla="*/ 2581844 h 4097471"/>
              <a:gd name="connsiteX3" fmla="*/ 1582760 w 3142794"/>
              <a:gd name="connsiteY3" fmla="*/ 4097450 h 4097471"/>
              <a:gd name="connsiteX4" fmla="*/ 5 w 3142794"/>
              <a:gd name="connsiteY4" fmla="*/ 2527254 h 4097471"/>
              <a:gd name="connsiteX0" fmla="*/ 4 w 3142793"/>
              <a:gd name="connsiteY0" fmla="*/ 2527254 h 4097471"/>
              <a:gd name="connsiteX1" fmla="*/ 1567930 w 3142793"/>
              <a:gd name="connsiteY1" fmla="*/ 0 h 4097471"/>
              <a:gd name="connsiteX2" fmla="*/ 3142679 w 3142793"/>
              <a:gd name="connsiteY2" fmla="*/ 2581844 h 4097471"/>
              <a:gd name="connsiteX3" fmla="*/ 1582759 w 3142793"/>
              <a:gd name="connsiteY3" fmla="*/ 4097450 h 4097471"/>
              <a:gd name="connsiteX4" fmla="*/ 4 w 3142793"/>
              <a:gd name="connsiteY4" fmla="*/ 2527254 h 4097471"/>
              <a:gd name="connsiteX0" fmla="*/ 4 w 3142746"/>
              <a:gd name="connsiteY0" fmla="*/ 2527254 h 4097471"/>
              <a:gd name="connsiteX1" fmla="*/ 1567930 w 3142746"/>
              <a:gd name="connsiteY1" fmla="*/ 0 h 4097471"/>
              <a:gd name="connsiteX2" fmla="*/ 3142679 w 3142746"/>
              <a:gd name="connsiteY2" fmla="*/ 2581844 h 4097471"/>
              <a:gd name="connsiteX3" fmla="*/ 1582759 w 3142746"/>
              <a:gd name="connsiteY3" fmla="*/ 4097450 h 4097471"/>
              <a:gd name="connsiteX4" fmla="*/ 4 w 3142746"/>
              <a:gd name="connsiteY4" fmla="*/ 2527254 h 409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46" h="4097471">
                <a:moveTo>
                  <a:pt x="4" y="2527254"/>
                </a:moveTo>
                <a:cubicBezTo>
                  <a:pt x="-2468" y="1673749"/>
                  <a:pt x="1363736" y="244193"/>
                  <a:pt x="1567930" y="0"/>
                </a:cubicBezTo>
                <a:cubicBezTo>
                  <a:pt x="1772124" y="246466"/>
                  <a:pt x="3153855" y="1782930"/>
                  <a:pt x="3142679" y="2581844"/>
                </a:cubicBezTo>
                <a:cubicBezTo>
                  <a:pt x="3131503" y="3380758"/>
                  <a:pt x="2440908" y="4092900"/>
                  <a:pt x="1582759" y="4097450"/>
                </a:cubicBezTo>
                <a:cubicBezTo>
                  <a:pt x="724610" y="4102000"/>
                  <a:pt x="2476" y="3380759"/>
                  <a:pt x="4" y="2527254"/>
                </a:cubicBezTo>
                <a:close/>
              </a:path>
            </a:pathLst>
          </a:custGeom>
          <a:solidFill>
            <a:schemeClr val="tx1"/>
          </a:solidFill>
        </p:spPr>
        <p:txBody>
          <a:bodyPr tIns="2016000"/>
          <a:lstStyle>
            <a:lvl1pPr marL="0" indent="0" algn="ctr">
              <a:buNone/>
              <a:defRPr>
                <a:solidFill>
                  <a:schemeClr val="bg1"/>
                </a:solidFill>
              </a:defRPr>
            </a:lvl1pPr>
            <a:lvl2pPr marL="0" indent="0" algn="ctr">
              <a:buNone/>
              <a:defRPr sz="2667">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115159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reeform 5" hidden="1"/>
          <p:cNvSpPr>
            <a:spLocks/>
          </p:cNvSpPr>
          <p:nvPr userDrawn="1"/>
        </p:nvSpPr>
        <p:spPr bwMode="auto">
          <a:xfrm>
            <a:off x="3651250" y="851217"/>
            <a:ext cx="4171951" cy="5467348"/>
          </a:xfrm>
          <a:custGeom>
            <a:avLst/>
            <a:gdLst>
              <a:gd name="T0" fmla="*/ 976 w 976"/>
              <a:gd name="T1" fmla="*/ 792 h 1280"/>
              <a:gd name="T2" fmla="*/ 488 w 976"/>
              <a:gd name="T3" fmla="*/ 1280 h 1280"/>
              <a:gd name="T4" fmla="*/ 0 w 976"/>
              <a:gd name="T5" fmla="*/ 792 h 1280"/>
              <a:gd name="T6" fmla="*/ 488 w 976"/>
              <a:gd name="T7" fmla="*/ 0 h 1280"/>
              <a:gd name="T8" fmla="*/ 976 w 976"/>
              <a:gd name="T9" fmla="*/ 792 h 1280"/>
            </a:gdLst>
            <a:ahLst/>
            <a:cxnLst>
              <a:cxn ang="0">
                <a:pos x="T0" y="T1"/>
              </a:cxn>
              <a:cxn ang="0">
                <a:pos x="T2" y="T3"/>
              </a:cxn>
              <a:cxn ang="0">
                <a:pos x="T4" y="T5"/>
              </a:cxn>
              <a:cxn ang="0">
                <a:pos x="T6" y="T7"/>
              </a:cxn>
              <a:cxn ang="0">
                <a:pos x="T8" y="T9"/>
              </a:cxn>
            </a:cxnLst>
            <a:rect l="0" t="0" r="r" b="b"/>
            <a:pathLst>
              <a:path w="976" h="1280">
                <a:moveTo>
                  <a:pt x="976" y="792"/>
                </a:moveTo>
                <a:cubicBezTo>
                  <a:pt x="976" y="1061"/>
                  <a:pt x="757" y="1280"/>
                  <a:pt x="488" y="1280"/>
                </a:cubicBezTo>
                <a:cubicBezTo>
                  <a:pt x="218" y="1280"/>
                  <a:pt x="0" y="1061"/>
                  <a:pt x="0" y="792"/>
                </a:cubicBezTo>
                <a:cubicBezTo>
                  <a:pt x="0" y="523"/>
                  <a:pt x="488" y="0"/>
                  <a:pt x="488" y="0"/>
                </a:cubicBezTo>
                <a:cubicBezTo>
                  <a:pt x="488" y="0"/>
                  <a:pt x="976" y="523"/>
                  <a:pt x="976" y="792"/>
                </a:cubicBezTo>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GB" sz="2400" dirty="0"/>
          </a:p>
        </p:txBody>
      </p:sp>
      <p:pic>
        <p:nvPicPr>
          <p:cNvPr id="3" name="Picture 2">
            <a:extLst>
              <a:ext uri="{FF2B5EF4-FFF2-40B4-BE49-F238E27FC236}">
                <a16:creationId xmlns:a16="http://schemas.microsoft.com/office/drawing/2014/main" id="{72884E10-C14F-4576-A4E7-47C844D450A6}"/>
              </a:ext>
            </a:extLst>
          </p:cNvPr>
          <p:cNvPicPr>
            <a:picLocks noChangeAspect="1"/>
          </p:cNvPicPr>
          <p:nvPr userDrawn="1"/>
        </p:nvPicPr>
        <p:blipFill>
          <a:blip r:embed="rId2"/>
          <a:stretch>
            <a:fillRect/>
          </a:stretch>
        </p:blipFill>
        <p:spPr>
          <a:xfrm>
            <a:off x="6885596" y="1412776"/>
            <a:ext cx="4648200" cy="4241800"/>
          </a:xfrm>
          <a:prstGeom prst="rect">
            <a:avLst/>
          </a:prstGeom>
        </p:spPr>
      </p:pic>
    </p:spTree>
    <p:extLst>
      <p:ext uri="{BB962C8B-B14F-4D97-AF65-F5344CB8AC3E}">
        <p14:creationId xmlns:p14="http://schemas.microsoft.com/office/powerpoint/2010/main" val="7039298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0909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0166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Main Title Slide A Dark Blu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0" y="0"/>
            <a:ext cx="12192000" cy="6858000"/>
          </a:xfrm>
          <a:custGeom>
            <a:avLst/>
            <a:gdLst>
              <a:gd name="connsiteX0" fmla="*/ 4250822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938450 h 5143500"/>
              <a:gd name="connsiteX5" fmla="*/ 144592 w 9144000"/>
              <a:gd name="connsiteY5" fmla="*/ 966976 h 5143500"/>
              <a:gd name="connsiteX6" fmla="*/ 2819946 w 9144000"/>
              <a:gd name="connsiteY6" fmla="*/ 685852 h 5143500"/>
              <a:gd name="connsiteX7" fmla="*/ 4130501 w 9144000"/>
              <a:gd name="connsiteY7" fmla="*/ 8207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4250822" y="0"/>
                </a:moveTo>
                <a:lnTo>
                  <a:pt x="9144000" y="0"/>
                </a:lnTo>
                <a:lnTo>
                  <a:pt x="9144000" y="5143500"/>
                </a:lnTo>
                <a:lnTo>
                  <a:pt x="0" y="5143500"/>
                </a:lnTo>
                <a:lnTo>
                  <a:pt x="0" y="938450"/>
                </a:lnTo>
                <a:lnTo>
                  <a:pt x="144592" y="966976"/>
                </a:lnTo>
                <a:cubicBezTo>
                  <a:pt x="824241" y="1075784"/>
                  <a:pt x="2194968" y="883301"/>
                  <a:pt x="2819946" y="685852"/>
                </a:cubicBezTo>
                <a:cubicBezTo>
                  <a:pt x="3254467" y="562139"/>
                  <a:pt x="3687982" y="366622"/>
                  <a:pt x="4130501" y="82071"/>
                </a:cubicBezTo>
                <a:close/>
              </a:path>
            </a:pathLst>
          </a:custGeom>
        </p:spPr>
        <p:txBody>
          <a:bodyPr wrap="square">
            <a:noAutofit/>
          </a:bodyPr>
          <a:lstStyle>
            <a:lvl1pPr>
              <a:defRPr>
                <a:noFill/>
              </a:defRPr>
            </a:lvl1pPr>
          </a:lstStyle>
          <a:p>
            <a:endParaRPr lang="en-GB" dirty="0"/>
          </a:p>
        </p:txBody>
      </p:sp>
      <p:sp>
        <p:nvSpPr>
          <p:cNvPr id="11" name="Subtitle 2"/>
          <p:cNvSpPr>
            <a:spLocks noGrp="1"/>
          </p:cNvSpPr>
          <p:nvPr>
            <p:ph type="subTitle" idx="1" hasCustomPrompt="1"/>
          </p:nvPr>
        </p:nvSpPr>
        <p:spPr>
          <a:xfrm>
            <a:off x="336001" y="3470358"/>
            <a:ext cx="5181188" cy="634781"/>
          </a:xfrm>
        </p:spPr>
        <p:txBody>
          <a:bodyPr>
            <a:noAutofit/>
          </a:bodyPr>
          <a:lstStyle>
            <a:lvl1pPr marL="0" indent="0" algn="l">
              <a:lnSpc>
                <a:spcPct val="100000"/>
              </a:lnSpc>
              <a:spcBef>
                <a:spcPts val="0"/>
              </a:spcBef>
              <a:buNone/>
              <a:defRPr sz="2133" i="0" baseline="0">
                <a:solidFill>
                  <a:schemeClr val="accent5"/>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Presentation Subtitle</a:t>
            </a:r>
            <a:endParaRPr lang="en-GB"/>
          </a:p>
        </p:txBody>
      </p:sp>
      <p:sp>
        <p:nvSpPr>
          <p:cNvPr id="12" name="Title 1"/>
          <p:cNvSpPr>
            <a:spLocks noGrp="1"/>
          </p:cNvSpPr>
          <p:nvPr>
            <p:ph type="ctrTitle" hasCustomPrompt="1"/>
          </p:nvPr>
        </p:nvSpPr>
        <p:spPr>
          <a:xfrm>
            <a:off x="280451" y="1554663"/>
            <a:ext cx="6732593" cy="1693669"/>
          </a:xfrm>
        </p:spPr>
        <p:txBody>
          <a:bodyPr anchor="t">
            <a:noAutofit/>
          </a:bodyPr>
          <a:lstStyle>
            <a:lvl1pPr algn="l">
              <a:lnSpc>
                <a:spcPts val="6933"/>
              </a:lnSpc>
              <a:defRPr sz="8000" b="1" cap="all" baseline="0">
                <a:solidFill>
                  <a:schemeClr val="accent5"/>
                </a:solidFill>
              </a:defRPr>
            </a:lvl1pPr>
          </a:lstStyle>
          <a:p>
            <a:r>
              <a:rPr lang="en-US"/>
              <a:t>Add title of Presentation</a:t>
            </a:r>
            <a:endParaRPr lang="en-GB"/>
          </a:p>
        </p:txBody>
      </p:sp>
      <p:sp>
        <p:nvSpPr>
          <p:cNvPr id="2" name="Rectangle 1"/>
          <p:cNvSpPr/>
          <p:nvPr userDrawn="1"/>
        </p:nvSpPr>
        <p:spPr>
          <a:xfrm>
            <a:off x="-1573619" y="-5174512"/>
            <a:ext cx="11440632" cy="5174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19" name="Freeform 18"/>
          <p:cNvSpPr/>
          <p:nvPr userDrawn="1"/>
        </p:nvSpPr>
        <p:spPr>
          <a:xfrm>
            <a:off x="2" y="-2"/>
            <a:ext cx="5698521" cy="1352281"/>
          </a:xfrm>
          <a:custGeom>
            <a:avLst/>
            <a:gdLst>
              <a:gd name="connsiteX0" fmla="*/ 0 w 4273891"/>
              <a:gd name="connsiteY0" fmla="*/ 0 h 1025572"/>
              <a:gd name="connsiteX1" fmla="*/ 4273891 w 4273891"/>
              <a:gd name="connsiteY1" fmla="*/ 0 h 1025572"/>
              <a:gd name="connsiteX2" fmla="*/ 4130502 w 4273891"/>
              <a:gd name="connsiteY2" fmla="*/ 97806 h 1025572"/>
              <a:gd name="connsiteX3" fmla="*/ 2819947 w 4273891"/>
              <a:gd name="connsiteY3" fmla="*/ 701587 h 1025572"/>
              <a:gd name="connsiteX4" fmla="*/ 144593 w 4273891"/>
              <a:gd name="connsiteY4" fmla="*/ 982711 h 1025572"/>
              <a:gd name="connsiteX5" fmla="*/ 0 w 4273891"/>
              <a:gd name="connsiteY5" fmla="*/ 954185 h 1025572"/>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3891" h="1014211">
                <a:moveTo>
                  <a:pt x="0" y="0"/>
                </a:moveTo>
                <a:lnTo>
                  <a:pt x="4273891" y="0"/>
                </a:lnTo>
                <a:lnTo>
                  <a:pt x="4130502" y="97806"/>
                </a:lnTo>
                <a:cubicBezTo>
                  <a:pt x="3687983" y="382357"/>
                  <a:pt x="3254468" y="577874"/>
                  <a:pt x="2819947" y="701587"/>
                </a:cubicBezTo>
                <a:cubicBezTo>
                  <a:pt x="2194969" y="899036"/>
                  <a:pt x="824242" y="1091519"/>
                  <a:pt x="144593" y="982711"/>
                </a:cubicBezTo>
                <a:lnTo>
                  <a:pt x="0" y="95418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Tree>
    <p:extLst>
      <p:ext uri="{BB962C8B-B14F-4D97-AF65-F5344CB8AC3E}">
        <p14:creationId xmlns:p14="http://schemas.microsoft.com/office/powerpoint/2010/main" val="34601537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Main Title Slide B Dark Blu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5" name="Freeform 14"/>
          <p:cNvSpPr/>
          <p:nvPr userDrawn="1"/>
        </p:nvSpPr>
        <p:spPr>
          <a:xfrm>
            <a:off x="1" y="0"/>
            <a:ext cx="12192000" cy="6858000"/>
          </a:xfrm>
          <a:custGeom>
            <a:avLst/>
            <a:gdLst>
              <a:gd name="connsiteX0" fmla="*/ 0 w 9144000"/>
              <a:gd name="connsiteY0" fmla="*/ 0 h 5143500"/>
              <a:gd name="connsiteX1" fmla="*/ 9144000 w 9144000"/>
              <a:gd name="connsiteY1" fmla="*/ 0 h 5143500"/>
              <a:gd name="connsiteX2" fmla="*/ 9144000 w 9144000"/>
              <a:gd name="connsiteY2" fmla="*/ 1941870 h 5143500"/>
              <a:gd name="connsiteX3" fmla="*/ 9030431 w 9144000"/>
              <a:gd name="connsiteY3" fmla="*/ 2100998 h 5143500"/>
              <a:gd name="connsiteX4" fmla="*/ 6149409 w 9144000"/>
              <a:gd name="connsiteY4" fmla="*/ 5128317 h 5143500"/>
              <a:gd name="connsiteX5" fmla="*/ 6127958 w 9144000"/>
              <a:gd name="connsiteY5" fmla="*/ 5143500 h 5143500"/>
              <a:gd name="connsiteX6" fmla="*/ 0 w 9144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5143500">
                <a:moveTo>
                  <a:pt x="0" y="0"/>
                </a:moveTo>
                <a:lnTo>
                  <a:pt x="9144000" y="0"/>
                </a:lnTo>
                <a:lnTo>
                  <a:pt x="9144000" y="1941870"/>
                </a:lnTo>
                <a:lnTo>
                  <a:pt x="9030431" y="2100998"/>
                </a:lnTo>
                <a:cubicBezTo>
                  <a:pt x="8184600" y="3258442"/>
                  <a:pt x="7174188" y="4366685"/>
                  <a:pt x="6149409" y="5128317"/>
                </a:cubicBezTo>
                <a:lnTo>
                  <a:pt x="6127958" y="5143500"/>
                </a:lnTo>
                <a:lnTo>
                  <a:pt x="0" y="51435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3" name="Subtitle 2"/>
          <p:cNvSpPr>
            <a:spLocks noGrp="1"/>
          </p:cNvSpPr>
          <p:nvPr>
            <p:ph type="subTitle" idx="1" hasCustomPrompt="1"/>
          </p:nvPr>
        </p:nvSpPr>
        <p:spPr>
          <a:xfrm>
            <a:off x="336001" y="3800122"/>
            <a:ext cx="11444748" cy="634781"/>
          </a:xfrm>
        </p:spPr>
        <p:txBody>
          <a:bodyPr>
            <a:noAutofit/>
          </a:bodyPr>
          <a:lstStyle>
            <a:lvl1pPr marL="0" indent="0" algn="l">
              <a:lnSpc>
                <a:spcPct val="100000"/>
              </a:lnSpc>
              <a:spcBef>
                <a:spcPts val="0"/>
              </a:spcBef>
              <a:buNone/>
              <a:defRPr sz="2133" i="0" baseline="0">
                <a:solidFill>
                  <a:schemeClr val="tx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Presentation Subtitle</a:t>
            </a:r>
            <a:endParaRPr lang="en-GB"/>
          </a:p>
        </p:txBody>
      </p:sp>
      <p:sp>
        <p:nvSpPr>
          <p:cNvPr id="2" name="Title 1"/>
          <p:cNvSpPr>
            <a:spLocks noGrp="1"/>
          </p:cNvSpPr>
          <p:nvPr>
            <p:ph type="ctrTitle" hasCustomPrompt="1"/>
          </p:nvPr>
        </p:nvSpPr>
        <p:spPr>
          <a:xfrm>
            <a:off x="151577" y="1934742"/>
            <a:ext cx="11636769" cy="1693669"/>
          </a:xfrm>
        </p:spPr>
        <p:txBody>
          <a:bodyPr anchor="t">
            <a:noAutofit/>
          </a:bodyPr>
          <a:lstStyle>
            <a:lvl1pPr algn="l">
              <a:lnSpc>
                <a:spcPts val="6933"/>
              </a:lnSpc>
              <a:defRPr sz="8000" b="1" cap="all" baseline="0">
                <a:solidFill>
                  <a:schemeClr val="tx2"/>
                </a:solidFill>
              </a:defRPr>
            </a:lvl1pPr>
          </a:lstStyle>
          <a:p>
            <a:r>
              <a:rPr lang="en-US"/>
              <a:t>Add title of Presentation</a:t>
            </a:r>
            <a:endParaRPr lang="en-GB"/>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9156" y="5134579"/>
            <a:ext cx="1521592" cy="1305844"/>
          </a:xfrm>
          <a:prstGeom prst="rect">
            <a:avLst/>
          </a:prstGeom>
        </p:spPr>
      </p:pic>
    </p:spTree>
    <p:extLst>
      <p:ext uri="{BB962C8B-B14F-4D97-AF65-F5344CB8AC3E}">
        <p14:creationId xmlns:p14="http://schemas.microsoft.com/office/powerpoint/2010/main" val="28323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Main Title Slide A Blu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custGeom>
            <a:avLst/>
            <a:gdLst>
              <a:gd name="connsiteX0" fmla="*/ 4250822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938450 h 5143500"/>
              <a:gd name="connsiteX5" fmla="*/ 144592 w 9144000"/>
              <a:gd name="connsiteY5" fmla="*/ 966976 h 5143500"/>
              <a:gd name="connsiteX6" fmla="*/ 2819946 w 9144000"/>
              <a:gd name="connsiteY6" fmla="*/ 685852 h 5143500"/>
              <a:gd name="connsiteX7" fmla="*/ 4130501 w 9144000"/>
              <a:gd name="connsiteY7" fmla="*/ 8207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4250822" y="0"/>
                </a:moveTo>
                <a:lnTo>
                  <a:pt x="9144000" y="0"/>
                </a:lnTo>
                <a:lnTo>
                  <a:pt x="9144000" y="5143500"/>
                </a:lnTo>
                <a:lnTo>
                  <a:pt x="0" y="5143500"/>
                </a:lnTo>
                <a:lnTo>
                  <a:pt x="0" y="938450"/>
                </a:lnTo>
                <a:lnTo>
                  <a:pt x="144592" y="966976"/>
                </a:lnTo>
                <a:cubicBezTo>
                  <a:pt x="824241" y="1075784"/>
                  <a:pt x="2194968" y="883301"/>
                  <a:pt x="2819946" y="685852"/>
                </a:cubicBezTo>
                <a:cubicBezTo>
                  <a:pt x="3254467" y="562139"/>
                  <a:pt x="3687982" y="366622"/>
                  <a:pt x="4130501" y="82071"/>
                </a:cubicBezTo>
                <a:close/>
              </a:path>
            </a:pathLst>
          </a:custGeom>
        </p:spPr>
        <p:txBody>
          <a:bodyPr wrap="square">
            <a:noAutofit/>
          </a:bodyPr>
          <a:lstStyle>
            <a:lvl1pPr>
              <a:defRPr>
                <a:noFill/>
              </a:defRPr>
            </a:lvl1pPr>
          </a:lstStyle>
          <a:p>
            <a:endParaRPr lang="en-GB" dirty="0"/>
          </a:p>
        </p:txBody>
      </p:sp>
      <p:sp>
        <p:nvSpPr>
          <p:cNvPr id="9" name="Freeform 8"/>
          <p:cNvSpPr/>
          <p:nvPr userDrawn="1"/>
        </p:nvSpPr>
        <p:spPr>
          <a:xfrm>
            <a:off x="2" y="-2"/>
            <a:ext cx="5698521" cy="1352281"/>
          </a:xfrm>
          <a:custGeom>
            <a:avLst/>
            <a:gdLst>
              <a:gd name="connsiteX0" fmla="*/ 0 w 4273891"/>
              <a:gd name="connsiteY0" fmla="*/ 0 h 1025572"/>
              <a:gd name="connsiteX1" fmla="*/ 4273891 w 4273891"/>
              <a:gd name="connsiteY1" fmla="*/ 0 h 1025572"/>
              <a:gd name="connsiteX2" fmla="*/ 4130502 w 4273891"/>
              <a:gd name="connsiteY2" fmla="*/ 97806 h 1025572"/>
              <a:gd name="connsiteX3" fmla="*/ 2819947 w 4273891"/>
              <a:gd name="connsiteY3" fmla="*/ 701587 h 1025572"/>
              <a:gd name="connsiteX4" fmla="*/ 144593 w 4273891"/>
              <a:gd name="connsiteY4" fmla="*/ 982711 h 1025572"/>
              <a:gd name="connsiteX5" fmla="*/ 0 w 4273891"/>
              <a:gd name="connsiteY5" fmla="*/ 954185 h 1025572"/>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 name="connsiteX0" fmla="*/ 0 w 4273891"/>
              <a:gd name="connsiteY0" fmla="*/ 0 h 1014211"/>
              <a:gd name="connsiteX1" fmla="*/ 4273891 w 4273891"/>
              <a:gd name="connsiteY1" fmla="*/ 0 h 1014211"/>
              <a:gd name="connsiteX2" fmla="*/ 4130502 w 4273891"/>
              <a:gd name="connsiteY2" fmla="*/ 97806 h 1014211"/>
              <a:gd name="connsiteX3" fmla="*/ 2819947 w 4273891"/>
              <a:gd name="connsiteY3" fmla="*/ 701587 h 1014211"/>
              <a:gd name="connsiteX4" fmla="*/ 144593 w 4273891"/>
              <a:gd name="connsiteY4" fmla="*/ 982711 h 1014211"/>
              <a:gd name="connsiteX5" fmla="*/ 0 w 4273891"/>
              <a:gd name="connsiteY5" fmla="*/ 954185 h 1014211"/>
              <a:gd name="connsiteX6" fmla="*/ 0 w 4273891"/>
              <a:gd name="connsiteY6" fmla="*/ 0 h 10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3891" h="1014211">
                <a:moveTo>
                  <a:pt x="0" y="0"/>
                </a:moveTo>
                <a:lnTo>
                  <a:pt x="4273891" y="0"/>
                </a:lnTo>
                <a:lnTo>
                  <a:pt x="4130502" y="97806"/>
                </a:lnTo>
                <a:cubicBezTo>
                  <a:pt x="3687983" y="382357"/>
                  <a:pt x="3254468" y="577874"/>
                  <a:pt x="2819947" y="701587"/>
                </a:cubicBezTo>
                <a:cubicBezTo>
                  <a:pt x="2194969" y="899036"/>
                  <a:pt x="824242" y="1091519"/>
                  <a:pt x="144593" y="982711"/>
                </a:cubicBezTo>
                <a:lnTo>
                  <a:pt x="0" y="95418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8" name="Subtitle 2"/>
          <p:cNvSpPr>
            <a:spLocks noGrp="1"/>
          </p:cNvSpPr>
          <p:nvPr>
            <p:ph type="subTitle" idx="1" hasCustomPrompt="1"/>
          </p:nvPr>
        </p:nvSpPr>
        <p:spPr>
          <a:xfrm>
            <a:off x="336001" y="3470358"/>
            <a:ext cx="5181188" cy="634781"/>
          </a:xfrm>
        </p:spPr>
        <p:txBody>
          <a:bodyPr>
            <a:noAutofit/>
          </a:bodyPr>
          <a:lstStyle>
            <a:lvl1pPr marL="0" indent="0" algn="l">
              <a:lnSpc>
                <a:spcPct val="100000"/>
              </a:lnSpc>
              <a:spcBef>
                <a:spcPts val="0"/>
              </a:spcBef>
              <a:buNone/>
              <a:defRPr sz="2133" i="0" baseline="0">
                <a:solidFill>
                  <a:schemeClr val="accent5"/>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Presentation Subtitle</a:t>
            </a:r>
            <a:endParaRPr lang="en-GB"/>
          </a:p>
        </p:txBody>
      </p:sp>
      <p:sp>
        <p:nvSpPr>
          <p:cNvPr id="10" name="Title 1"/>
          <p:cNvSpPr>
            <a:spLocks noGrp="1"/>
          </p:cNvSpPr>
          <p:nvPr>
            <p:ph type="ctrTitle" hasCustomPrompt="1"/>
          </p:nvPr>
        </p:nvSpPr>
        <p:spPr>
          <a:xfrm>
            <a:off x="280451" y="1554663"/>
            <a:ext cx="6732593" cy="1693669"/>
          </a:xfrm>
        </p:spPr>
        <p:txBody>
          <a:bodyPr anchor="t">
            <a:noAutofit/>
          </a:bodyPr>
          <a:lstStyle>
            <a:lvl1pPr algn="l">
              <a:lnSpc>
                <a:spcPts val="6933"/>
              </a:lnSpc>
              <a:defRPr sz="8000" b="1" cap="all" baseline="0">
                <a:solidFill>
                  <a:schemeClr val="accent5"/>
                </a:solidFill>
              </a:defRPr>
            </a:lvl1pPr>
          </a:lstStyle>
          <a:p>
            <a:r>
              <a:rPr lang="en-US"/>
              <a:t>Add title of Presentation</a:t>
            </a:r>
            <a:endParaRPr lang="en-GB"/>
          </a:p>
        </p:txBody>
      </p:sp>
    </p:spTree>
    <p:extLst>
      <p:ext uri="{BB962C8B-B14F-4D97-AF65-F5344CB8AC3E}">
        <p14:creationId xmlns:p14="http://schemas.microsoft.com/office/powerpoint/2010/main" val="317133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Main Title Slide B Blu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0" name="Freeform 9"/>
          <p:cNvSpPr/>
          <p:nvPr userDrawn="1"/>
        </p:nvSpPr>
        <p:spPr>
          <a:xfrm>
            <a:off x="1" y="0"/>
            <a:ext cx="12192000" cy="6858000"/>
          </a:xfrm>
          <a:custGeom>
            <a:avLst/>
            <a:gdLst>
              <a:gd name="connsiteX0" fmla="*/ 0 w 9144000"/>
              <a:gd name="connsiteY0" fmla="*/ 0 h 5143500"/>
              <a:gd name="connsiteX1" fmla="*/ 9144000 w 9144000"/>
              <a:gd name="connsiteY1" fmla="*/ 0 h 5143500"/>
              <a:gd name="connsiteX2" fmla="*/ 9144000 w 9144000"/>
              <a:gd name="connsiteY2" fmla="*/ 1941870 h 5143500"/>
              <a:gd name="connsiteX3" fmla="*/ 9030431 w 9144000"/>
              <a:gd name="connsiteY3" fmla="*/ 2100998 h 5143500"/>
              <a:gd name="connsiteX4" fmla="*/ 6149409 w 9144000"/>
              <a:gd name="connsiteY4" fmla="*/ 5128317 h 5143500"/>
              <a:gd name="connsiteX5" fmla="*/ 6127958 w 9144000"/>
              <a:gd name="connsiteY5" fmla="*/ 5143500 h 5143500"/>
              <a:gd name="connsiteX6" fmla="*/ 0 w 9144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5143500">
                <a:moveTo>
                  <a:pt x="0" y="0"/>
                </a:moveTo>
                <a:lnTo>
                  <a:pt x="9144000" y="0"/>
                </a:lnTo>
                <a:lnTo>
                  <a:pt x="9144000" y="1941870"/>
                </a:lnTo>
                <a:lnTo>
                  <a:pt x="9030431" y="2100998"/>
                </a:lnTo>
                <a:cubicBezTo>
                  <a:pt x="8184600" y="3258442"/>
                  <a:pt x="7174188" y="4366685"/>
                  <a:pt x="6149409" y="5128317"/>
                </a:cubicBezTo>
                <a:lnTo>
                  <a:pt x="6127958" y="5143500"/>
                </a:lnTo>
                <a:lnTo>
                  <a:pt x="0" y="5143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3" name="Subtitle 2"/>
          <p:cNvSpPr>
            <a:spLocks noGrp="1"/>
          </p:cNvSpPr>
          <p:nvPr>
            <p:ph type="subTitle" idx="1" hasCustomPrompt="1"/>
          </p:nvPr>
        </p:nvSpPr>
        <p:spPr>
          <a:xfrm>
            <a:off x="336001" y="3800122"/>
            <a:ext cx="11444748" cy="634781"/>
          </a:xfrm>
        </p:spPr>
        <p:txBody>
          <a:bodyPr>
            <a:noAutofit/>
          </a:bodyPr>
          <a:lstStyle>
            <a:lvl1pPr marL="0" indent="0" algn="l">
              <a:lnSpc>
                <a:spcPct val="100000"/>
              </a:lnSpc>
              <a:spcBef>
                <a:spcPts val="0"/>
              </a:spcBef>
              <a:buNone/>
              <a:defRPr sz="2133" i="0" baseline="0">
                <a:solidFill>
                  <a:schemeClr val="tx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Presentation Subtitle</a:t>
            </a:r>
            <a:endParaRPr lang="en-GB"/>
          </a:p>
        </p:txBody>
      </p:sp>
      <p:sp>
        <p:nvSpPr>
          <p:cNvPr id="2" name="Title 1"/>
          <p:cNvSpPr>
            <a:spLocks noGrp="1"/>
          </p:cNvSpPr>
          <p:nvPr>
            <p:ph type="ctrTitle" hasCustomPrompt="1"/>
          </p:nvPr>
        </p:nvSpPr>
        <p:spPr>
          <a:xfrm>
            <a:off x="151577" y="1934742"/>
            <a:ext cx="11636769" cy="1693669"/>
          </a:xfrm>
        </p:spPr>
        <p:txBody>
          <a:bodyPr anchor="t">
            <a:noAutofit/>
          </a:bodyPr>
          <a:lstStyle>
            <a:lvl1pPr algn="l">
              <a:lnSpc>
                <a:spcPts val="6933"/>
              </a:lnSpc>
              <a:defRPr sz="8000" b="1" cap="all" baseline="0">
                <a:solidFill>
                  <a:schemeClr val="tx2"/>
                </a:solidFill>
              </a:defRPr>
            </a:lvl1pPr>
          </a:lstStyle>
          <a:p>
            <a:r>
              <a:rPr lang="en-US"/>
              <a:t>Add title of Presentation</a:t>
            </a:r>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9156" y="5134579"/>
            <a:ext cx="1521592" cy="1305844"/>
          </a:xfrm>
          <a:prstGeom prst="rect">
            <a:avLst/>
          </a:prstGeom>
        </p:spPr>
      </p:pic>
    </p:spTree>
    <p:extLst>
      <p:ext uri="{BB962C8B-B14F-4D97-AF65-F5344CB8AC3E}">
        <p14:creationId xmlns:p14="http://schemas.microsoft.com/office/powerpoint/2010/main" val="680852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10.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4.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9.xml"/><Relationship Id="rId7"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image" Target="../media/image18.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9.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microsoft.com/office/2007/relationships/hdphoto" Target="../media/hdphoto1.wdp"/><Relationship Id="rId2" Type="http://schemas.openxmlformats.org/officeDocument/2006/relationships/slideLayout" Target="../slideLayouts/slideLayout85.xml"/><Relationship Id="rId16" Type="http://schemas.openxmlformats.org/officeDocument/2006/relationships/image" Target="../media/image22.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1.emf"/><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2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09936"/>
            <a:ext cx="10972800" cy="1143000"/>
          </a:xfrm>
          <a:prstGeom prst="rect">
            <a:avLst/>
          </a:prstGeom>
        </p:spPr>
        <p:txBody>
          <a:bodyPr vert="horz" lIns="91423" tIns="45712" rIns="91423" bIns="45712"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2944352"/>
            <a:ext cx="10972800" cy="3364968"/>
          </a:xfrm>
          <a:prstGeom prst="rect">
            <a:avLst/>
          </a:prstGeom>
        </p:spPr>
        <p:txBody>
          <a:bodyPr vert="horz" lIns="91423" tIns="45712" rIns="91423"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2639616" y="6356352"/>
            <a:ext cx="814784" cy="365125"/>
          </a:xfrm>
          <a:prstGeom prst="rect">
            <a:avLst/>
          </a:prstGeom>
        </p:spPr>
        <p:txBody>
          <a:bodyPr vert="horz" lIns="91423" tIns="45712" rIns="91423" bIns="45712" rtlCol="0" anchor="ctr"/>
          <a:lstStyle>
            <a:lvl1pPr algn="l">
              <a:defRPr sz="16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23" tIns="45712" rIns="91423" bIns="45712"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23" tIns="45712" rIns="91423" bIns="45712" rtlCol="0" anchor="ctr"/>
          <a:lstStyle>
            <a:lvl1pPr algn="r">
              <a:defRPr sz="16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63200" y="6403200"/>
            <a:ext cx="1804800" cy="260693"/>
          </a:xfrm>
          <a:prstGeom prst="rect">
            <a:avLst/>
          </a:prstGeom>
        </p:spPr>
      </p:pic>
      <p:pic>
        <p:nvPicPr>
          <p:cNvPr id="7" name="Picture 6"/>
          <p:cNvPicPr>
            <a:picLocks noChangeAspect="1"/>
          </p:cNvPicPr>
          <p:nvPr userDrawn="1"/>
        </p:nvPicPr>
        <p:blipFill>
          <a:blip r:embed="rId13"/>
          <a:stretch>
            <a:fillRect/>
          </a:stretch>
        </p:blipFill>
        <p:spPr>
          <a:xfrm>
            <a:off x="609601" y="5886"/>
            <a:ext cx="2971801" cy="1460500"/>
          </a:xfrm>
          <a:prstGeom prst="rect">
            <a:avLst/>
          </a:prstGeom>
        </p:spPr>
      </p:pic>
      <p:pic>
        <p:nvPicPr>
          <p:cNvPr id="10" name="Picture 9"/>
          <p:cNvPicPr>
            <a:picLocks noChangeAspect="1"/>
          </p:cNvPicPr>
          <p:nvPr userDrawn="1"/>
        </p:nvPicPr>
        <p:blipFill>
          <a:blip r:embed="rId14"/>
          <a:stretch>
            <a:fillRect/>
          </a:stretch>
        </p:blipFill>
        <p:spPr>
          <a:xfrm>
            <a:off x="9055101" y="164632"/>
            <a:ext cx="2527300" cy="1143000"/>
          </a:xfrm>
          <a:prstGeom prst="rect">
            <a:avLst/>
          </a:prstGeom>
        </p:spPr>
      </p:pic>
    </p:spTree>
    <p:extLst>
      <p:ext uri="{BB962C8B-B14F-4D97-AF65-F5344CB8AC3E}">
        <p14:creationId xmlns:p14="http://schemas.microsoft.com/office/powerpoint/2010/main" val="2618297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64" r:id="rId4"/>
    <p:sldLayoutId id="2147483676" r:id="rId5"/>
    <p:sldLayoutId id="2147483677" r:id="rId6"/>
    <p:sldLayoutId id="2147483689" r:id="rId7"/>
    <p:sldLayoutId id="2147483690" r:id="rId8"/>
    <p:sldLayoutId id="2147483685" r:id="rId9"/>
    <p:sldLayoutId id="2147483686" r:id="rId10"/>
  </p:sldLayoutIdLst>
  <p:txStyles>
    <p:titleStyle>
      <a:lvl1pPr algn="l" defTabSz="1218916" rtl="0" eaLnBrk="1" latinLnBrk="0" hangingPunct="1">
        <a:spcBef>
          <a:spcPct val="0"/>
        </a:spcBef>
        <a:buNone/>
        <a:defRPr sz="5867" kern="1200" baseline="0">
          <a:solidFill>
            <a:schemeClr val="tx1"/>
          </a:solidFill>
          <a:latin typeface="Arial" panose="020B0604020202020204" pitchFamily="34" charset="0"/>
          <a:ea typeface="+mj-ea"/>
          <a:cs typeface="+mj-cs"/>
        </a:defRPr>
      </a:lvl1pPr>
    </p:titleStyle>
    <p:bodyStyle>
      <a:lvl1pPr marL="457095" indent="-457095" algn="l" defTabSz="1218916" rtl="0" eaLnBrk="1" latinLnBrk="0" hangingPunct="1">
        <a:spcBef>
          <a:spcPct val="20000"/>
        </a:spcBef>
        <a:buFont typeface="Arial" panose="020B0604020202020204" pitchFamily="34" charset="0"/>
        <a:buChar char="—"/>
        <a:defRPr sz="4267" kern="1200" baseline="0">
          <a:solidFill>
            <a:schemeClr val="tx1"/>
          </a:solidFill>
          <a:latin typeface="Arial" panose="020B0604020202020204" pitchFamily="34" charset="0"/>
          <a:ea typeface="+mn-ea"/>
          <a:cs typeface="Arial" panose="020B0604020202020204" pitchFamily="34" charset="0"/>
        </a:defRPr>
      </a:lvl1pPr>
      <a:lvl2pPr marL="990370" indent="-380913" algn="l" defTabSz="1218916"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645" indent="-304730" algn="l" defTabSz="1218916"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104" indent="-304730" algn="l" defTabSz="1218916"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2563" indent="-304730" algn="l" defTabSz="1218916"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020" indent="-304730" algn="l" defTabSz="121891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480" indent="-304730" algn="l" defTabSz="121891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0938" indent="-304730" algn="l" defTabSz="121891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396" indent="-304730" algn="l" defTabSz="121891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916" rtl="0" eaLnBrk="1" latinLnBrk="0" hangingPunct="1">
        <a:defRPr sz="2400" kern="1200">
          <a:solidFill>
            <a:schemeClr val="tx1"/>
          </a:solidFill>
          <a:latin typeface="+mn-lt"/>
          <a:ea typeface="+mn-ea"/>
          <a:cs typeface="+mn-cs"/>
        </a:defRPr>
      </a:lvl1pPr>
      <a:lvl2pPr marL="609459" algn="l" defTabSz="1218916" rtl="0" eaLnBrk="1" latinLnBrk="0" hangingPunct="1">
        <a:defRPr sz="2400" kern="1200">
          <a:solidFill>
            <a:schemeClr val="tx1"/>
          </a:solidFill>
          <a:latin typeface="+mn-lt"/>
          <a:ea typeface="+mn-ea"/>
          <a:cs typeface="+mn-cs"/>
        </a:defRPr>
      </a:lvl2pPr>
      <a:lvl3pPr marL="1218916" algn="l" defTabSz="1218916" rtl="0" eaLnBrk="1" latinLnBrk="0" hangingPunct="1">
        <a:defRPr sz="2400" kern="1200">
          <a:solidFill>
            <a:schemeClr val="tx1"/>
          </a:solidFill>
          <a:latin typeface="+mn-lt"/>
          <a:ea typeface="+mn-ea"/>
          <a:cs typeface="+mn-cs"/>
        </a:defRPr>
      </a:lvl3pPr>
      <a:lvl4pPr marL="1828376" algn="l" defTabSz="1218916" rtl="0" eaLnBrk="1" latinLnBrk="0" hangingPunct="1">
        <a:defRPr sz="2400" kern="1200">
          <a:solidFill>
            <a:schemeClr val="tx1"/>
          </a:solidFill>
          <a:latin typeface="+mn-lt"/>
          <a:ea typeface="+mn-ea"/>
          <a:cs typeface="+mn-cs"/>
        </a:defRPr>
      </a:lvl4pPr>
      <a:lvl5pPr marL="2437834" algn="l" defTabSz="1218916" rtl="0" eaLnBrk="1" latinLnBrk="0" hangingPunct="1">
        <a:defRPr sz="2400" kern="1200">
          <a:solidFill>
            <a:schemeClr val="tx1"/>
          </a:solidFill>
          <a:latin typeface="+mn-lt"/>
          <a:ea typeface="+mn-ea"/>
          <a:cs typeface="+mn-cs"/>
        </a:defRPr>
      </a:lvl5pPr>
      <a:lvl6pPr marL="3047292" algn="l" defTabSz="1218916" rtl="0" eaLnBrk="1" latinLnBrk="0" hangingPunct="1">
        <a:defRPr sz="2400" kern="1200">
          <a:solidFill>
            <a:schemeClr val="tx1"/>
          </a:solidFill>
          <a:latin typeface="+mn-lt"/>
          <a:ea typeface="+mn-ea"/>
          <a:cs typeface="+mn-cs"/>
        </a:defRPr>
      </a:lvl6pPr>
      <a:lvl7pPr marL="3656749" algn="l" defTabSz="1218916" rtl="0" eaLnBrk="1" latinLnBrk="0" hangingPunct="1">
        <a:defRPr sz="2400" kern="1200">
          <a:solidFill>
            <a:schemeClr val="tx1"/>
          </a:solidFill>
          <a:latin typeface="+mn-lt"/>
          <a:ea typeface="+mn-ea"/>
          <a:cs typeface="+mn-cs"/>
        </a:defRPr>
      </a:lvl7pPr>
      <a:lvl8pPr marL="4266208" algn="l" defTabSz="1218916" rtl="0" eaLnBrk="1" latinLnBrk="0" hangingPunct="1">
        <a:defRPr sz="2400" kern="1200">
          <a:solidFill>
            <a:schemeClr val="tx1"/>
          </a:solidFill>
          <a:latin typeface="+mn-lt"/>
          <a:ea typeface="+mn-ea"/>
          <a:cs typeface="+mn-cs"/>
        </a:defRPr>
      </a:lvl8pPr>
      <a:lvl9pPr marL="4875666" algn="l" defTabSz="1218916"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3200" y="836712"/>
            <a:ext cx="11789451" cy="1143000"/>
          </a:xfrm>
          <a:prstGeom prst="rect">
            <a:avLst/>
          </a:prstGeom>
        </p:spPr>
        <p:txBody>
          <a:bodyPr vert="horz" lIns="91440" tIns="45720" rIns="91440" bIns="45720" rtlCol="0" anchor="ctr">
            <a:noAutofit/>
          </a:bodyPr>
          <a:lstStyle/>
          <a:p>
            <a:r>
              <a:rPr lang="en-US"/>
              <a:t>Click to edit Master title style</a:t>
            </a:r>
            <a:endParaRPr lang="en-GB"/>
          </a:p>
        </p:txBody>
      </p:sp>
      <p:sp>
        <p:nvSpPr>
          <p:cNvPr id="3" name="Text Placeholder 2"/>
          <p:cNvSpPr>
            <a:spLocks noGrp="1"/>
          </p:cNvSpPr>
          <p:nvPr>
            <p:ph type="body" idx="1"/>
          </p:nvPr>
        </p:nvSpPr>
        <p:spPr>
          <a:xfrm>
            <a:off x="283200" y="2372883"/>
            <a:ext cx="11669451" cy="220510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Box 4">
            <a:extLst>
              <a:ext uri="{FF2B5EF4-FFF2-40B4-BE49-F238E27FC236}">
                <a16:creationId xmlns:a16="http://schemas.microsoft.com/office/drawing/2014/main" id="{3ED0A6F1-3754-708A-7E78-ADA411C1711B}"/>
              </a:ext>
            </a:extLst>
          </p:cNvPr>
          <p:cNvSpPr txBox="1"/>
          <p:nvPr userDrawn="1">
            <p:extLst>
              <p:ext uri="{1162E1C5-73C7-4A58-AE30-91384D911F3F}">
                <p184:classification xmlns:p184="http://schemas.microsoft.com/office/powerpoint/2018/4/main" val="hdr"/>
              </p:ext>
            </p:extLst>
          </p:nvPr>
        </p:nvSpPr>
        <p:spPr>
          <a:xfrm>
            <a:off x="63500" y="63500"/>
            <a:ext cx="1528763" cy="152400"/>
          </a:xfrm>
          <a:prstGeom prst="rect">
            <a:avLst/>
          </a:prstGeom>
        </p:spPr>
        <p:txBody>
          <a:bodyPr horzOverflow="overflow" lIns="0" tIns="0" rIns="0" bIns="0">
            <a:spAutoFit/>
          </a:bodyPr>
          <a:lstStyle/>
          <a:p>
            <a:pPr algn="l"/>
            <a:r>
              <a:rPr lang="en-GB" sz="1000" dirty="0">
                <a:solidFill>
                  <a:srgbClr val="000000"/>
                </a:solidFill>
                <a:latin typeface="Calibri" panose="020F0502020204030204" pitchFamily="34" charset="0"/>
                <a:cs typeface="Calibri" panose="020F0502020204030204" pitchFamily="34" charset="0"/>
              </a:rPr>
              <a:t>ST Classification: UNMARKED</a:t>
            </a:r>
          </a:p>
        </p:txBody>
      </p:sp>
    </p:spTree>
    <p:extLst>
      <p:ext uri="{BB962C8B-B14F-4D97-AF65-F5344CB8AC3E}">
        <p14:creationId xmlns:p14="http://schemas.microsoft.com/office/powerpoint/2010/main" val="209509459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Lst>
  <p:hf hdr="0" ftr="0" dt="0"/>
  <p:txStyles>
    <p:titleStyle>
      <a:lvl1pPr algn="l" defTabSz="1219170" rtl="0" eaLnBrk="1" latinLnBrk="0" hangingPunct="1">
        <a:lnSpc>
          <a:spcPts val="8000"/>
        </a:lnSpc>
        <a:spcBef>
          <a:spcPct val="0"/>
        </a:spcBef>
        <a:buNone/>
        <a:defRPr sz="7200" b="1" kern="1200" cap="all" baseline="0">
          <a:solidFill>
            <a:schemeClr val="bg2"/>
          </a:solidFill>
          <a:latin typeface="+mj-lt"/>
          <a:ea typeface="+mj-ea"/>
          <a:cs typeface="+mj-cs"/>
        </a:defRPr>
      </a:lvl1pPr>
    </p:titleStyle>
    <p:bodyStyle>
      <a:lvl1pPr marL="457189" indent="-457189" algn="l" defTabSz="1219170" rtl="0" eaLnBrk="1" latinLnBrk="0" hangingPunct="1">
        <a:lnSpc>
          <a:spcPts val="2267"/>
        </a:lnSpc>
        <a:spcBef>
          <a:spcPct val="20000"/>
        </a:spcBef>
        <a:buFont typeface="Arial" panose="020B0604020202020204" pitchFamily="34" charset="0"/>
        <a:buChar char="•"/>
        <a:defRPr sz="2000" i="0" kern="1200">
          <a:solidFill>
            <a:schemeClr val="bg2"/>
          </a:solidFill>
          <a:latin typeface="+mn-lt"/>
          <a:ea typeface="+mn-ea"/>
          <a:cs typeface="+mn-cs"/>
        </a:defRPr>
      </a:lvl1pPr>
      <a:lvl2pPr marL="990575" indent="-380990" algn="l" defTabSz="1219170" rtl="0" eaLnBrk="1" latinLnBrk="0" hangingPunct="1">
        <a:lnSpc>
          <a:spcPts val="2267"/>
        </a:lnSpc>
        <a:spcBef>
          <a:spcPct val="20000"/>
        </a:spcBef>
        <a:buFont typeface="Arial" panose="020B0604020202020204" pitchFamily="34" charset="0"/>
        <a:buChar char="•"/>
        <a:defRPr sz="2000" i="0" kern="1200">
          <a:solidFill>
            <a:schemeClr val="bg2"/>
          </a:solidFill>
          <a:latin typeface="+mn-lt"/>
          <a:ea typeface="+mn-ea"/>
          <a:cs typeface="+mn-cs"/>
        </a:defRPr>
      </a:lvl2pPr>
      <a:lvl3pPr marL="1523962" indent="-304792" algn="l" defTabSz="1219170" rtl="0" eaLnBrk="1" latinLnBrk="0" hangingPunct="1">
        <a:lnSpc>
          <a:spcPts val="2267"/>
        </a:lnSpc>
        <a:spcBef>
          <a:spcPct val="20000"/>
        </a:spcBef>
        <a:buFont typeface="Arial" panose="020B0604020202020204" pitchFamily="34" charset="0"/>
        <a:buChar char="•"/>
        <a:defRPr sz="2000" i="0" kern="1200">
          <a:solidFill>
            <a:schemeClr val="bg2"/>
          </a:solidFill>
          <a:latin typeface="+mn-lt"/>
          <a:ea typeface="+mn-ea"/>
          <a:cs typeface="+mn-cs"/>
        </a:defRPr>
      </a:lvl3pPr>
      <a:lvl4pPr marL="2133547" indent="-304792" algn="l" defTabSz="1219170" rtl="0" eaLnBrk="1" latinLnBrk="0" hangingPunct="1">
        <a:lnSpc>
          <a:spcPts val="2267"/>
        </a:lnSpc>
        <a:spcBef>
          <a:spcPct val="20000"/>
        </a:spcBef>
        <a:buFont typeface="Arial" panose="020B0604020202020204" pitchFamily="34" charset="0"/>
        <a:buChar char="•"/>
        <a:defRPr sz="2000" i="0" kern="1200">
          <a:solidFill>
            <a:schemeClr val="bg2"/>
          </a:solidFill>
          <a:latin typeface="+mn-lt"/>
          <a:ea typeface="+mn-ea"/>
          <a:cs typeface="+mn-cs"/>
        </a:defRPr>
      </a:lvl4pPr>
      <a:lvl5pPr marL="2743131" indent="-304792" algn="l" defTabSz="1219170" rtl="0" eaLnBrk="1" latinLnBrk="0" hangingPunct="1">
        <a:lnSpc>
          <a:spcPts val="2267"/>
        </a:lnSpc>
        <a:spcBef>
          <a:spcPct val="20000"/>
        </a:spcBef>
        <a:buFont typeface="Arial" panose="020B0604020202020204" pitchFamily="34" charset="0"/>
        <a:buChar char="•"/>
        <a:defRPr sz="2000" i="0" kern="1200">
          <a:solidFill>
            <a:schemeClr val="bg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7334" y="1409700"/>
            <a:ext cx="10987285" cy="462915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Placeholder 1"/>
          <p:cNvSpPr>
            <a:spLocks noGrp="1"/>
          </p:cNvSpPr>
          <p:nvPr>
            <p:ph type="title"/>
          </p:nvPr>
        </p:nvSpPr>
        <p:spPr>
          <a:xfrm>
            <a:off x="540174" y="360000"/>
            <a:ext cx="10987285" cy="1143000"/>
          </a:xfrm>
          <a:prstGeom prst="rect">
            <a:avLst/>
          </a:prstGeom>
        </p:spPr>
        <p:txBody>
          <a:bodyPr vert="horz" lIns="91440" tIns="45720" rIns="91440" bIns="45720" rtlCol="0" anchor="t">
            <a:noAutofit/>
          </a:bodyPr>
          <a:lstStyle/>
          <a:p>
            <a:r>
              <a:rPr lang="en-US"/>
              <a:t>Click to edit Master title style</a:t>
            </a:r>
            <a:endParaRPr lang="en-GB"/>
          </a:p>
        </p:txBody>
      </p:sp>
      <p:sp>
        <p:nvSpPr>
          <p:cNvPr id="4" name="TextBox 3">
            <a:extLst>
              <a:ext uri="{FF2B5EF4-FFF2-40B4-BE49-F238E27FC236}">
                <a16:creationId xmlns:a16="http://schemas.microsoft.com/office/drawing/2014/main" id="{DD05CA05-19AF-0020-BC7F-39C622231071}"/>
              </a:ext>
            </a:extLst>
          </p:cNvPr>
          <p:cNvSpPr txBox="1"/>
          <p:nvPr userDrawn="1">
            <p:extLst>
              <p:ext uri="{1162E1C5-73C7-4A58-AE30-91384D911F3F}">
                <p184:classification xmlns:p184="http://schemas.microsoft.com/office/powerpoint/2018/4/main" val="hdr"/>
              </p:ext>
            </p:extLst>
          </p:nvPr>
        </p:nvSpPr>
        <p:spPr>
          <a:xfrm>
            <a:off x="63500" y="63500"/>
            <a:ext cx="1528763" cy="152400"/>
          </a:xfrm>
          <a:prstGeom prst="rect">
            <a:avLst/>
          </a:prstGeom>
        </p:spPr>
        <p:txBody>
          <a:bodyPr horzOverflow="overflow" lIns="0" tIns="0" rIns="0" bIns="0">
            <a:spAutoFit/>
          </a:bodyPr>
          <a:lstStyle/>
          <a:p>
            <a:pPr algn="l"/>
            <a:r>
              <a:rPr lang="en-GB" sz="1000" dirty="0">
                <a:solidFill>
                  <a:srgbClr val="000000"/>
                </a:solidFill>
                <a:latin typeface="Calibri" panose="020F0502020204030204" pitchFamily="34" charset="0"/>
                <a:cs typeface="Calibri" panose="020F0502020204030204" pitchFamily="34" charset="0"/>
              </a:rPr>
              <a:t>ST Classification: UNMARKED</a:t>
            </a:r>
          </a:p>
        </p:txBody>
      </p:sp>
    </p:spTree>
    <p:extLst>
      <p:ext uri="{BB962C8B-B14F-4D97-AF65-F5344CB8AC3E}">
        <p14:creationId xmlns:p14="http://schemas.microsoft.com/office/powerpoint/2010/main" val="3898835186"/>
      </p:ext>
    </p:extLst>
  </p:cSld>
  <p:clrMap bg1="dk1" tx1="lt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hdr="0" ftr="0" dt="0"/>
  <p:txStyles>
    <p:titleStyle>
      <a:lvl1pPr algn="l" defTabSz="1219170" rtl="0" eaLnBrk="1" latinLnBrk="0" hangingPunct="1">
        <a:lnSpc>
          <a:spcPts val="3467"/>
        </a:lnSpc>
        <a:spcBef>
          <a:spcPct val="0"/>
        </a:spcBef>
        <a:buNone/>
        <a:defRPr sz="3200" b="1" kern="1200" cap="all" baseline="0">
          <a:solidFill>
            <a:schemeClr val="accent3"/>
          </a:solidFill>
          <a:latin typeface="+mj-lt"/>
          <a:ea typeface="+mj-ea"/>
          <a:cs typeface="+mj-cs"/>
        </a:defRPr>
      </a:lvl1pPr>
    </p:titleStyle>
    <p:bodyStyle>
      <a:lvl1pPr marL="353475" indent="-353475" algn="l" defTabSz="1219170" rtl="0" eaLnBrk="1" latinLnBrk="0" hangingPunct="1">
        <a:lnSpc>
          <a:spcPct val="100000"/>
        </a:lnSpc>
        <a:spcBef>
          <a:spcPts val="0"/>
        </a:spcBef>
        <a:buClr>
          <a:schemeClr val="tx2"/>
        </a:buClr>
        <a:buSzPct val="120000"/>
        <a:buFont typeface="Arial" panose="020B0604020202020204" pitchFamily="34" charset="0"/>
        <a:buChar char="•"/>
        <a:defRPr sz="1600" kern="1200">
          <a:solidFill>
            <a:schemeClr val="tx1"/>
          </a:solidFill>
          <a:latin typeface="+mn-lt"/>
          <a:ea typeface="+mn-ea"/>
          <a:cs typeface="+mn-cs"/>
        </a:defRPr>
      </a:lvl1pPr>
      <a:lvl2pPr marL="592652" indent="-353475" algn="l" defTabSz="1219170" rtl="0" eaLnBrk="1" latinLnBrk="0" hangingPunct="1">
        <a:lnSpc>
          <a:spcPct val="100000"/>
        </a:lnSpc>
        <a:spcBef>
          <a:spcPts val="0"/>
        </a:spcBef>
        <a:buClr>
          <a:schemeClr val="tx2"/>
        </a:buClr>
        <a:buSzPct val="120000"/>
        <a:buFont typeface="Arial" panose="020B0604020202020204" pitchFamily="34" charset="0"/>
        <a:buChar char="•"/>
        <a:defRPr sz="1467" kern="1200">
          <a:solidFill>
            <a:schemeClr val="tx1"/>
          </a:solidFill>
          <a:latin typeface="+mn-lt"/>
          <a:ea typeface="+mn-ea"/>
          <a:cs typeface="+mn-cs"/>
        </a:defRPr>
      </a:lvl2pPr>
      <a:lvl3pPr marL="831830" indent="-353475" algn="l" defTabSz="1219170" rtl="0" eaLnBrk="1" latinLnBrk="0" hangingPunct="1">
        <a:lnSpc>
          <a:spcPct val="100000"/>
        </a:lnSpc>
        <a:spcBef>
          <a:spcPts val="0"/>
        </a:spcBef>
        <a:buClr>
          <a:schemeClr val="tx2"/>
        </a:buClr>
        <a:buSzPct val="120000"/>
        <a:buFont typeface="Arial" panose="020B0604020202020204" pitchFamily="34" charset="0"/>
        <a:buChar char="•"/>
        <a:defRPr sz="1400" kern="1200">
          <a:solidFill>
            <a:schemeClr val="tx1"/>
          </a:solidFill>
          <a:latin typeface="+mn-lt"/>
          <a:ea typeface="+mn-ea"/>
          <a:cs typeface="+mn-cs"/>
        </a:defRPr>
      </a:lvl3pPr>
      <a:lvl4pPr marL="1079473" indent="-361942" algn="l" defTabSz="1219170" rtl="0" eaLnBrk="1" latinLnBrk="0" hangingPunct="1">
        <a:lnSpc>
          <a:spcPct val="100000"/>
        </a:lnSpc>
        <a:spcBef>
          <a:spcPts val="0"/>
        </a:spcBef>
        <a:buClr>
          <a:schemeClr val="tx2"/>
        </a:buClr>
        <a:buSzPct val="120000"/>
        <a:buFont typeface="Arial" panose="020B0604020202020204" pitchFamily="34" charset="0"/>
        <a:buChar char="•"/>
        <a:defRPr sz="1333" kern="1200">
          <a:solidFill>
            <a:schemeClr val="tx1"/>
          </a:solidFill>
          <a:latin typeface="+mn-lt"/>
          <a:ea typeface="+mn-ea"/>
          <a:cs typeface="+mn-cs"/>
        </a:defRPr>
      </a:lvl4pPr>
      <a:lvl5pPr marL="1318651" indent="-364058" algn="l" defTabSz="1219170" rtl="0" eaLnBrk="1" latinLnBrk="0" hangingPunct="1">
        <a:lnSpc>
          <a:spcPct val="100000"/>
        </a:lnSpc>
        <a:spcBef>
          <a:spcPts val="0"/>
        </a:spcBef>
        <a:buClr>
          <a:schemeClr val="tx2"/>
        </a:buClr>
        <a:buSzPct val="120000"/>
        <a:buFont typeface="Arial" panose="020B0604020202020204" pitchFamily="34" charset="0"/>
        <a:buChar char="•"/>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06E0CF-7131-C687-A6D8-C91F320A2326}"/>
              </a:ext>
            </a:extLst>
          </p:cNvPr>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5522A26-3768-0AA2-ACEF-72A1711F7BC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3C81B0F-775A-7888-E52C-F951204E47A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AFFC9-84A5-4E03-B096-40EDCB45106F}" type="datetimeFigureOut">
              <a:rPr lang="en-GB" smtClean="0"/>
              <a:t>13/12/2024</a:t>
            </a:fld>
            <a:endParaRPr lang="en-GB" dirty="0"/>
          </a:p>
        </p:txBody>
      </p:sp>
      <p:sp>
        <p:nvSpPr>
          <p:cNvPr id="5" name="Footer Placeholder 4">
            <a:extLst>
              <a:ext uri="{FF2B5EF4-FFF2-40B4-BE49-F238E27FC236}">
                <a16:creationId xmlns:a16="http://schemas.microsoft.com/office/drawing/2014/main" id="{A42546C6-C2F0-7E99-C9BD-443A09BE0A0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B5834E98-19BC-3297-14B6-646F2810110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C550BF-06AB-4280-AA07-497822D49649}" type="slidenum">
              <a:rPr lang="en-GB" smtClean="0"/>
              <a:t>‹#›</a:t>
            </a:fld>
            <a:endParaRPr lang="en-GB" dirty="0"/>
          </a:p>
        </p:txBody>
      </p:sp>
    </p:spTree>
    <p:extLst>
      <p:ext uri="{BB962C8B-B14F-4D97-AF65-F5344CB8AC3E}">
        <p14:creationId xmlns:p14="http://schemas.microsoft.com/office/powerpoint/2010/main" val="322209205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BFA50A8-EF9B-3E47-AE18-159EE76D122A}"/>
              </a:ext>
            </a:extLst>
          </p:cNvPr>
          <p:cNvSpPr/>
          <p:nvPr userDrawn="1"/>
        </p:nvSpPr>
        <p:spPr>
          <a:xfrm>
            <a:off x="0" y="0"/>
            <a:ext cx="11740245" cy="1502650"/>
          </a:xfrm>
          <a:custGeom>
            <a:avLst/>
            <a:gdLst>
              <a:gd name="connsiteX0" fmla="*/ 0 w 11740245"/>
              <a:gd name="connsiteY0" fmla="*/ 0 h 1502650"/>
              <a:gd name="connsiteX1" fmla="*/ 9345286 w 11740245"/>
              <a:gd name="connsiteY1" fmla="*/ 0 h 1502650"/>
              <a:gd name="connsiteX2" fmla="*/ 11733512 w 11740245"/>
              <a:gd name="connsiteY2" fmla="*/ 0 h 1502650"/>
              <a:gd name="connsiteX3" fmla="*/ 11740245 w 11740245"/>
              <a:gd name="connsiteY3" fmla="*/ 79169 h 1502650"/>
              <a:gd name="connsiteX4" fmla="*/ 10662179 w 11740245"/>
              <a:gd name="connsiteY4" fmla="*/ 1495301 h 1502650"/>
              <a:gd name="connsiteX5" fmla="*/ 10590179 w 11740245"/>
              <a:gd name="connsiteY5" fmla="*/ 1499610 h 1502650"/>
              <a:gd name="connsiteX6" fmla="*/ 10590179 w 11740245"/>
              <a:gd name="connsiteY6" fmla="*/ 1502650 h 1502650"/>
              <a:gd name="connsiteX7" fmla="*/ 10539399 w 11740245"/>
              <a:gd name="connsiteY7" fmla="*/ 1502650 h 1502650"/>
              <a:gd name="connsiteX8" fmla="*/ 0 w 11740245"/>
              <a:gd name="connsiteY8" fmla="*/ 1502650 h 150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0245" h="1502650">
                <a:moveTo>
                  <a:pt x="0" y="0"/>
                </a:moveTo>
                <a:lnTo>
                  <a:pt x="9345286" y="0"/>
                </a:lnTo>
                <a:lnTo>
                  <a:pt x="11733512" y="0"/>
                </a:lnTo>
                <a:lnTo>
                  <a:pt x="11740245" y="79169"/>
                </a:lnTo>
                <a:cubicBezTo>
                  <a:pt x="11740245" y="816201"/>
                  <a:pt x="11267713" y="1422404"/>
                  <a:pt x="10662179" y="1495301"/>
                </a:cubicBezTo>
                <a:lnTo>
                  <a:pt x="10590179" y="1499610"/>
                </a:lnTo>
                <a:lnTo>
                  <a:pt x="10590179" y="1502650"/>
                </a:lnTo>
                <a:lnTo>
                  <a:pt x="10539399" y="1502650"/>
                </a:lnTo>
                <a:lnTo>
                  <a:pt x="0" y="1502650"/>
                </a:lnTo>
                <a:close/>
              </a:path>
            </a:pathLst>
          </a:custGeom>
          <a:solidFill>
            <a:srgbClr val="007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61595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rgbClr val="007C91"/>
                </a:solidFill>
                <a:latin typeface="Arial" panose="020B0604020202020204" pitchFamily="34" charset="0"/>
                <a:cs typeface="Arial" panose="020B0604020202020204" pitchFamily="34" charset="0"/>
              </a:defRPr>
            </a:lvl1pPr>
          </a:lstStyle>
          <a:p>
            <a:r>
              <a:rPr lang="en-GB" dirty="0"/>
              <a:t>Presentation title</a:t>
            </a:r>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rgbClr val="007C9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dirty="0"/>
          </a:p>
        </p:txBody>
      </p:sp>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615956" y="179416"/>
            <a:ext cx="10030273" cy="972607"/>
          </a:xfrm>
          <a:prstGeom prst="rect">
            <a:avLst/>
          </a:prstGeom>
        </p:spPr>
        <p:txBody>
          <a:bodyPr vert="horz" lIns="91440" tIns="45720" rIns="91440" bIns="45720" rtlCol="0" anchor="t">
            <a:normAutofit/>
          </a:bodyPr>
          <a:lstStyle/>
          <a:p>
            <a:r>
              <a:rPr lang="en-US"/>
              <a:t>Click to edit Master title style</a:t>
            </a:r>
            <a:endParaRPr lang="en-GB" dirty="0"/>
          </a:p>
        </p:txBody>
      </p:sp>
    </p:spTree>
    <p:extLst>
      <p:ext uri="{BB962C8B-B14F-4D97-AF65-F5344CB8AC3E}">
        <p14:creationId xmlns:p14="http://schemas.microsoft.com/office/powerpoint/2010/main" val="15381738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Lst>
  <p:hf hdr="0" dt="0"/>
  <p:txStyles>
    <p:titleStyle>
      <a:lvl1pPr algn="l" defTabSz="914400" rtl="0" eaLnBrk="1" latinLnBrk="0" hangingPunct="1">
        <a:lnSpc>
          <a:spcPct val="90000"/>
        </a:lnSpc>
        <a:spcBef>
          <a:spcPct val="0"/>
        </a:spcBef>
        <a:buNone/>
        <a:defRPr sz="3800" kern="1200" baseline="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pic>
        <p:nvPicPr>
          <p:cNvPr id="7" name="Picture 6"/>
          <p:cNvPicPr>
            <a:picLocks/>
          </p:cNvPicPr>
          <p:nvPr/>
        </p:nvPicPr>
        <p:blipFill>
          <a:blip r:embed="rId22" cstate="print">
            <a:extLst>
              <a:ext uri="{28A0092B-C50C-407E-A947-70E740481C1C}">
                <a14:useLocalDpi xmlns:a14="http://schemas.microsoft.com/office/drawing/2010/main" val="0"/>
              </a:ext>
            </a:extLst>
          </a:blip>
          <a:stretch>
            <a:fillRect/>
          </a:stretch>
        </p:blipFill>
        <p:spPr>
          <a:xfrm>
            <a:off x="360000" y="324000"/>
            <a:ext cx="1296000" cy="972000"/>
          </a:xfrm>
          <a:prstGeom prst="rect">
            <a:avLst/>
          </a:prstGeom>
        </p:spPr>
      </p:pic>
      <p:sp>
        <p:nvSpPr>
          <p:cNvPr id="8" name="Footer Placeholder 4"/>
          <p:cNvSpPr txBox="1">
            <a:spLocks/>
          </p:cNvSpPr>
          <p:nvPr/>
        </p:nvSpPr>
        <p:spPr>
          <a:xfrm>
            <a:off x="5843972" y="6414384"/>
            <a:ext cx="504056" cy="326985"/>
          </a:xfrm>
          <a:prstGeom prst="rect">
            <a:avLst/>
          </a:prstGeom>
        </p:spPr>
        <p:txBody>
          <a:bodyPr vert="horz" lIns="68580" tIns="34290" rIns="68580" bIns="34290" rtlCol="0" anchor="ctr"/>
          <a:lstStyle>
            <a:defPPr>
              <a:defRPr lang="en-US"/>
            </a:defPPr>
            <a:lvl1pPr marL="0" algn="l" defTabSz="914400" rtl="0" eaLnBrk="1" latinLnBrk="0" hangingPunct="1">
              <a:defRPr sz="1200" b="0" i="0" kern="1200">
                <a:solidFill>
                  <a:srgbClr val="0C406D"/>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1B87E66-6AAE-F643-B8FD-9355C1B5527C}" type="slidenum">
              <a:rPr lang="en-US" sz="1400" smtClean="0"/>
              <a:pPr algn="ctr"/>
              <a:t>‹#›</a:t>
            </a:fld>
            <a:endParaRPr lang="en-US" sz="900" dirty="0"/>
          </a:p>
        </p:txBody>
      </p:sp>
      <p:sp>
        <p:nvSpPr>
          <p:cNvPr id="9" name="Text Placeholder 2"/>
          <p:cNvSpPr>
            <a:spLocks noGrp="1"/>
          </p:cNvSpPr>
          <p:nvPr>
            <p:ph type="body" idx="1"/>
          </p:nvPr>
        </p:nvSpPr>
        <p:spPr>
          <a:xfrm>
            <a:off x="406800" y="1411201"/>
            <a:ext cx="11376000" cy="4974382"/>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6004368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Lst>
  <p:txStyles>
    <p:titleStyle>
      <a:lvl1pPr algn="l" defTabSz="685800" rtl="0" eaLnBrk="1" latinLnBrk="0" hangingPunct="1">
        <a:lnSpc>
          <a:spcPct val="90000"/>
        </a:lnSpc>
        <a:spcBef>
          <a:spcPct val="0"/>
        </a:spcBef>
        <a:buNone/>
        <a:defRPr sz="2400" b="1" kern="1200" baseline="0">
          <a:solidFill>
            <a:srgbClr val="0C406D"/>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0AECF2A-69FE-46E1-813A-87785FAEC256}"/>
              </a:ext>
            </a:extLst>
          </p:cNvPr>
          <p:cNvSpPr>
            <a:spLocks noGrp="1" noChangeArrowheads="1"/>
          </p:cNvSpPr>
          <p:nvPr>
            <p:ph type="title"/>
          </p:nvPr>
        </p:nvSpPr>
        <p:spPr bwMode="auto">
          <a:xfrm>
            <a:off x="0" y="1"/>
            <a:ext cx="12192000" cy="1196975"/>
          </a:xfrm>
          <a:prstGeom prst="rect">
            <a:avLst/>
          </a:prstGeom>
          <a:gradFill rotWithShape="1">
            <a:gsLst>
              <a:gs pos="0">
                <a:srgbClr val="183457"/>
              </a:gs>
              <a:gs pos="50000">
                <a:srgbClr val="274F80"/>
              </a:gs>
              <a:gs pos="100000">
                <a:srgbClr val="306099"/>
              </a:gs>
            </a:gsLst>
            <a:lin ang="5400000"/>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Text Placeholder 2">
            <a:extLst>
              <a:ext uri="{FF2B5EF4-FFF2-40B4-BE49-F238E27FC236}">
                <a16:creationId xmlns:a16="http://schemas.microsoft.com/office/drawing/2014/main" id="{91A747CF-C95D-4ABD-8DBF-65FFE591642B}"/>
              </a:ext>
            </a:extLst>
          </p:cNvPr>
          <p:cNvSpPr>
            <a:spLocks noGrp="1" noChangeArrowheads="1"/>
          </p:cNvSpPr>
          <p:nvPr>
            <p:ph type="body" idx="1"/>
          </p:nvPr>
        </p:nvSpPr>
        <p:spPr bwMode="auto">
          <a:xfrm>
            <a:off x="609600" y="1600201"/>
            <a:ext cx="109728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6" descr="New Picture.png">
            <a:extLst>
              <a:ext uri="{FF2B5EF4-FFF2-40B4-BE49-F238E27FC236}">
                <a16:creationId xmlns:a16="http://schemas.microsoft.com/office/drawing/2014/main" id="{65070FFC-2162-4B41-9206-EC343356BD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53946" y="6089715"/>
            <a:ext cx="1386915" cy="69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a:extLst>
              <a:ext uri="{FF2B5EF4-FFF2-40B4-BE49-F238E27FC236}">
                <a16:creationId xmlns:a16="http://schemas.microsoft.com/office/drawing/2014/main" id="{AAB029E7-6DF1-D39D-61E0-087F3041AC40}"/>
              </a:ext>
            </a:extLst>
          </p:cNvPr>
          <p:cNvSpPr txBox="1"/>
          <p:nvPr userDrawn="1"/>
        </p:nvSpPr>
        <p:spPr>
          <a:xfrm>
            <a:off x="63828" y="6264954"/>
            <a:ext cx="2297709" cy="523220"/>
          </a:xfrm>
          <a:prstGeom prst="rect">
            <a:avLst/>
          </a:prstGeom>
          <a:noFill/>
        </p:spPr>
        <p:txBody>
          <a:bodyPr wrap="square" rtlCol="0">
            <a:spAutoFit/>
          </a:bodyPr>
          <a:lstStyle/>
          <a:p>
            <a:r>
              <a:rPr lang="en-GB" sz="1400" dirty="0">
                <a:solidFill>
                  <a:srgbClr val="00B0F0"/>
                </a:solidFill>
                <a:latin typeface="+mn-lt"/>
              </a:rPr>
              <a:t>September 2024</a:t>
            </a:r>
          </a:p>
          <a:p>
            <a:r>
              <a:rPr lang="en-GB" sz="1400" dirty="0">
                <a:solidFill>
                  <a:srgbClr val="00B0F0"/>
                </a:solidFill>
                <a:latin typeface="+mn-lt"/>
              </a:rPr>
              <a:t>Water Health Partnership</a:t>
            </a:r>
          </a:p>
        </p:txBody>
      </p:sp>
    </p:spTree>
    <p:extLst>
      <p:ext uri="{BB962C8B-B14F-4D97-AF65-F5344CB8AC3E}">
        <p14:creationId xmlns:p14="http://schemas.microsoft.com/office/powerpoint/2010/main" val="130587346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3" r:id="rId4"/>
    <p:sldLayoutId id="2147483784" r:id="rId5"/>
    <p:sldLayoutId id="2147483785" r:id="rId6"/>
  </p:sldLayoutIdLst>
  <p:txStyles>
    <p:titleStyle>
      <a:lvl1pPr algn="ctr" rtl="0" eaLnBrk="0" fontAlgn="base" hangingPunct="0">
        <a:spcBef>
          <a:spcPct val="0"/>
        </a:spcBef>
        <a:spcAft>
          <a:spcPct val="0"/>
        </a:spcAft>
        <a:buSzPct val="100000"/>
        <a:defRPr sz="4400" kern="1200">
          <a:solidFill>
            <a:schemeClr val="bg1"/>
          </a:solidFill>
          <a:latin typeface="+mj-lt"/>
          <a:ea typeface="+mj-ea"/>
          <a:cs typeface="+mj-cs"/>
        </a:defRPr>
      </a:lvl1pPr>
      <a:lvl2pPr algn="ctr" rtl="0" eaLnBrk="0" fontAlgn="base" hangingPunct="0">
        <a:spcBef>
          <a:spcPct val="0"/>
        </a:spcBef>
        <a:spcAft>
          <a:spcPct val="0"/>
        </a:spcAft>
        <a:buSzPct val="100000"/>
        <a:defRPr sz="4400">
          <a:solidFill>
            <a:schemeClr val="bg1"/>
          </a:solidFill>
          <a:latin typeface="Calibri" panose="020F0502020204030204" pitchFamily="34" charset="0"/>
          <a:cs typeface="Arial" panose="020B0604020202020204" pitchFamily="34" charset="0"/>
        </a:defRPr>
      </a:lvl2pPr>
      <a:lvl3pPr algn="ctr" rtl="0" eaLnBrk="0" fontAlgn="base" hangingPunct="0">
        <a:spcBef>
          <a:spcPct val="0"/>
        </a:spcBef>
        <a:spcAft>
          <a:spcPct val="0"/>
        </a:spcAft>
        <a:buSzPct val="100000"/>
        <a:defRPr sz="4400">
          <a:solidFill>
            <a:schemeClr val="bg1"/>
          </a:solidFill>
          <a:latin typeface="Calibri" panose="020F0502020204030204" pitchFamily="34" charset="0"/>
          <a:cs typeface="Arial" panose="020B0604020202020204" pitchFamily="34" charset="0"/>
        </a:defRPr>
      </a:lvl3pPr>
      <a:lvl4pPr algn="ctr" rtl="0" eaLnBrk="0" fontAlgn="base" hangingPunct="0">
        <a:spcBef>
          <a:spcPct val="0"/>
        </a:spcBef>
        <a:spcAft>
          <a:spcPct val="0"/>
        </a:spcAft>
        <a:buSzPct val="100000"/>
        <a:defRPr sz="4400">
          <a:solidFill>
            <a:schemeClr val="bg1"/>
          </a:solidFill>
          <a:latin typeface="Calibri" panose="020F0502020204030204" pitchFamily="34" charset="0"/>
          <a:cs typeface="Arial" panose="020B0604020202020204" pitchFamily="34" charset="0"/>
        </a:defRPr>
      </a:lvl4pPr>
      <a:lvl5pPr algn="ctr" rtl="0" eaLnBrk="0" fontAlgn="base" hangingPunct="0">
        <a:spcBef>
          <a:spcPct val="0"/>
        </a:spcBef>
        <a:spcAft>
          <a:spcPct val="0"/>
        </a:spcAft>
        <a:buSzPct val="100000"/>
        <a:defRPr sz="4400">
          <a:solidFill>
            <a:schemeClr val="bg1"/>
          </a:solidFill>
          <a:latin typeface="Calibri" panose="020F0502020204030204" pitchFamily="34" charset="0"/>
          <a:cs typeface="Arial" panose="020B0604020202020204" pitchFamily="34" charset="0"/>
        </a:defRPr>
      </a:lvl5pPr>
      <a:lvl6pPr marL="457200" algn="ctr" rtl="0" eaLnBrk="0" fontAlgn="base" hangingPunct="0">
        <a:spcBef>
          <a:spcPct val="0"/>
        </a:spcBef>
        <a:spcAft>
          <a:spcPct val="0"/>
        </a:spcAft>
        <a:buSzPct val="100000"/>
        <a:defRPr sz="4400">
          <a:solidFill>
            <a:schemeClr val="bg1"/>
          </a:solidFill>
          <a:latin typeface="Calibri" panose="020F0502020204030204" pitchFamily="34" charset="0"/>
          <a:cs typeface="Arial" panose="020B0604020202020204" pitchFamily="34" charset="0"/>
        </a:defRPr>
      </a:lvl6pPr>
      <a:lvl7pPr marL="914400" algn="ctr" rtl="0" eaLnBrk="0" fontAlgn="base" hangingPunct="0">
        <a:spcBef>
          <a:spcPct val="0"/>
        </a:spcBef>
        <a:spcAft>
          <a:spcPct val="0"/>
        </a:spcAft>
        <a:buSzPct val="100000"/>
        <a:defRPr sz="4400">
          <a:solidFill>
            <a:schemeClr val="bg1"/>
          </a:solidFill>
          <a:latin typeface="Calibri" panose="020F0502020204030204" pitchFamily="34" charset="0"/>
          <a:cs typeface="Arial" panose="020B0604020202020204" pitchFamily="34" charset="0"/>
        </a:defRPr>
      </a:lvl7pPr>
      <a:lvl8pPr marL="1371600" algn="ctr" rtl="0" eaLnBrk="0" fontAlgn="base" hangingPunct="0">
        <a:spcBef>
          <a:spcPct val="0"/>
        </a:spcBef>
        <a:spcAft>
          <a:spcPct val="0"/>
        </a:spcAft>
        <a:buSzPct val="100000"/>
        <a:defRPr sz="4400">
          <a:solidFill>
            <a:schemeClr val="bg1"/>
          </a:solidFill>
          <a:latin typeface="Calibri" panose="020F0502020204030204" pitchFamily="34" charset="0"/>
          <a:cs typeface="Arial" panose="020B0604020202020204" pitchFamily="34" charset="0"/>
        </a:defRPr>
      </a:lvl8pPr>
      <a:lvl9pPr marL="1828800" algn="ctr" rtl="0" eaLnBrk="0" fontAlgn="base" hangingPunct="0">
        <a:spcBef>
          <a:spcPct val="0"/>
        </a:spcBef>
        <a:spcAft>
          <a:spcPct val="0"/>
        </a:spcAft>
        <a:buSzPct val="100000"/>
        <a:defRPr sz="4400">
          <a:solidFill>
            <a:schemeClr val="bg1"/>
          </a:solidFill>
          <a:latin typeface="Calibri" panose="020F050202020403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SzPct val="100000"/>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100000"/>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SzPct val="100000"/>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SzPct val="100000"/>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67DFC-58A8-4476-917E-D7F36E3BF83B}" type="datetimeFigureOut">
              <a:rPr lang="en-GB" smtClean="0"/>
              <a:t>13/12/2024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F0CEA-B6E4-4B36-997F-98A93A01189D}" type="slidenum">
              <a:rPr lang="en-GB" smtClean="0"/>
              <a:t>‹#›</a:t>
            </a:fld>
            <a:endParaRPr lang="en-GB" dirty="0"/>
          </a:p>
        </p:txBody>
      </p:sp>
    </p:spTree>
    <p:extLst>
      <p:ext uri="{BB962C8B-B14F-4D97-AF65-F5344CB8AC3E}">
        <p14:creationId xmlns:p14="http://schemas.microsoft.com/office/powerpoint/2010/main" val="132448398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12/13/2024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66644161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67DFC-58A8-4476-917E-D7F36E3BF83B}" type="datetimeFigureOut">
              <a:rPr lang="en-GB" smtClean="0"/>
              <a:t>13/12/2024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F0CEA-B6E4-4B36-997F-98A93A01189D}" type="slidenum">
              <a:rPr lang="en-GB" smtClean="0"/>
              <a:t>‹#›</a:t>
            </a:fld>
            <a:endParaRPr lang="en-GB" dirty="0"/>
          </a:p>
        </p:txBody>
      </p:sp>
    </p:spTree>
    <p:extLst>
      <p:ext uri="{BB962C8B-B14F-4D97-AF65-F5344CB8AC3E}">
        <p14:creationId xmlns:p14="http://schemas.microsoft.com/office/powerpoint/2010/main" val="309077710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09936"/>
            <a:ext cx="10972800" cy="1143000"/>
          </a:xfrm>
          <a:prstGeom prst="rect">
            <a:avLst/>
          </a:prstGeom>
        </p:spPr>
        <p:txBody>
          <a:bodyPr vert="horz" lIns="91423" tIns="45712" rIns="91423" bIns="45712"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2944352"/>
            <a:ext cx="10972800" cy="3364968"/>
          </a:xfrm>
          <a:prstGeom prst="rect">
            <a:avLst/>
          </a:prstGeom>
        </p:spPr>
        <p:txBody>
          <a:bodyPr vert="horz" lIns="91423" tIns="45712" rIns="91423"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639616" y="6356352"/>
            <a:ext cx="814784" cy="365125"/>
          </a:xfrm>
          <a:prstGeom prst="rect">
            <a:avLst/>
          </a:prstGeom>
        </p:spPr>
        <p:txBody>
          <a:bodyPr vert="horz" lIns="91423" tIns="45712" rIns="91423" bIns="45712" rtlCol="0" anchor="ctr"/>
          <a:lstStyle>
            <a:lvl1pPr algn="l">
              <a:defRPr sz="16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23" tIns="45712" rIns="91423" bIns="45712"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23" tIns="45712" rIns="91423" bIns="45712" rtlCol="0" anchor="ctr"/>
          <a:lstStyle>
            <a:lvl1pPr algn="r">
              <a:defRPr sz="16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3200" y="657600"/>
            <a:ext cx="1968000" cy="492000"/>
          </a:xfrm>
          <a:prstGeom prst="rect">
            <a:avLst/>
          </a:prstGeom>
        </p:spPr>
      </p:pic>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3200" y="6403200"/>
            <a:ext cx="1804800" cy="260693"/>
          </a:xfrm>
          <a:prstGeom prst="rect">
            <a:avLst/>
          </a:prstGeom>
        </p:spPr>
      </p:pic>
      <p:pic>
        <p:nvPicPr>
          <p:cNvPr id="10" name="Picture 9">
            <a:extLst>
              <a:ext uri="{FF2B5EF4-FFF2-40B4-BE49-F238E27FC236}">
                <a16:creationId xmlns:a16="http://schemas.microsoft.com/office/drawing/2014/main" id="{CFDCA2D0-E738-416A-9C3C-FD5E4F543791}"/>
              </a:ext>
            </a:extLst>
          </p:cNvPr>
          <p:cNvPicPr>
            <a:picLocks noChangeAspect="1"/>
          </p:cNvPicPr>
          <p:nvPr userDrawn="1"/>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880310" y="625267"/>
            <a:ext cx="2425260" cy="720000"/>
          </a:xfrm>
          <a:prstGeom prst="rect">
            <a:avLst/>
          </a:prstGeom>
        </p:spPr>
      </p:pic>
    </p:spTree>
    <p:extLst>
      <p:ext uri="{BB962C8B-B14F-4D97-AF65-F5344CB8AC3E}">
        <p14:creationId xmlns:p14="http://schemas.microsoft.com/office/powerpoint/2010/main" val="239075766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l" defTabSz="1218947" rtl="0" eaLnBrk="1" latinLnBrk="0" hangingPunct="1">
        <a:spcBef>
          <a:spcPct val="0"/>
        </a:spcBef>
        <a:buNone/>
        <a:defRPr sz="5867" kern="1200" baseline="0">
          <a:solidFill>
            <a:schemeClr val="tx1"/>
          </a:solidFill>
          <a:latin typeface="Arial" panose="020B0604020202020204" pitchFamily="34" charset="0"/>
          <a:ea typeface="+mj-ea"/>
          <a:cs typeface="+mj-cs"/>
        </a:defRPr>
      </a:lvl1pPr>
    </p:titleStyle>
    <p:bodyStyle>
      <a:lvl1pPr marL="457106" indent="-457106" algn="l" defTabSz="1218947" rtl="0" eaLnBrk="1" latinLnBrk="0" hangingPunct="1">
        <a:spcBef>
          <a:spcPct val="20000"/>
        </a:spcBef>
        <a:buFont typeface="Arial" panose="020B0604020202020204" pitchFamily="34" charset="0"/>
        <a:buChar char="—"/>
        <a:defRPr sz="4267" kern="1200" baseline="0">
          <a:solidFill>
            <a:schemeClr val="tx1"/>
          </a:solidFill>
          <a:latin typeface="Arial" panose="020B0604020202020204" pitchFamily="34" charset="0"/>
          <a:ea typeface="+mn-ea"/>
          <a:cs typeface="Arial" panose="020B0604020202020204" pitchFamily="34" charset="0"/>
        </a:defRPr>
      </a:lvl1pPr>
      <a:lvl2pPr marL="990395" indent="-380921" algn="l" defTabSz="1218947"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683" indent="-304736" algn="l" defTabSz="1218947"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157" indent="-304736" algn="l" defTabSz="1218947"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2631" indent="-304736" algn="l" defTabSz="1218947"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104" indent="-304736" algn="l" defTabSz="1218947"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578" indent="-304736" algn="l" defTabSz="1218947"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051" indent="-304736" algn="l" defTabSz="1218947"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525" indent="-304736" algn="l" defTabSz="1218947"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947" rtl="0" eaLnBrk="1" latinLnBrk="0" hangingPunct="1">
        <a:defRPr sz="2400" kern="1200">
          <a:solidFill>
            <a:schemeClr val="tx1"/>
          </a:solidFill>
          <a:latin typeface="+mn-lt"/>
          <a:ea typeface="+mn-ea"/>
          <a:cs typeface="+mn-cs"/>
        </a:defRPr>
      </a:lvl1pPr>
      <a:lvl2pPr marL="609474" algn="l" defTabSz="1218947" rtl="0" eaLnBrk="1" latinLnBrk="0" hangingPunct="1">
        <a:defRPr sz="2400" kern="1200">
          <a:solidFill>
            <a:schemeClr val="tx1"/>
          </a:solidFill>
          <a:latin typeface="+mn-lt"/>
          <a:ea typeface="+mn-ea"/>
          <a:cs typeface="+mn-cs"/>
        </a:defRPr>
      </a:lvl2pPr>
      <a:lvl3pPr marL="1218947" algn="l" defTabSz="1218947" rtl="0" eaLnBrk="1" latinLnBrk="0" hangingPunct="1">
        <a:defRPr sz="2400" kern="1200">
          <a:solidFill>
            <a:schemeClr val="tx1"/>
          </a:solidFill>
          <a:latin typeface="+mn-lt"/>
          <a:ea typeface="+mn-ea"/>
          <a:cs typeface="+mn-cs"/>
        </a:defRPr>
      </a:lvl3pPr>
      <a:lvl4pPr marL="1828421" algn="l" defTabSz="1218947" rtl="0" eaLnBrk="1" latinLnBrk="0" hangingPunct="1">
        <a:defRPr sz="2400" kern="1200">
          <a:solidFill>
            <a:schemeClr val="tx1"/>
          </a:solidFill>
          <a:latin typeface="+mn-lt"/>
          <a:ea typeface="+mn-ea"/>
          <a:cs typeface="+mn-cs"/>
        </a:defRPr>
      </a:lvl4pPr>
      <a:lvl5pPr marL="2437894" algn="l" defTabSz="1218947" rtl="0" eaLnBrk="1" latinLnBrk="0" hangingPunct="1">
        <a:defRPr sz="2400" kern="1200">
          <a:solidFill>
            <a:schemeClr val="tx1"/>
          </a:solidFill>
          <a:latin typeface="+mn-lt"/>
          <a:ea typeface="+mn-ea"/>
          <a:cs typeface="+mn-cs"/>
        </a:defRPr>
      </a:lvl5pPr>
      <a:lvl6pPr marL="3047368" algn="l" defTabSz="1218947" rtl="0" eaLnBrk="1" latinLnBrk="0" hangingPunct="1">
        <a:defRPr sz="2400" kern="1200">
          <a:solidFill>
            <a:schemeClr val="tx1"/>
          </a:solidFill>
          <a:latin typeface="+mn-lt"/>
          <a:ea typeface="+mn-ea"/>
          <a:cs typeface="+mn-cs"/>
        </a:defRPr>
      </a:lvl6pPr>
      <a:lvl7pPr marL="3656841" algn="l" defTabSz="1218947" rtl="0" eaLnBrk="1" latinLnBrk="0" hangingPunct="1">
        <a:defRPr sz="2400" kern="1200">
          <a:solidFill>
            <a:schemeClr val="tx1"/>
          </a:solidFill>
          <a:latin typeface="+mn-lt"/>
          <a:ea typeface="+mn-ea"/>
          <a:cs typeface="+mn-cs"/>
        </a:defRPr>
      </a:lvl7pPr>
      <a:lvl8pPr marL="4266315" algn="l" defTabSz="1218947" rtl="0" eaLnBrk="1" latinLnBrk="0" hangingPunct="1">
        <a:defRPr sz="2400" kern="1200">
          <a:solidFill>
            <a:schemeClr val="tx1"/>
          </a:solidFill>
          <a:latin typeface="+mn-lt"/>
          <a:ea typeface="+mn-ea"/>
          <a:cs typeface="+mn-cs"/>
        </a:defRPr>
      </a:lvl8pPr>
      <a:lvl9pPr marL="4875787" algn="l" defTabSz="121894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0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1.xml"/><Relationship Id="rId1" Type="http://schemas.openxmlformats.org/officeDocument/2006/relationships/slideLayout" Target="../slideLayouts/slideLayout109.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2.xml"/><Relationship Id="rId1" Type="http://schemas.openxmlformats.org/officeDocument/2006/relationships/slideLayout" Target="../slideLayouts/slideLayout110.xml"/><Relationship Id="rId5" Type="http://schemas.openxmlformats.org/officeDocument/2006/relationships/image" Target="../media/image159.jpeg"/><Relationship Id="rId4" Type="http://schemas.openxmlformats.org/officeDocument/2006/relationships/image" Target="../media/image158.png"/></Relationships>
</file>

<file path=ppt/slides/_rels/slide104.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105.xml"/></Relationships>
</file>

<file path=ppt/slides/_rels/slide10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0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07.xml.rels><?xml version="1.0" encoding="UTF-8" standalone="yes"?>
<Relationships xmlns="http://schemas.openxmlformats.org/package/2006/relationships"><Relationship Id="rId3" Type="http://schemas.openxmlformats.org/officeDocument/2006/relationships/image" Target="../media/image164.svg"/><Relationship Id="rId7" Type="http://schemas.openxmlformats.org/officeDocument/2006/relationships/image" Target="../media/image168.svg"/><Relationship Id="rId2" Type="http://schemas.openxmlformats.org/officeDocument/2006/relationships/image" Target="../media/image163.png"/><Relationship Id="rId1" Type="http://schemas.openxmlformats.org/officeDocument/2006/relationships/slideLayout" Target="../slideLayouts/slideLayout107.xml"/><Relationship Id="rId6" Type="http://schemas.openxmlformats.org/officeDocument/2006/relationships/image" Target="../media/image167.png"/><Relationship Id="rId5" Type="http://schemas.openxmlformats.org/officeDocument/2006/relationships/image" Target="../media/image166.svg"/><Relationship Id="rId4" Type="http://schemas.openxmlformats.org/officeDocument/2006/relationships/image" Target="../media/image165.png"/></Relationships>
</file>

<file path=ppt/slides/_rels/slide108.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43.xml"/><Relationship Id="rId1" Type="http://schemas.openxmlformats.org/officeDocument/2006/relationships/slideLayout" Target="../slideLayouts/slideLayout108.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09.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44.xml"/><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5.xml"/><Relationship Id="rId1" Type="http://schemas.openxmlformats.org/officeDocument/2006/relationships/slideLayout" Target="../slideLayouts/slideLayout94.xml"/><Relationship Id="rId4" Type="http://schemas.openxmlformats.org/officeDocument/2006/relationships/image" Target="../media/image177.svg"/></Relationships>
</file>

<file path=ppt/slides/_rels/slide111.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0.jpeg"/><Relationship Id="rId2" Type="http://schemas.openxmlformats.org/officeDocument/2006/relationships/notesSlide" Target="../notesSlides/notesSlide46.xml"/><Relationship Id="rId1" Type="http://schemas.openxmlformats.org/officeDocument/2006/relationships/slideLayout" Target="../slideLayouts/slideLayout94.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9.svg"/></Relationships>
</file>

<file path=ppt/slides/_rels/slide11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7.xml"/><Relationship Id="rId1" Type="http://schemas.openxmlformats.org/officeDocument/2006/relationships/slideLayout" Target="../slideLayouts/slideLayout94.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9.svg"/></Relationships>
</file>

<file path=ppt/slides/_rels/slide113.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8.xml"/><Relationship Id="rId1" Type="http://schemas.openxmlformats.org/officeDocument/2006/relationships/slideLayout" Target="../slideLayouts/slideLayout9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9.xml"/><Relationship Id="rId1" Type="http://schemas.openxmlformats.org/officeDocument/2006/relationships/slideLayout" Target="../slideLayouts/slideLayout94.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9.svg"/></Relationships>
</file>

<file path=ppt/slides/_rels/slide11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0.xml"/><Relationship Id="rId1" Type="http://schemas.openxmlformats.org/officeDocument/2006/relationships/slideLayout" Target="../slideLayouts/slideLayout94.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9.svg"/></Relationships>
</file>

<file path=ppt/slides/_rels/slide11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1.xml"/><Relationship Id="rId1" Type="http://schemas.openxmlformats.org/officeDocument/2006/relationships/slideLayout" Target="../slideLayouts/slideLayout94.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9.svg"/></Relationships>
</file>

<file path=ppt/slides/_rels/slide11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2.xml"/><Relationship Id="rId1" Type="http://schemas.openxmlformats.org/officeDocument/2006/relationships/slideLayout" Target="../slideLayouts/slideLayout94.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9.svg"/></Relationships>
</file>

<file path=ppt/slides/_rels/slide11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3.xml"/><Relationship Id="rId1" Type="http://schemas.openxmlformats.org/officeDocument/2006/relationships/slideLayout" Target="../slideLayouts/slideLayout94.xml"/><Relationship Id="rId4" Type="http://schemas.openxmlformats.org/officeDocument/2006/relationships/image" Target="../media/image177.svg"/></Relationships>
</file>

<file path=ppt/slides/_rels/slide1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6.xml"/><Relationship Id="rId5" Type="http://schemas.openxmlformats.org/officeDocument/2006/relationships/image" Target="../media/image48.pn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71.sv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8.xml"/><Relationship Id="rId1" Type="http://schemas.openxmlformats.org/officeDocument/2006/relationships/tags" Target="../tags/tag1.xml"/><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48.xml"/><Relationship Id="rId4" Type="http://schemas.openxmlformats.org/officeDocument/2006/relationships/image" Target="../media/image105.sv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48.xml"/><Relationship Id="rId4" Type="http://schemas.openxmlformats.org/officeDocument/2006/relationships/image" Target="../media/image107.sv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110.svg"/></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112.svg"/></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48.xml"/><Relationship Id="rId4" Type="http://schemas.openxmlformats.org/officeDocument/2006/relationships/image" Target="../media/image114.svg"/></Relationships>
</file>

<file path=ppt/slides/_rels/slide6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48.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39.xml"/><Relationship Id="rId1" Type="http://schemas.openxmlformats.org/officeDocument/2006/relationships/slideLayout" Target="../slideLayouts/slideLayout48.xml"/><Relationship Id="rId4" Type="http://schemas.openxmlformats.org/officeDocument/2006/relationships/image" Target="../media/image13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24.xml"/><Relationship Id="rId4" Type="http://schemas.openxmlformats.org/officeDocument/2006/relationships/image" Target="../media/image145.png"/></Relationships>
</file>

<file path=ppt/slides/_rels/slide9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97.xml"/></Relationships>
</file>

<file path=ppt/slides/_rels/slide9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392" y="1988840"/>
            <a:ext cx="10363200" cy="960107"/>
          </a:xfrm>
        </p:spPr>
        <p:txBody>
          <a:bodyPr/>
          <a:lstStyle/>
          <a:p>
            <a:r>
              <a:rPr lang="en-GB" dirty="0"/>
              <a:t>Water Health Partnership </a:t>
            </a:r>
            <a:br>
              <a:rPr lang="en-GB" dirty="0"/>
            </a:br>
            <a:r>
              <a:rPr lang="en-GB" dirty="0"/>
              <a:t>Conference 2024</a:t>
            </a:r>
          </a:p>
        </p:txBody>
      </p:sp>
      <p:pic>
        <p:nvPicPr>
          <p:cNvPr id="4" name="Picture 3" descr="A blue and green flower&#10;&#10;Description automatically generated">
            <a:extLst>
              <a:ext uri="{FF2B5EF4-FFF2-40B4-BE49-F238E27FC236}">
                <a16:creationId xmlns:a16="http://schemas.microsoft.com/office/drawing/2014/main" id="{3ACB950A-0039-B8B9-43E8-FC4E69A2F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2683" y="3731244"/>
            <a:ext cx="3074020" cy="3089163"/>
          </a:xfrm>
          <a:prstGeom prst="rect">
            <a:avLst/>
          </a:prstGeom>
        </p:spPr>
      </p:pic>
    </p:spTree>
    <p:extLst>
      <p:ext uri="{BB962C8B-B14F-4D97-AF65-F5344CB8AC3E}">
        <p14:creationId xmlns:p14="http://schemas.microsoft.com/office/powerpoint/2010/main" val="191162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Water and Health Challenges Going forward.</a:t>
            </a:r>
          </a:p>
        </p:txBody>
      </p:sp>
      <p:sp>
        <p:nvSpPr>
          <p:cNvPr id="3" name="Subtitle 2"/>
          <p:cNvSpPr>
            <a:spLocks noGrp="1"/>
          </p:cNvSpPr>
          <p:nvPr>
            <p:ph type="subTitle" idx="1"/>
          </p:nvPr>
        </p:nvSpPr>
        <p:spPr/>
        <p:txBody>
          <a:bodyPr/>
          <a:lstStyle/>
          <a:p>
            <a:r>
              <a:rPr lang="en-GB" dirty="0"/>
              <a:t>Professor John Fawell</a:t>
            </a:r>
          </a:p>
          <a:p>
            <a:r>
              <a:rPr lang="en-GB" dirty="0"/>
              <a:t>Visiting professor Cranfield University Water Science Institute</a:t>
            </a:r>
          </a:p>
        </p:txBody>
      </p:sp>
    </p:spTree>
    <p:extLst>
      <p:ext uri="{BB962C8B-B14F-4D97-AF65-F5344CB8AC3E}">
        <p14:creationId xmlns:p14="http://schemas.microsoft.com/office/powerpoint/2010/main" val="10995353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F06CA5-A9E8-D554-D894-4564CF193D8E}"/>
              </a:ext>
            </a:extLst>
          </p:cNvPr>
          <p:cNvSpPr>
            <a:spLocks noGrp="1"/>
          </p:cNvSpPr>
          <p:nvPr>
            <p:ph idx="1"/>
          </p:nvPr>
        </p:nvSpPr>
        <p:spPr>
          <a:xfrm>
            <a:off x="537859" y="1331730"/>
            <a:ext cx="11055680" cy="3846433"/>
          </a:xfrm>
        </p:spPr>
        <p:txBody>
          <a:bodyPr vert="horz" lIns="0" tIns="0" rIns="0" bIns="0" rtlCol="0" anchor="t">
            <a:noAutofit/>
          </a:bodyPr>
          <a:lstStyle/>
          <a:p>
            <a:pPr marL="0" indent="0">
              <a:buNone/>
            </a:pPr>
            <a:r>
              <a:rPr lang="en-US" sz="1800" dirty="0">
                <a:cs typeface="Calibri"/>
              </a:rPr>
              <a:t>At Hafren Dyfrdwy we believe River Health is critical for nature to thrive alongside the communities around them. In July 2022 we joined Severn Trent Water and Anglian Water to commit to five key pledges to improve river quality.</a:t>
            </a:r>
          </a:p>
          <a:p>
            <a:pPr marL="353060" indent="-353060"/>
            <a:endParaRPr lang="en-US" sz="1800" dirty="0">
              <a:cs typeface="Calibri"/>
            </a:endParaRPr>
          </a:p>
          <a:p>
            <a:pPr marL="0" indent="0">
              <a:buNone/>
            </a:pPr>
            <a:r>
              <a:rPr lang="en-US" sz="1800" dirty="0">
                <a:cs typeface="Calibri"/>
              </a:rPr>
              <a:t>There are Five Pledges: </a:t>
            </a:r>
          </a:p>
          <a:p>
            <a:pPr marL="0" indent="0">
              <a:buNone/>
            </a:pPr>
            <a:endParaRPr lang="en-US" sz="1800" dirty="0">
              <a:cs typeface="Calibri"/>
            </a:endParaRPr>
          </a:p>
          <a:p>
            <a:pPr marL="592237" lvl="1" indent="-353060">
              <a:buSzPct val="100000"/>
              <a:buFont typeface="+mj-lt"/>
              <a:buAutoNum type="arabicPeriod"/>
            </a:pPr>
            <a:r>
              <a:rPr lang="en-US" sz="1800" dirty="0">
                <a:cs typeface="Calibri"/>
              </a:rPr>
              <a:t>Reduce our harm to rivers </a:t>
            </a:r>
          </a:p>
          <a:p>
            <a:pPr marL="592237" lvl="1" indent="-353060">
              <a:buSzPct val="100000"/>
              <a:buFont typeface="+mj-lt"/>
              <a:buAutoNum type="arabicPeriod"/>
            </a:pPr>
            <a:endParaRPr lang="en-US" sz="1800" dirty="0">
              <a:cs typeface="Calibri"/>
            </a:endParaRPr>
          </a:p>
          <a:p>
            <a:pPr marL="592237" lvl="1" indent="-353060">
              <a:buSzPct val="100000"/>
              <a:buFont typeface="+mj-lt"/>
              <a:buAutoNum type="arabicPeriod"/>
            </a:pPr>
            <a:r>
              <a:rPr lang="en-US" sz="1800" dirty="0">
                <a:cs typeface="Calibri"/>
              </a:rPr>
              <a:t>Work with local communities to encourage more engagement with water and raise the importance of safety</a:t>
            </a:r>
          </a:p>
          <a:p>
            <a:pPr marL="239177" lvl="1" indent="0">
              <a:buSzPct val="100000"/>
              <a:buNone/>
            </a:pPr>
            <a:r>
              <a:rPr lang="en-US" sz="1800" dirty="0">
                <a:cs typeface="Calibri"/>
              </a:rPr>
              <a:t> </a:t>
            </a:r>
          </a:p>
          <a:p>
            <a:pPr marL="592237" lvl="1" indent="-353060">
              <a:buSzPct val="100000"/>
              <a:buFont typeface="+mj-lt"/>
              <a:buAutoNum type="arabicPeriod" startAt="3"/>
            </a:pPr>
            <a:r>
              <a:rPr lang="en-US" sz="1800" dirty="0">
                <a:cs typeface="Calibri"/>
              </a:rPr>
              <a:t>Support others to improve and care for rivers through legislative changes or through our community fund offerings </a:t>
            </a:r>
          </a:p>
          <a:p>
            <a:pPr marL="592237" lvl="1" indent="-353060">
              <a:buSzPct val="100000"/>
              <a:buFont typeface="+mj-lt"/>
              <a:buAutoNum type="arabicPeriod" startAt="3"/>
            </a:pPr>
            <a:endParaRPr lang="en-US" sz="1800" dirty="0">
              <a:cs typeface="Calibri"/>
            </a:endParaRPr>
          </a:p>
          <a:p>
            <a:pPr marL="592237" lvl="1" indent="-353060">
              <a:buSzPct val="100000"/>
              <a:buFont typeface="+mj-lt"/>
              <a:buAutoNum type="arabicPeriod" startAt="3"/>
            </a:pPr>
            <a:r>
              <a:rPr lang="en-US" sz="1800" dirty="0">
                <a:cs typeface="Calibri"/>
              </a:rPr>
              <a:t>Enhancing rivers including working in partnership with others to create new habitats and restore peatland</a:t>
            </a:r>
          </a:p>
          <a:p>
            <a:pPr marL="592237" lvl="1" indent="-353060">
              <a:buSzPct val="100000"/>
              <a:buFont typeface="+mj-lt"/>
              <a:buAutoNum type="arabicPeriod" startAt="3"/>
            </a:pPr>
            <a:endParaRPr lang="en-US" sz="1800" dirty="0">
              <a:cs typeface="Calibri"/>
            </a:endParaRPr>
          </a:p>
          <a:p>
            <a:pPr marL="592237" lvl="1" indent="-353060">
              <a:buSzPct val="100000"/>
              <a:buFont typeface="+mj-lt"/>
              <a:buAutoNum type="arabicPeriod" startAt="3"/>
            </a:pPr>
            <a:r>
              <a:rPr lang="en-US" sz="1800" dirty="0">
                <a:cs typeface="Calibri"/>
              </a:rPr>
              <a:t>Be open and transparent about performance and our plans</a:t>
            </a:r>
          </a:p>
          <a:p>
            <a:pPr marL="353060" indent="-353060"/>
            <a:endParaRPr lang="en-US" sz="1800" dirty="0">
              <a:cs typeface="Calibri"/>
            </a:endParaRPr>
          </a:p>
          <a:p>
            <a:pPr marL="353060" indent="-353060"/>
            <a:endParaRPr lang="en-US" sz="1800" dirty="0">
              <a:cs typeface="Calibri"/>
            </a:endParaRPr>
          </a:p>
          <a:p>
            <a:pPr marL="353060" indent="-353060"/>
            <a:endParaRPr lang="en-US" sz="1800" dirty="0">
              <a:cs typeface="Calibri"/>
            </a:endParaRPr>
          </a:p>
        </p:txBody>
      </p:sp>
      <p:sp>
        <p:nvSpPr>
          <p:cNvPr id="3" name="Title 2">
            <a:extLst>
              <a:ext uri="{FF2B5EF4-FFF2-40B4-BE49-F238E27FC236}">
                <a16:creationId xmlns:a16="http://schemas.microsoft.com/office/drawing/2014/main" id="{6D5BCDCC-D620-F878-2837-D98D5C862F9D}"/>
              </a:ext>
            </a:extLst>
          </p:cNvPr>
          <p:cNvSpPr>
            <a:spLocks noGrp="1"/>
          </p:cNvSpPr>
          <p:nvPr>
            <p:ph type="title"/>
          </p:nvPr>
        </p:nvSpPr>
        <p:spPr>
          <a:xfrm>
            <a:off x="537859" y="360000"/>
            <a:ext cx="11055680" cy="623249"/>
          </a:xfrm>
          <a:solidFill>
            <a:schemeClr val="accent3"/>
          </a:solidFill>
        </p:spPr>
        <p:txBody>
          <a:bodyPr/>
          <a:lstStyle/>
          <a:p>
            <a:pPr algn="ctr"/>
            <a:r>
              <a:rPr lang="en-US" dirty="0">
                <a:solidFill>
                  <a:schemeClr val="bg1"/>
                </a:solidFill>
                <a:cs typeface="Calibri"/>
              </a:rPr>
              <a:t>River Health: What is Get River Positive?</a:t>
            </a:r>
          </a:p>
        </p:txBody>
      </p:sp>
      <p:pic>
        <p:nvPicPr>
          <p:cNvPr id="6" name="Picture 5"/>
          <p:cNvPicPr>
            <a:picLocks noChangeAspect="1"/>
          </p:cNvPicPr>
          <p:nvPr/>
        </p:nvPicPr>
        <p:blipFill>
          <a:blip r:embed="rId2"/>
          <a:stretch>
            <a:fillRect/>
          </a:stretch>
        </p:blipFill>
        <p:spPr>
          <a:xfrm>
            <a:off x="2936040" y="5533840"/>
            <a:ext cx="1247949" cy="1324160"/>
          </a:xfrm>
          <a:prstGeom prst="rect">
            <a:avLst/>
          </a:prstGeom>
        </p:spPr>
      </p:pic>
      <p:pic>
        <p:nvPicPr>
          <p:cNvPr id="7" name="Picture 6"/>
          <p:cNvPicPr>
            <a:picLocks noChangeAspect="1"/>
          </p:cNvPicPr>
          <p:nvPr/>
        </p:nvPicPr>
        <p:blipFill>
          <a:blip r:embed="rId3"/>
          <a:stretch>
            <a:fillRect/>
          </a:stretch>
        </p:blipFill>
        <p:spPr>
          <a:xfrm>
            <a:off x="4250673" y="5576708"/>
            <a:ext cx="1114581" cy="1238423"/>
          </a:xfrm>
          <a:prstGeom prst="rect">
            <a:avLst/>
          </a:prstGeom>
        </p:spPr>
      </p:pic>
      <p:pic>
        <p:nvPicPr>
          <p:cNvPr id="8" name="Picture 7"/>
          <p:cNvPicPr>
            <a:picLocks noChangeAspect="1"/>
          </p:cNvPicPr>
          <p:nvPr/>
        </p:nvPicPr>
        <p:blipFill>
          <a:blip r:embed="rId4"/>
          <a:stretch>
            <a:fillRect/>
          </a:stretch>
        </p:blipFill>
        <p:spPr>
          <a:xfrm>
            <a:off x="5365254" y="5576708"/>
            <a:ext cx="1133633" cy="1181265"/>
          </a:xfrm>
          <a:prstGeom prst="rect">
            <a:avLst/>
          </a:prstGeom>
        </p:spPr>
      </p:pic>
      <p:pic>
        <p:nvPicPr>
          <p:cNvPr id="10" name="Picture 9"/>
          <p:cNvPicPr>
            <a:picLocks noChangeAspect="1"/>
          </p:cNvPicPr>
          <p:nvPr/>
        </p:nvPicPr>
        <p:blipFill>
          <a:blip r:embed="rId5"/>
          <a:stretch>
            <a:fillRect/>
          </a:stretch>
        </p:blipFill>
        <p:spPr>
          <a:xfrm>
            <a:off x="6565571" y="5605286"/>
            <a:ext cx="1228896" cy="1181265"/>
          </a:xfrm>
          <a:prstGeom prst="rect">
            <a:avLst/>
          </a:prstGeom>
        </p:spPr>
      </p:pic>
      <p:pic>
        <p:nvPicPr>
          <p:cNvPr id="11" name="Picture 10"/>
          <p:cNvPicPr>
            <a:picLocks noChangeAspect="1"/>
          </p:cNvPicPr>
          <p:nvPr/>
        </p:nvPicPr>
        <p:blipFill>
          <a:blip r:embed="rId6"/>
          <a:stretch>
            <a:fillRect/>
          </a:stretch>
        </p:blipFill>
        <p:spPr>
          <a:xfrm>
            <a:off x="7840366" y="5519550"/>
            <a:ext cx="1152686" cy="1238423"/>
          </a:xfrm>
          <a:prstGeom prst="rect">
            <a:avLst/>
          </a:prstGeom>
        </p:spPr>
      </p:pic>
    </p:spTree>
    <p:extLst>
      <p:ext uri="{BB962C8B-B14F-4D97-AF65-F5344CB8AC3E}">
        <p14:creationId xmlns:p14="http://schemas.microsoft.com/office/powerpoint/2010/main" val="11848150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Storm overflows in Hafren Dyfrdwy</a:t>
            </a:r>
          </a:p>
        </p:txBody>
      </p:sp>
      <p:sp>
        <p:nvSpPr>
          <p:cNvPr id="5" name="Subtitle 4">
            <a:extLst>
              <a:ext uri="{FF2B5EF4-FFF2-40B4-BE49-F238E27FC236}">
                <a16:creationId xmlns:a16="http://schemas.microsoft.com/office/drawing/2014/main" id="{EB90FC48-A9F2-1DEE-A701-20C1E6702CBD}"/>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9451062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storm drain system&#10;&#10;Description automatically generated">
            <a:extLst>
              <a:ext uri="{FF2B5EF4-FFF2-40B4-BE49-F238E27FC236}">
                <a16:creationId xmlns:a16="http://schemas.microsoft.com/office/drawing/2014/main" id="{0FACCF76-4E4C-13B8-CADC-A037320E6FDF}"/>
              </a:ext>
            </a:extLst>
          </p:cNvPr>
          <p:cNvPicPr>
            <a:picLocks noGrp="1" noChangeAspect="1"/>
          </p:cNvPicPr>
          <p:nvPr>
            <p:ph idx="1"/>
          </p:nvPr>
        </p:nvPicPr>
        <p:blipFill rotWithShape="1">
          <a:blip r:embed="rId3"/>
          <a:srcRect l="3770" r="3095" b="1795"/>
          <a:stretch/>
        </p:blipFill>
        <p:spPr>
          <a:xfrm>
            <a:off x="746048" y="1076540"/>
            <a:ext cx="3048166" cy="3275173"/>
          </a:xfrm>
        </p:spPr>
      </p:pic>
      <p:sp>
        <p:nvSpPr>
          <p:cNvPr id="13" name="Content Placeholder 12"/>
          <p:cNvSpPr>
            <a:spLocks noGrp="1"/>
          </p:cNvSpPr>
          <p:nvPr>
            <p:ph idx="14"/>
          </p:nvPr>
        </p:nvSpPr>
        <p:spPr>
          <a:xfrm>
            <a:off x="4179774" y="1076541"/>
            <a:ext cx="3536330" cy="5614803"/>
          </a:xfrm>
        </p:spPr>
        <p:txBody>
          <a:bodyPr vert="horz" lIns="0" tIns="0" rIns="0" bIns="0" rtlCol="0" anchor="t">
            <a:noAutofit/>
          </a:bodyPr>
          <a:lstStyle/>
          <a:p>
            <a:pPr marL="227965" indent="-227965">
              <a:buClrTx/>
              <a:buSzTx/>
              <a:buFont typeface="Arial"/>
              <a:buChar char="•"/>
              <a:defRPr/>
            </a:pPr>
            <a:r>
              <a:rPr lang="en-US" dirty="0">
                <a:solidFill>
                  <a:srgbClr val="555559"/>
                </a:solidFill>
                <a:latin typeface="Calibri"/>
                <a:ea typeface="+mn-lt"/>
                <a:cs typeface="Calibri"/>
              </a:rPr>
              <a:t>When it rains heavily, our network and treatment works can become overwhelmed - this is when our SOs (storm overflows) release the excess water into the local watercourses – also known as a spill.</a:t>
            </a:r>
            <a:endParaRPr lang="en-US" dirty="0"/>
          </a:p>
          <a:p>
            <a:pPr marL="227965" indent="-227965">
              <a:buClrTx/>
              <a:buSzTx/>
              <a:buFont typeface="Arial"/>
              <a:buChar char="•"/>
              <a:defRPr/>
            </a:pPr>
            <a:endParaRPr lang="en-US" dirty="0">
              <a:solidFill>
                <a:srgbClr val="555559"/>
              </a:solidFill>
              <a:latin typeface="Calibri"/>
              <a:ea typeface="+mn-lt"/>
              <a:cs typeface="Calibri"/>
            </a:endParaRPr>
          </a:p>
          <a:p>
            <a:pPr marL="227965" indent="-227965">
              <a:buClrTx/>
              <a:buSzTx/>
              <a:buFont typeface="Arial"/>
              <a:buChar char="•"/>
              <a:defRPr/>
            </a:pPr>
            <a:r>
              <a:rPr lang="en-US" dirty="0">
                <a:solidFill>
                  <a:srgbClr val="555559"/>
                </a:solidFill>
                <a:latin typeface="Calibri"/>
                <a:ea typeface="+mn-lt"/>
                <a:cs typeface="Calibri"/>
              </a:rPr>
              <a:t>SOs are designed to release excess water, to prevent homes and businesses being flooded. </a:t>
            </a:r>
          </a:p>
          <a:p>
            <a:pPr marL="227965" indent="-227965">
              <a:buClrTx/>
              <a:buSzTx/>
              <a:buFont typeface="Arial"/>
              <a:buChar char="•"/>
              <a:defRPr/>
            </a:pPr>
            <a:endParaRPr lang="en-US" dirty="0">
              <a:solidFill>
                <a:srgbClr val="555559"/>
              </a:solidFill>
              <a:latin typeface="Calibri"/>
              <a:ea typeface="+mn-lt"/>
              <a:cs typeface="Calibri"/>
            </a:endParaRPr>
          </a:p>
          <a:p>
            <a:pPr marL="227965" indent="-227965">
              <a:buClrTx/>
              <a:buSzTx/>
              <a:buFont typeface="Arial"/>
              <a:buChar char="•"/>
              <a:defRPr/>
            </a:pPr>
            <a:r>
              <a:rPr lang="en-US" dirty="0">
                <a:solidFill>
                  <a:srgbClr val="555559"/>
                </a:solidFill>
                <a:latin typeface="Calibri"/>
                <a:ea typeface="+mn-lt"/>
                <a:cs typeface="Calibri"/>
              </a:rPr>
              <a:t>HD were one of the first companies to have monitoring in place on 100% of our SOs. The data is publicly viewable on our live spill map. We are also making a few changes to improve the map following feedback.</a:t>
            </a:r>
            <a:br>
              <a:rPr lang="en-US" dirty="0">
                <a:solidFill>
                  <a:srgbClr val="555559"/>
                </a:solidFill>
                <a:latin typeface="Calibri"/>
                <a:ea typeface="+mn-lt"/>
                <a:cs typeface="Calibri"/>
              </a:rPr>
            </a:br>
            <a:endParaRPr lang="en-US" dirty="0">
              <a:solidFill>
                <a:srgbClr val="555559"/>
              </a:solidFill>
              <a:latin typeface="Calibri"/>
              <a:ea typeface="+mn-lt"/>
              <a:cs typeface="Calibri"/>
            </a:endParaRPr>
          </a:p>
          <a:p>
            <a:pPr marL="227965" indent="-227965">
              <a:buClrTx/>
              <a:buSzTx/>
              <a:buFont typeface="Arial"/>
              <a:buChar char="•"/>
              <a:defRPr/>
            </a:pPr>
            <a:r>
              <a:rPr lang="en-US" dirty="0">
                <a:solidFill>
                  <a:srgbClr val="555559"/>
                </a:solidFill>
                <a:latin typeface="Calibri"/>
                <a:ea typeface="+mn-lt"/>
                <a:cs typeface="Calibri"/>
              </a:rPr>
              <a:t>In 2023 our 49 SOs had an average of ~38 spills varying from 0 to 152. We’re committed to near term reduction to the number of spills from our assets.</a:t>
            </a:r>
            <a:br>
              <a:rPr lang="en-US" dirty="0">
                <a:solidFill>
                  <a:srgbClr val="555559"/>
                </a:solidFill>
                <a:latin typeface="Calibri"/>
                <a:ea typeface="+mn-lt"/>
                <a:cs typeface="Calibri"/>
              </a:rPr>
            </a:br>
            <a:endParaRPr lang="en-US" dirty="0">
              <a:solidFill>
                <a:srgbClr val="555559"/>
              </a:solidFill>
              <a:latin typeface="Calibri"/>
              <a:ea typeface="+mn-lt"/>
              <a:cs typeface="Calibri"/>
            </a:endParaRPr>
          </a:p>
          <a:p>
            <a:pPr marL="353060" indent="-353060"/>
            <a:endParaRPr lang="en-GB" dirty="0">
              <a:cs typeface="Calibri"/>
            </a:endParaRPr>
          </a:p>
        </p:txBody>
      </p:sp>
      <p:sp>
        <p:nvSpPr>
          <p:cNvPr id="10" name="Title 9"/>
          <p:cNvSpPr>
            <a:spLocks noGrp="1"/>
          </p:cNvSpPr>
          <p:nvPr>
            <p:ph type="title"/>
          </p:nvPr>
        </p:nvSpPr>
        <p:spPr/>
        <p:txBody>
          <a:bodyPr/>
          <a:lstStyle/>
          <a:p>
            <a:r>
              <a:rPr lang="en-GB" dirty="0"/>
              <a:t>Storm overflows – an overview</a:t>
            </a:r>
          </a:p>
        </p:txBody>
      </p:sp>
      <p:pic>
        <p:nvPicPr>
          <p:cNvPr id="3" name="Picture Placeholder 2" descr="A map with blue pins on it&#10;&#10;Description automatically generated">
            <a:extLst>
              <a:ext uri="{FF2B5EF4-FFF2-40B4-BE49-F238E27FC236}">
                <a16:creationId xmlns:a16="http://schemas.microsoft.com/office/drawing/2014/main" id="{0F5342D2-F3D5-2D5C-E2FA-A5538C5578A0}"/>
              </a:ext>
            </a:extLst>
          </p:cNvPr>
          <p:cNvPicPr>
            <a:picLocks noGrp="1" noChangeAspect="1"/>
          </p:cNvPicPr>
          <p:nvPr>
            <p:ph type="pic" sz="quarter" idx="15"/>
          </p:nvPr>
        </p:nvPicPr>
        <p:blipFill>
          <a:blip r:embed="rId4"/>
          <a:srcRect l="14654" r="14654"/>
          <a:stretch>
            <a:fillRect/>
          </a:stretch>
        </p:blipFill>
        <p:spPr/>
      </p:pic>
      <p:pic>
        <p:nvPicPr>
          <p:cNvPr id="4" name="Picture 3" descr="A drain in a brick wall&#10;&#10;Description automatically generated">
            <a:extLst>
              <a:ext uri="{FF2B5EF4-FFF2-40B4-BE49-F238E27FC236}">
                <a16:creationId xmlns:a16="http://schemas.microsoft.com/office/drawing/2014/main" id="{E013B754-ADEB-AD94-1BC9-FCF14E44C7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047" y="4410986"/>
            <a:ext cx="3048166" cy="2286125"/>
          </a:xfrm>
          <a:prstGeom prst="rect">
            <a:avLst/>
          </a:prstGeom>
        </p:spPr>
      </p:pic>
      <p:pic>
        <p:nvPicPr>
          <p:cNvPr id="11" name="Picture 10">
            <a:extLst>
              <a:ext uri="{FF2B5EF4-FFF2-40B4-BE49-F238E27FC236}">
                <a16:creationId xmlns:a16="http://schemas.microsoft.com/office/drawing/2014/main" id="{562271DF-F119-401C-2A56-FA6BCFDBC5D0}"/>
              </a:ext>
            </a:extLst>
          </p:cNvPr>
          <p:cNvPicPr>
            <a:picLocks noChangeAspect="1"/>
          </p:cNvPicPr>
          <p:nvPr/>
        </p:nvPicPr>
        <p:blipFill>
          <a:blip r:embed="rId6"/>
          <a:stretch>
            <a:fillRect/>
          </a:stretch>
        </p:blipFill>
        <p:spPr>
          <a:xfrm>
            <a:off x="9561865" y="5359310"/>
            <a:ext cx="1317487" cy="1337801"/>
          </a:xfrm>
          <a:prstGeom prst="rect">
            <a:avLst/>
          </a:prstGeom>
        </p:spPr>
      </p:pic>
    </p:spTree>
    <p:extLst>
      <p:ext uri="{BB962C8B-B14F-4D97-AF65-F5344CB8AC3E}">
        <p14:creationId xmlns:p14="http://schemas.microsoft.com/office/powerpoint/2010/main" val="14225411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Action on storm Overflows</a:t>
            </a:r>
          </a:p>
        </p:txBody>
      </p:sp>
      <p:sp>
        <p:nvSpPr>
          <p:cNvPr id="4" name="Content Placeholder 3"/>
          <p:cNvSpPr>
            <a:spLocks noGrp="1"/>
          </p:cNvSpPr>
          <p:nvPr>
            <p:ph idx="15"/>
          </p:nvPr>
        </p:nvSpPr>
        <p:spPr/>
        <p:txBody>
          <a:bodyPr/>
          <a:lstStyle/>
          <a:p>
            <a:pPr marL="0" indent="0">
              <a:buNone/>
            </a:pPr>
            <a:r>
              <a:rPr lang="en-GB" sz="1400" b="1" dirty="0"/>
              <a:t>During 2025-2030:</a:t>
            </a:r>
            <a:endParaRPr lang="en-GB" sz="1400" dirty="0"/>
          </a:p>
          <a:p>
            <a:r>
              <a:rPr lang="en-GB" sz="1400" dirty="0"/>
              <a:t>We will be classifying all SOs under a new NRW approach to identify any that are causing harm and should be prioritised. We will ensure 60% of our SOs cause no harm, or very low harm, by 2030.</a:t>
            </a:r>
            <a:br>
              <a:rPr lang="en-GB" sz="1400" dirty="0"/>
            </a:br>
            <a:endParaRPr lang="en-GB" sz="1400" dirty="0"/>
          </a:p>
          <a:p>
            <a:r>
              <a:rPr lang="en-GB" sz="1400" dirty="0"/>
              <a:t>We have proposed investing £10.9 m to reduce spills to &lt;20 on average using solutions including NbS treatment options, SuDS and adding storage capacity within our sewer network.</a:t>
            </a:r>
            <a:endParaRPr lang="en-GB" sz="1400" b="1" dirty="0"/>
          </a:p>
          <a:p>
            <a:pPr marL="0" indent="0">
              <a:buNone/>
            </a:pPr>
            <a:endParaRPr lang="en-GB" sz="1400" b="1" dirty="0"/>
          </a:p>
          <a:p>
            <a:pPr marL="0" indent="0">
              <a:buNone/>
            </a:pPr>
            <a:endParaRPr lang="en-GB" sz="1400" b="1" dirty="0"/>
          </a:p>
          <a:p>
            <a:pPr marL="0" indent="0">
              <a:buNone/>
            </a:pPr>
            <a:r>
              <a:rPr lang="en-GB" sz="1400" b="1" dirty="0"/>
              <a:t>During 2030-2035</a:t>
            </a:r>
          </a:p>
          <a:p>
            <a:r>
              <a:rPr lang="en-GB" sz="1400" dirty="0"/>
              <a:t>We will be delivering solutions to tackle SOs that have been flagged as causing harm by NRW’s classification scheme.</a:t>
            </a:r>
            <a:br>
              <a:rPr lang="en-GB" sz="1400" dirty="0"/>
            </a:br>
            <a:endParaRPr lang="en-GB" sz="1400" dirty="0"/>
          </a:p>
          <a:p>
            <a:r>
              <a:rPr lang="en-GB" sz="1400" dirty="0"/>
              <a:t>We have proposed investing to reduce all our assets to &lt;20 spills.</a:t>
            </a:r>
            <a:br>
              <a:rPr lang="en-GB" sz="1400" dirty="0"/>
            </a:br>
            <a:endParaRPr lang="en-GB" dirty="0"/>
          </a:p>
        </p:txBody>
      </p:sp>
      <p:sp>
        <p:nvSpPr>
          <p:cNvPr id="5" name="Content Placeholder 4"/>
          <p:cNvSpPr>
            <a:spLocks noGrp="1"/>
          </p:cNvSpPr>
          <p:nvPr>
            <p:ph idx="16"/>
          </p:nvPr>
        </p:nvSpPr>
        <p:spPr>
          <a:xfrm>
            <a:off x="878186" y="1402463"/>
            <a:ext cx="3151498" cy="4608512"/>
          </a:xfrm>
        </p:spPr>
        <p:txBody>
          <a:bodyPr/>
          <a:lstStyle/>
          <a:p>
            <a:pPr marL="0" indent="0">
              <a:buNone/>
            </a:pPr>
            <a:r>
              <a:rPr lang="en-GB" sz="1400" b="1" dirty="0"/>
              <a:t>During 2024:</a:t>
            </a:r>
          </a:p>
          <a:p>
            <a:r>
              <a:rPr lang="en-GB" sz="1400" dirty="0"/>
              <a:t>We have investigated all sites with 20 or more spills and are improving sites responsible for &gt;50% of our spills.</a:t>
            </a:r>
            <a:br>
              <a:rPr lang="en-GB" sz="1400" dirty="0"/>
            </a:br>
            <a:endParaRPr lang="en-GB" sz="1400" dirty="0"/>
          </a:p>
          <a:p>
            <a:pPr marL="353475" marR="0" lvl="0" indent="-353475" algn="l" defTabSz="1219170" rtl="0" eaLnBrk="1" fontAlgn="auto" latinLnBrk="0" hangingPunct="1">
              <a:lnSpc>
                <a:spcPct val="100000"/>
              </a:lnSpc>
              <a:spcBef>
                <a:spcPts val="0"/>
              </a:spcBef>
              <a:spcAft>
                <a:spcPts val="0"/>
              </a:spcAft>
              <a:buClr>
                <a:srgbClr val="555559"/>
              </a:buClr>
              <a:buSzPct val="120000"/>
              <a:buFont typeface="Arial" panose="020B0604020202020204" pitchFamily="34" charset="0"/>
              <a:buChar char="•"/>
              <a:tabLst/>
              <a:defRPr/>
            </a:pPr>
            <a:r>
              <a:rPr kumimoji="0" lang="en-GB" sz="1400" b="0" i="0" u="none" strike="noStrike" kern="1200" cap="none" spc="0" normalizeH="0" baseline="0" noProof="0" dirty="0">
                <a:ln>
                  <a:noFill/>
                </a:ln>
                <a:solidFill>
                  <a:srgbClr val="555559"/>
                </a:solidFill>
                <a:effectLst/>
                <a:uLnTx/>
                <a:uFillTx/>
                <a:latin typeface="Calibri"/>
                <a:ea typeface="+mn-ea"/>
                <a:cs typeface="+mn-cs"/>
              </a:rPr>
              <a:t>Solutions include raising the weir heights on overflows, installing novel storage tanks at treatment works, sealing manholes and relining sewers to prevent infiltration, and fitting river flaps or non-return valves to stop rivers getting into our sewers during flood events.</a:t>
            </a:r>
            <a:br>
              <a:rPr kumimoji="0" lang="en-GB" sz="1400" b="0" i="0" u="none" strike="noStrike" kern="1200" cap="none" spc="0" normalizeH="0" baseline="0" noProof="0" dirty="0">
                <a:ln>
                  <a:noFill/>
                </a:ln>
                <a:solidFill>
                  <a:srgbClr val="555559"/>
                </a:solidFill>
                <a:effectLst/>
                <a:uLnTx/>
                <a:uFillTx/>
                <a:latin typeface="Calibri"/>
                <a:ea typeface="+mn-ea"/>
                <a:cs typeface="+mn-cs"/>
              </a:rPr>
            </a:br>
            <a:endParaRPr kumimoji="0" lang="en-GB" sz="1400" b="0" i="0" u="none" strike="noStrike" kern="1200" cap="none" spc="0" normalizeH="0" baseline="0" noProof="0" dirty="0">
              <a:ln>
                <a:noFill/>
              </a:ln>
              <a:solidFill>
                <a:srgbClr val="555559"/>
              </a:solidFill>
              <a:effectLst/>
              <a:uLnTx/>
              <a:uFillTx/>
              <a:latin typeface="Calibri"/>
              <a:ea typeface="+mn-ea"/>
              <a:cs typeface="+mn-cs"/>
            </a:endParaRPr>
          </a:p>
          <a:p>
            <a:pPr marL="353475" marR="0" lvl="0" indent="-353475" algn="l" defTabSz="1219170" rtl="0" eaLnBrk="1" fontAlgn="auto" latinLnBrk="0" hangingPunct="1">
              <a:lnSpc>
                <a:spcPct val="100000"/>
              </a:lnSpc>
              <a:spcBef>
                <a:spcPts val="0"/>
              </a:spcBef>
              <a:spcAft>
                <a:spcPts val="0"/>
              </a:spcAft>
              <a:buClr>
                <a:srgbClr val="555559"/>
              </a:buClr>
              <a:buSzPct val="120000"/>
              <a:buFont typeface="Arial" panose="020B0604020202020204" pitchFamily="34" charset="0"/>
              <a:buChar char="•"/>
              <a:tabLst/>
              <a:defRPr/>
            </a:pPr>
            <a:r>
              <a:rPr lang="en-GB" sz="1400" dirty="0">
                <a:solidFill>
                  <a:srgbClr val="555559"/>
                </a:solidFill>
                <a:latin typeface="Calibri"/>
              </a:rPr>
              <a:t>With 100% of our SOs now monitored we’ve had a big push to use this as effectively as possible. This includes using an AI approach to identify when sewers may be impacted by partial blockages so we can intervene before spills happen.</a:t>
            </a:r>
            <a:br>
              <a:rPr kumimoji="0" lang="en-GB" sz="1400" b="0" i="0" u="none" strike="noStrike" kern="1200" cap="none" spc="0" normalizeH="0" baseline="0" noProof="0" dirty="0">
                <a:ln>
                  <a:noFill/>
                </a:ln>
                <a:solidFill>
                  <a:srgbClr val="555559"/>
                </a:solidFill>
                <a:effectLst/>
                <a:uLnTx/>
                <a:uFillTx/>
                <a:latin typeface="Calibri"/>
                <a:ea typeface="+mn-ea"/>
                <a:cs typeface="+mn-cs"/>
              </a:rPr>
            </a:br>
            <a:endParaRPr kumimoji="0" lang="en-GB" sz="1400" b="0" i="0" u="none" strike="noStrike" kern="1200" cap="none" spc="0" normalizeH="0" baseline="0" noProof="0" dirty="0">
              <a:ln>
                <a:noFill/>
              </a:ln>
              <a:solidFill>
                <a:srgbClr val="555559"/>
              </a:solidFill>
              <a:effectLst/>
              <a:uLnTx/>
              <a:uFillTx/>
              <a:latin typeface="Calibri"/>
              <a:ea typeface="+mn-ea"/>
              <a:cs typeface="+mn-cs"/>
            </a:endParaRPr>
          </a:p>
          <a:p>
            <a:pPr marL="0" indent="0">
              <a:buNone/>
            </a:pPr>
            <a:br>
              <a:rPr lang="en-GB" dirty="0"/>
            </a:br>
            <a:endParaRPr lang="en-GB" dirty="0"/>
          </a:p>
          <a:p>
            <a:endParaRPr lang="en-GB" dirty="0"/>
          </a:p>
        </p:txBody>
      </p:sp>
      <p:pic>
        <p:nvPicPr>
          <p:cNvPr id="9" name="Picture 8">
            <a:extLst>
              <a:ext uri="{FF2B5EF4-FFF2-40B4-BE49-F238E27FC236}">
                <a16:creationId xmlns:a16="http://schemas.microsoft.com/office/drawing/2014/main" id="{A3447F9A-64F8-F99D-4CFF-0A766CD819FD}"/>
              </a:ext>
            </a:extLst>
          </p:cNvPr>
          <p:cNvPicPr>
            <a:picLocks noChangeAspect="1"/>
          </p:cNvPicPr>
          <p:nvPr/>
        </p:nvPicPr>
        <p:blipFill>
          <a:blip r:embed="rId3"/>
          <a:stretch>
            <a:fillRect/>
          </a:stretch>
        </p:blipFill>
        <p:spPr>
          <a:xfrm>
            <a:off x="4277466" y="5059944"/>
            <a:ext cx="3842430" cy="1693134"/>
          </a:xfrm>
          <a:prstGeom prst="rect">
            <a:avLst/>
          </a:prstGeom>
        </p:spPr>
      </p:pic>
      <p:cxnSp>
        <p:nvCxnSpPr>
          <p:cNvPr id="11" name="Straight Arrow Connector 10">
            <a:extLst>
              <a:ext uri="{FF2B5EF4-FFF2-40B4-BE49-F238E27FC236}">
                <a16:creationId xmlns:a16="http://schemas.microsoft.com/office/drawing/2014/main" id="{703B311C-C018-012B-3046-36411AF657F8}"/>
              </a:ext>
            </a:extLst>
          </p:cNvPr>
          <p:cNvCxnSpPr>
            <a:cxnSpLocks/>
          </p:cNvCxnSpPr>
          <p:nvPr/>
        </p:nvCxnSpPr>
        <p:spPr>
          <a:xfrm>
            <a:off x="2381061" y="5793692"/>
            <a:ext cx="1805906"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3366D07-FB2A-4AB7-DFB2-307E6B45A7D1}"/>
              </a:ext>
            </a:extLst>
          </p:cNvPr>
          <p:cNvPicPr>
            <a:picLocks noChangeAspect="1"/>
          </p:cNvPicPr>
          <p:nvPr/>
        </p:nvPicPr>
        <p:blipFill rotWithShape="1">
          <a:blip r:embed="rId4"/>
          <a:srcRect t="11981"/>
          <a:stretch/>
        </p:blipFill>
        <p:spPr>
          <a:xfrm>
            <a:off x="4758681" y="3085172"/>
            <a:ext cx="2880000" cy="1901216"/>
          </a:xfrm>
          <a:prstGeom prst="rect">
            <a:avLst/>
          </a:prstGeom>
        </p:spPr>
      </p:pic>
      <p:pic>
        <p:nvPicPr>
          <p:cNvPr id="16" name="Picture 2">
            <a:extLst>
              <a:ext uri="{FF2B5EF4-FFF2-40B4-BE49-F238E27FC236}">
                <a16:creationId xmlns:a16="http://schemas.microsoft.com/office/drawing/2014/main" id="{74CF7827-54F7-CE17-26F2-D3628C96E3D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20" t="4733" r="8705" b="19892"/>
          <a:stretch/>
        </p:blipFill>
        <p:spPr bwMode="auto">
          <a:xfrm>
            <a:off x="4758681" y="1082016"/>
            <a:ext cx="2880000" cy="19296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BC653D03-378A-E6A6-DA41-910F90DE9D41}"/>
              </a:ext>
            </a:extLst>
          </p:cNvPr>
          <p:cNvCxnSpPr>
            <a:cxnSpLocks/>
          </p:cNvCxnSpPr>
          <p:nvPr/>
        </p:nvCxnSpPr>
        <p:spPr>
          <a:xfrm>
            <a:off x="3687340" y="3036742"/>
            <a:ext cx="1002355" cy="21345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083B61A-0C97-3EC6-8899-30B6E57369DC}"/>
              </a:ext>
            </a:extLst>
          </p:cNvPr>
          <p:cNvCxnSpPr>
            <a:cxnSpLocks/>
          </p:cNvCxnSpPr>
          <p:nvPr/>
        </p:nvCxnSpPr>
        <p:spPr>
          <a:xfrm flipV="1">
            <a:off x="3776288" y="2112877"/>
            <a:ext cx="913407" cy="44938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4572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A swamp with green plants&#10;&#10;Description automatically generated">
            <a:extLst>
              <a:ext uri="{FF2B5EF4-FFF2-40B4-BE49-F238E27FC236}">
                <a16:creationId xmlns:a16="http://schemas.microsoft.com/office/drawing/2014/main" id="{F812E868-5899-B5A4-9094-D0D121CE980B}"/>
              </a:ext>
            </a:extLst>
          </p:cNvPr>
          <p:cNvPicPr>
            <a:picLocks noChangeAspect="1"/>
          </p:cNvPicPr>
          <p:nvPr/>
        </p:nvPicPr>
        <p:blipFill>
          <a:blip r:embed="rId2"/>
          <a:srcRect t="12226" b="12226"/>
          <a:stretch>
            <a:fillRect/>
          </a:stretch>
        </p:blipFill>
        <p:spPr>
          <a:xfrm>
            <a:off x="9729" y="-44780"/>
            <a:ext cx="12182271" cy="6902780"/>
          </a:xfrm>
          <a:prstGeom prst="rect">
            <a:avLst/>
          </a:prstGeom>
        </p:spPr>
      </p:pic>
      <p:sp>
        <p:nvSpPr>
          <p:cNvPr id="3" name="Title 2">
            <a:extLst>
              <a:ext uri="{FF2B5EF4-FFF2-40B4-BE49-F238E27FC236}">
                <a16:creationId xmlns:a16="http://schemas.microsoft.com/office/drawing/2014/main" id="{32089B8C-40A1-89F1-0E32-A3CD5EABF567}"/>
              </a:ext>
            </a:extLst>
          </p:cNvPr>
          <p:cNvSpPr>
            <a:spLocks noGrp="1"/>
          </p:cNvSpPr>
          <p:nvPr>
            <p:ph type="ctrTitle"/>
          </p:nvPr>
        </p:nvSpPr>
        <p:spPr>
          <a:xfrm>
            <a:off x="240642" y="341469"/>
            <a:ext cx="11636769" cy="1693669"/>
          </a:xfrm>
        </p:spPr>
        <p:txBody>
          <a:bodyPr/>
          <a:lstStyle/>
          <a:p>
            <a:r>
              <a:rPr lang="en-US" dirty="0">
                <a:cs typeface="Calibri"/>
              </a:rPr>
              <a:t>Catchment partnerships delivering biodiversity</a:t>
            </a:r>
            <a:endParaRPr lang="en-US" dirty="0"/>
          </a:p>
        </p:txBody>
      </p:sp>
    </p:spTree>
    <p:extLst>
      <p:ext uri="{BB962C8B-B14F-4D97-AF65-F5344CB8AC3E}">
        <p14:creationId xmlns:p14="http://schemas.microsoft.com/office/powerpoint/2010/main" val="9469160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9708" y="1186679"/>
            <a:ext cx="5938665" cy="4303324"/>
          </a:xfrm>
        </p:spPr>
        <p:txBody>
          <a:bodyPr/>
          <a:lstStyle/>
          <a:p>
            <a:pPr marL="0" indent="0">
              <a:buNone/>
            </a:pPr>
            <a:r>
              <a:rPr lang="en-GB" sz="1800" dirty="0"/>
              <a:t>Lake Vyrnwy – Peatland Restoration with the RSPB.</a:t>
            </a:r>
          </a:p>
          <a:p>
            <a:pPr lvl="1"/>
            <a:r>
              <a:rPr lang="en-GB" sz="1800" dirty="0"/>
              <a:t>Peatland restoration is key to support not only carbon benefits but also the health of our rivers</a:t>
            </a:r>
          </a:p>
          <a:p>
            <a:pPr lvl="1"/>
            <a:r>
              <a:rPr lang="en-GB" sz="1800" dirty="0"/>
              <a:t>Restoration works include gully blocking, dam creation and repairing ‘hags’ to restore the natural function of the peatland – to hold water and slowly release it back to nature improving quality, flood prevention and biodiversity. </a:t>
            </a:r>
          </a:p>
          <a:p>
            <a:pPr lvl="1"/>
            <a:r>
              <a:rPr lang="en-GB" sz="1800" dirty="0"/>
              <a:t>Conifer removal on the SSSI land owned by HD to ensure we meet statutory responsibilities for SSSI landowners. </a:t>
            </a:r>
          </a:p>
          <a:p>
            <a:pPr marL="239177" lvl="1" indent="0">
              <a:buNone/>
            </a:pPr>
            <a:endParaRPr lang="en-GB" sz="1800" dirty="0"/>
          </a:p>
        </p:txBody>
      </p:sp>
      <p:sp>
        <p:nvSpPr>
          <p:cNvPr id="7" name="Content Placeholder 6"/>
          <p:cNvSpPr>
            <a:spLocks noGrp="1"/>
          </p:cNvSpPr>
          <p:nvPr>
            <p:ph idx="13"/>
          </p:nvPr>
        </p:nvSpPr>
        <p:spPr>
          <a:xfrm>
            <a:off x="6610351" y="1186679"/>
            <a:ext cx="5374196" cy="4455918"/>
          </a:xfrm>
        </p:spPr>
        <p:txBody>
          <a:bodyPr/>
          <a:lstStyle/>
          <a:p>
            <a:pPr marL="0" indent="0">
              <a:buNone/>
            </a:pPr>
            <a:r>
              <a:rPr lang="en-GB" sz="1800" dirty="0"/>
              <a:t>Pollinator project focusing on Pearl-bordered fritillary - Montgomeryshire Wildlife Trust (MWT)</a:t>
            </a:r>
          </a:p>
          <a:p>
            <a:r>
              <a:rPr lang="en-GB" sz="1800" dirty="0"/>
              <a:t>Supporting landowners to deliver interventions on 3</a:t>
            </a:r>
            <a:r>
              <a:rPr lang="en-GB" sz="1800" baseline="30000" dirty="0"/>
              <a:t>rd</a:t>
            </a:r>
            <a:r>
              <a:rPr lang="en-GB" sz="1800" dirty="0"/>
              <a:t> party land and land owned by MWT including bare ground creation, scrub control and woodland management. </a:t>
            </a:r>
          </a:p>
          <a:p>
            <a:r>
              <a:rPr lang="en-GB" sz="1800" dirty="0"/>
              <a:t>Working with local community groups to carry out surveys of the butterfly population.</a:t>
            </a:r>
          </a:p>
        </p:txBody>
      </p:sp>
      <p:sp>
        <p:nvSpPr>
          <p:cNvPr id="5" name="Title 4"/>
          <p:cNvSpPr>
            <a:spLocks noGrp="1"/>
          </p:cNvSpPr>
          <p:nvPr>
            <p:ph type="title"/>
          </p:nvPr>
        </p:nvSpPr>
        <p:spPr>
          <a:xfrm>
            <a:off x="0" y="-2540"/>
            <a:ext cx="6093569" cy="929700"/>
          </a:xfrm>
          <a:solidFill>
            <a:schemeClr val="accent6"/>
          </a:solidFill>
        </p:spPr>
        <p:txBody>
          <a:bodyPr/>
          <a:lstStyle/>
          <a:p>
            <a:pPr algn="ctr"/>
            <a:r>
              <a:rPr lang="en-GB" dirty="0">
                <a:solidFill>
                  <a:schemeClr val="bg1"/>
                </a:solidFill>
              </a:rPr>
              <a:t>Lake Vyrnwy Peatland restoration Project</a:t>
            </a:r>
          </a:p>
        </p:txBody>
      </p:sp>
      <p:pic>
        <p:nvPicPr>
          <p:cNvPr id="2" name="Picture 1"/>
          <p:cNvPicPr>
            <a:picLocks noChangeAspect="1"/>
          </p:cNvPicPr>
          <p:nvPr/>
        </p:nvPicPr>
        <p:blipFill>
          <a:blip r:embed="rId2"/>
          <a:stretch>
            <a:fillRect/>
          </a:stretch>
        </p:blipFill>
        <p:spPr>
          <a:xfrm>
            <a:off x="834190" y="4134510"/>
            <a:ext cx="4218659" cy="2531195"/>
          </a:xfrm>
          <a:prstGeom prst="rect">
            <a:avLst/>
          </a:prstGeom>
        </p:spPr>
      </p:pic>
      <p:pic>
        <p:nvPicPr>
          <p:cNvPr id="3" name="Picture 2"/>
          <p:cNvPicPr>
            <a:picLocks noChangeAspect="1"/>
          </p:cNvPicPr>
          <p:nvPr/>
        </p:nvPicPr>
        <p:blipFill rotWithShape="1">
          <a:blip r:embed="rId3"/>
          <a:srcRect b="12248"/>
          <a:stretch/>
        </p:blipFill>
        <p:spPr>
          <a:xfrm>
            <a:off x="7011421" y="3807056"/>
            <a:ext cx="4346389" cy="2858649"/>
          </a:xfrm>
          <a:prstGeom prst="rect">
            <a:avLst/>
          </a:prstGeom>
        </p:spPr>
      </p:pic>
      <p:sp>
        <p:nvSpPr>
          <p:cNvPr id="8" name="Title 4"/>
          <p:cNvSpPr txBox="1">
            <a:spLocks/>
          </p:cNvSpPr>
          <p:nvPr/>
        </p:nvSpPr>
        <p:spPr>
          <a:xfrm>
            <a:off x="6767372" y="-12566"/>
            <a:ext cx="5424628" cy="939052"/>
          </a:xfrm>
          <a:prstGeom prst="rect">
            <a:avLst/>
          </a:prstGeom>
          <a:solidFill>
            <a:schemeClr val="accent6"/>
          </a:solidFill>
        </p:spPr>
        <p:txBody>
          <a:bodyPr vert="horz" lIns="91440" tIns="45720" rIns="91440" bIns="45720" rtlCol="0" anchor="t">
            <a:noAutofit/>
          </a:bodyPr>
          <a:lstStyle>
            <a:lvl1pPr algn="l" defTabSz="1219170" rtl="0" eaLnBrk="1" latinLnBrk="0" hangingPunct="1">
              <a:lnSpc>
                <a:spcPts val="3467"/>
              </a:lnSpc>
              <a:spcBef>
                <a:spcPct val="0"/>
              </a:spcBef>
              <a:buNone/>
              <a:defRPr sz="3200" b="1" kern="1200" cap="all" baseline="0">
                <a:solidFill>
                  <a:schemeClr val="accent3"/>
                </a:solidFill>
                <a:latin typeface="+mj-lt"/>
                <a:ea typeface="+mj-ea"/>
                <a:cs typeface="+mj-cs"/>
              </a:defRPr>
            </a:lvl1pPr>
          </a:lstStyle>
          <a:p>
            <a:pPr marL="0" marR="0" lvl="0" indent="0" algn="ctr" defTabSz="1219170" rtl="0" eaLnBrk="1" fontAlgn="auto" latinLnBrk="0" hangingPunct="1">
              <a:lnSpc>
                <a:spcPts val="3467"/>
              </a:lnSpc>
              <a:spcBef>
                <a:spcPct val="0"/>
              </a:spcBef>
              <a:spcAft>
                <a:spcPts val="0"/>
              </a:spcAft>
              <a:buClrTx/>
              <a:buSzTx/>
              <a:buFontTx/>
              <a:buNone/>
              <a:tabLst/>
              <a:defRPr/>
            </a:pPr>
            <a:r>
              <a:rPr kumimoji="0" lang="en-GB" sz="3200" b="1" i="0" u="none" strike="noStrike" kern="1200" cap="all" spc="0" normalizeH="0" baseline="0" noProof="0" dirty="0">
                <a:ln>
                  <a:noFill/>
                </a:ln>
                <a:solidFill>
                  <a:srgbClr val="FFFFFF"/>
                </a:solidFill>
                <a:effectLst/>
                <a:uLnTx/>
                <a:uFillTx/>
                <a:latin typeface="Calibri"/>
                <a:ea typeface="+mj-ea"/>
                <a:cs typeface="+mj-cs"/>
              </a:rPr>
              <a:t>Pollinator Project in Montgomeryshire </a:t>
            </a:r>
          </a:p>
        </p:txBody>
      </p:sp>
    </p:spTree>
    <p:extLst>
      <p:ext uri="{BB962C8B-B14F-4D97-AF65-F5344CB8AC3E}">
        <p14:creationId xmlns:p14="http://schemas.microsoft.com/office/powerpoint/2010/main" val="17638592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504" y="1921459"/>
            <a:ext cx="11055680" cy="4363176"/>
          </a:xfrm>
        </p:spPr>
        <p:txBody>
          <a:bodyPr vert="horz" lIns="0" tIns="0" rIns="0" bIns="0" rtlCol="0" anchor="t">
            <a:noAutofit/>
          </a:bodyPr>
          <a:lstStyle/>
          <a:p>
            <a:pPr marL="0" indent="0">
              <a:buNone/>
            </a:pPr>
            <a:r>
              <a:rPr lang="en-GB" sz="1800" b="1" dirty="0"/>
              <a:t>In 2020 we exceeded our performance commitment target by delivering in partnership with the following organisations:</a:t>
            </a:r>
          </a:p>
          <a:p>
            <a:pPr marL="592455" lvl="1" indent="-353060"/>
            <a:r>
              <a:rPr lang="en-GB" sz="1800" b="1" dirty="0"/>
              <a:t>North Wales Wildlife Trust</a:t>
            </a:r>
            <a:r>
              <a:rPr lang="en-GB" sz="1800" dirty="0"/>
              <a:t>: 65 hectares – improvement works to old quarry sites with a specific focus on inverts.</a:t>
            </a:r>
            <a:endParaRPr lang="en-GB" sz="1800" dirty="0">
              <a:ea typeface="Calibri"/>
              <a:cs typeface="Calibri"/>
            </a:endParaRPr>
          </a:p>
          <a:p>
            <a:pPr marL="592455" lvl="1" indent="-353060"/>
            <a:r>
              <a:rPr lang="en-GB" sz="1800" b="1" dirty="0"/>
              <a:t>The RSPB</a:t>
            </a:r>
            <a:r>
              <a:rPr lang="en-GB" sz="1800" dirty="0"/>
              <a:t>: 143 hectares – The RSPB are implementing management actions across our Lake Vyrnwy site including peatland restoration and conifer removal to protect the rare and important peatland habitats.</a:t>
            </a:r>
            <a:br>
              <a:rPr lang="en-GB" sz="1800" dirty="0"/>
            </a:br>
            <a:endParaRPr lang="en-GB" sz="1800" dirty="0">
              <a:ea typeface="Calibri"/>
              <a:cs typeface="Calibri"/>
            </a:endParaRPr>
          </a:p>
          <a:p>
            <a:pPr marL="0" indent="0">
              <a:buNone/>
            </a:pPr>
            <a:r>
              <a:rPr lang="en-GB" sz="1800" b="1" dirty="0"/>
              <a:t>In 2021 we again exceeded our target by delivering with the following partners:</a:t>
            </a:r>
            <a:endParaRPr lang="en-GB" sz="1800" b="1" dirty="0">
              <a:ea typeface="Calibri"/>
              <a:cs typeface="Calibri"/>
            </a:endParaRPr>
          </a:p>
          <a:p>
            <a:pPr marL="592455" lvl="1" indent="-353060"/>
            <a:r>
              <a:rPr lang="en-GB" sz="1800" b="1" dirty="0"/>
              <a:t>Montgomeryshire Wildlife Trust</a:t>
            </a:r>
            <a:r>
              <a:rPr lang="en-GB" sz="1800" dirty="0"/>
              <a:t>: 7.12 hectares – Pathways for Pearls project focusing on pollinator friendly interventions, especially those favouring the pearl bordered fritillary butterfly which is endangered in Wales. </a:t>
            </a:r>
            <a:endParaRPr lang="en-GB" sz="1800" dirty="0">
              <a:ea typeface="Calibri"/>
              <a:cs typeface="Calibri"/>
            </a:endParaRPr>
          </a:p>
          <a:p>
            <a:pPr marL="592455" lvl="1" indent="-353060"/>
            <a:r>
              <a:rPr lang="en-GB" sz="1800" b="1" dirty="0"/>
              <a:t>The RSPB</a:t>
            </a:r>
            <a:r>
              <a:rPr lang="en-GB" sz="1800" dirty="0"/>
              <a:t>: 348 hectares - Lake Vyrnwy Peatland Restoration </a:t>
            </a:r>
            <a:br>
              <a:rPr lang="en-GB" sz="1800" dirty="0"/>
            </a:br>
            <a:endParaRPr lang="en-GB" sz="1800" dirty="0">
              <a:ea typeface="Calibri"/>
              <a:cs typeface="Calibri"/>
            </a:endParaRPr>
          </a:p>
          <a:p>
            <a:pPr marL="0" indent="0">
              <a:buNone/>
            </a:pPr>
            <a:r>
              <a:rPr lang="en-GB" sz="1800" b="1" dirty="0"/>
              <a:t>In 2022 we once again exceeded our target by delivering in partnership with the following organisations:</a:t>
            </a:r>
          </a:p>
          <a:p>
            <a:pPr marL="592455" lvl="1" indent="-353060"/>
            <a:r>
              <a:rPr lang="en-GB" sz="1800" b="1" dirty="0"/>
              <a:t>Montgomeryshire</a:t>
            </a:r>
            <a:r>
              <a:rPr lang="en-GB" sz="1650" b="1" dirty="0"/>
              <a:t> Wildlife Trust</a:t>
            </a:r>
            <a:r>
              <a:rPr lang="en-GB" sz="1650" dirty="0"/>
              <a:t>: 5.22 hectares – Pathways for Pearls </a:t>
            </a:r>
            <a:endParaRPr lang="en-GB" sz="1650" dirty="0">
              <a:ea typeface="Calibri"/>
              <a:cs typeface="Calibri"/>
            </a:endParaRPr>
          </a:p>
          <a:p>
            <a:pPr marL="592455" lvl="1" indent="-353060"/>
            <a:r>
              <a:rPr lang="en-GB" sz="1800" b="1" dirty="0"/>
              <a:t>The RSPB</a:t>
            </a:r>
            <a:r>
              <a:rPr lang="en-GB" sz="1800" dirty="0"/>
              <a:t>: 213.69 hectares – Lake Vyrnwy Peatland Restoration </a:t>
            </a:r>
            <a:endParaRPr lang="en-GB" sz="1800" dirty="0">
              <a:ea typeface="Calibri"/>
              <a:cs typeface="Calibri"/>
            </a:endParaRPr>
          </a:p>
          <a:p>
            <a:pPr marL="353060" indent="-353060"/>
            <a:endParaRPr lang="en-GB" sz="1800" dirty="0">
              <a:ea typeface="Calibri"/>
              <a:cs typeface="Calibri"/>
            </a:endParaRPr>
          </a:p>
        </p:txBody>
      </p:sp>
      <p:sp>
        <p:nvSpPr>
          <p:cNvPr id="2" name="Title 1"/>
          <p:cNvSpPr>
            <a:spLocks noGrp="1"/>
          </p:cNvSpPr>
          <p:nvPr>
            <p:ph type="title"/>
          </p:nvPr>
        </p:nvSpPr>
        <p:spPr/>
        <p:txBody>
          <a:bodyPr/>
          <a:lstStyle/>
          <a:p>
            <a:r>
              <a:rPr lang="en-GB" dirty="0">
                <a:solidFill>
                  <a:schemeClr val="accent6"/>
                </a:solidFill>
              </a:rPr>
              <a:t>Partnership working to improve biodiversity in HD	</a:t>
            </a:r>
          </a:p>
        </p:txBody>
      </p:sp>
      <p:sp>
        <p:nvSpPr>
          <p:cNvPr id="4" name="Rectangle 3">
            <a:extLst>
              <a:ext uri="{FF2B5EF4-FFF2-40B4-BE49-F238E27FC236}">
                <a16:creationId xmlns:a16="http://schemas.microsoft.com/office/drawing/2014/main" id="{C8BDB3B4-2160-1147-C8F7-73CEB81CCAA2}"/>
              </a:ext>
            </a:extLst>
          </p:cNvPr>
          <p:cNvSpPr/>
          <p:nvPr/>
        </p:nvSpPr>
        <p:spPr>
          <a:xfrm>
            <a:off x="635230" y="1060704"/>
            <a:ext cx="11067954" cy="5974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a:ea typeface="+mn-ea"/>
                <a:cs typeface="+mn-cs"/>
              </a:rPr>
              <a:t>As well as surveying our own sites with a focus to improve them in 2025-2030, the biodiversity team has funded some brilliant work with partners in the HD supply area. </a:t>
            </a:r>
          </a:p>
        </p:txBody>
      </p:sp>
    </p:spTree>
    <p:extLst>
      <p:ext uri="{BB962C8B-B14F-4D97-AF65-F5344CB8AC3E}">
        <p14:creationId xmlns:p14="http://schemas.microsoft.com/office/powerpoint/2010/main" val="36818212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83A292-DCE7-D22F-DEF0-C640D2ED68C6}"/>
              </a:ext>
            </a:extLst>
          </p:cNvPr>
          <p:cNvSpPr>
            <a:spLocks noGrp="1"/>
          </p:cNvSpPr>
          <p:nvPr>
            <p:ph type="title"/>
          </p:nvPr>
        </p:nvSpPr>
        <p:spPr/>
        <p:txBody>
          <a:bodyPr/>
          <a:lstStyle/>
          <a:p>
            <a:r>
              <a:rPr lang="en-GB" dirty="0"/>
              <a:t>Future Catchment investment 2025-2030</a:t>
            </a:r>
          </a:p>
        </p:txBody>
      </p:sp>
      <p:sp>
        <p:nvSpPr>
          <p:cNvPr id="4" name="Rectangle: Rounded Corners 3">
            <a:extLst>
              <a:ext uri="{FF2B5EF4-FFF2-40B4-BE49-F238E27FC236}">
                <a16:creationId xmlns:a16="http://schemas.microsoft.com/office/drawing/2014/main" id="{875AD9B2-04F2-8FD0-0641-C4DDE53E90E7}"/>
              </a:ext>
            </a:extLst>
          </p:cNvPr>
          <p:cNvSpPr/>
          <p:nvPr/>
        </p:nvSpPr>
        <p:spPr>
          <a:xfrm>
            <a:off x="598461" y="1058522"/>
            <a:ext cx="4500000" cy="1728923"/>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E52"/>
                </a:solidFill>
                <a:effectLst/>
                <a:uLnTx/>
                <a:uFillTx/>
                <a:latin typeface="Calibri"/>
                <a:ea typeface="+mn-ea"/>
                <a:cs typeface="+mn-cs"/>
              </a:rPr>
              <a:t>Two schemes to investigate and mitigate impact of large-scale dams on downstream gravel beds. Restore fish spawning sites within gravels (Lake Vyrnwy / Clywedog Reservoir)</a:t>
            </a:r>
          </a:p>
        </p:txBody>
      </p:sp>
      <p:sp>
        <p:nvSpPr>
          <p:cNvPr id="5" name="Rectangle: Rounded Corners 4">
            <a:extLst>
              <a:ext uri="{FF2B5EF4-FFF2-40B4-BE49-F238E27FC236}">
                <a16:creationId xmlns:a16="http://schemas.microsoft.com/office/drawing/2014/main" id="{0860AB61-AEA9-0432-E167-6DE57D6CEE98}"/>
              </a:ext>
            </a:extLst>
          </p:cNvPr>
          <p:cNvSpPr/>
          <p:nvPr/>
        </p:nvSpPr>
        <p:spPr>
          <a:xfrm>
            <a:off x="598461" y="2939845"/>
            <a:ext cx="4500000" cy="1728923"/>
          </a:xfrm>
          <a:prstGeom prst="round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6007E"/>
                </a:solidFill>
                <a:effectLst/>
                <a:uLnTx/>
                <a:uFillTx/>
                <a:latin typeface="Calibri"/>
                <a:ea typeface="Calibri" panose="020F0502020204030204" pitchFamily="34" charset="0"/>
                <a:cs typeface="+mn-cs"/>
              </a:rPr>
              <a:t>Investigations and audits across our operational estate. Biodiversity improvement across our operational estate in line with audit recommendations</a:t>
            </a:r>
            <a:endParaRPr kumimoji="0" lang="en-GB" sz="1800" b="1" i="0" u="none" strike="noStrike" kern="1200" cap="none" spc="0" normalizeH="0" baseline="0" noProof="0" dirty="0">
              <a:ln>
                <a:noFill/>
              </a:ln>
              <a:solidFill>
                <a:srgbClr val="E6007E"/>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3D6B1DB9-240A-B2EF-9D0A-79B0A9ABE792}"/>
              </a:ext>
            </a:extLst>
          </p:cNvPr>
          <p:cNvSpPr/>
          <p:nvPr/>
        </p:nvSpPr>
        <p:spPr>
          <a:xfrm>
            <a:off x="598461" y="4821168"/>
            <a:ext cx="4500000" cy="1728923"/>
          </a:xfrm>
          <a:prstGeom prst="round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E9C8D"/>
                </a:solidFill>
                <a:effectLst/>
                <a:uLnTx/>
                <a:uFillTx/>
                <a:latin typeface="Calibri"/>
                <a:ea typeface="Calibri" panose="020F0502020204030204" pitchFamily="34" charset="0"/>
                <a:cs typeface="+mn-cs"/>
              </a:rPr>
              <a:t>Implement invasive non-native species removal strategy and recommendations from AMP7 risk assessments across our operational estate and visitor sites</a:t>
            </a:r>
            <a:endParaRPr kumimoji="0" lang="en-GB" sz="1800" b="1" i="0" u="none" strike="noStrike" kern="1200" cap="none" spc="0" normalizeH="0" baseline="0" noProof="0" dirty="0">
              <a:ln>
                <a:noFill/>
              </a:ln>
              <a:solidFill>
                <a:srgbClr val="1E9C8D"/>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1C776201-3957-FB4E-34AB-F573E57F4038}"/>
              </a:ext>
            </a:extLst>
          </p:cNvPr>
          <p:cNvSpPr/>
          <p:nvPr/>
        </p:nvSpPr>
        <p:spPr>
          <a:xfrm>
            <a:off x="7093539" y="1047314"/>
            <a:ext cx="4500000" cy="1728923"/>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7189A"/>
                </a:solidFill>
                <a:effectLst/>
                <a:uLnTx/>
                <a:uFillTx/>
                <a:latin typeface="Calibri"/>
                <a:ea typeface="Calibri" panose="020F0502020204030204" pitchFamily="34" charset="0"/>
                <a:cs typeface="+mn-cs"/>
              </a:rPr>
              <a:t>Dee Water Partnership (Hafren Dyfrdwy, United Utilities, Dwr Cymru Welsh Water and Severn Trent Water) – supporting farmers and other landowners in adopting best practice land management, aimed at reducing turbidity in the Dee</a:t>
            </a:r>
            <a:endParaRPr kumimoji="0" lang="en-GB" sz="1800" b="1" i="0" u="none" strike="noStrike" kern="1200" cap="none" spc="0" normalizeH="0" baseline="0" noProof="0" dirty="0">
              <a:ln>
                <a:noFill/>
              </a:ln>
              <a:solidFill>
                <a:srgbClr val="87189A"/>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D0385C9E-7522-216B-0AB5-1CF464386D5C}"/>
              </a:ext>
            </a:extLst>
          </p:cNvPr>
          <p:cNvSpPr/>
          <p:nvPr/>
        </p:nvSpPr>
        <p:spPr>
          <a:xfrm>
            <a:off x="7093539" y="2928637"/>
            <a:ext cx="4500000" cy="1728923"/>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9FE3"/>
                </a:solidFill>
                <a:effectLst/>
                <a:uLnTx/>
                <a:uFillTx/>
                <a:latin typeface="Calibri"/>
                <a:ea typeface="Calibri" panose="020F0502020204030204" pitchFamily="34" charset="0"/>
                <a:cs typeface="+mn-cs"/>
              </a:rPr>
              <a:t>Investigation into source of taste &amp; odour, colour and algal bloom issues in upland reservoirs. Catchment based nature-based solutions to improve reservoir water quality and resource resilience</a:t>
            </a:r>
            <a:endParaRPr kumimoji="0" lang="en-GB" sz="1800" b="1" i="0" u="none" strike="noStrike" kern="1200" cap="none" spc="0" normalizeH="0" baseline="0" noProof="0" dirty="0">
              <a:ln>
                <a:noFill/>
              </a:ln>
              <a:solidFill>
                <a:srgbClr val="009FE3"/>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5966BABB-5539-63A5-6064-A11E0E76A16F}"/>
              </a:ext>
            </a:extLst>
          </p:cNvPr>
          <p:cNvSpPr/>
          <p:nvPr/>
        </p:nvSpPr>
        <p:spPr>
          <a:xfrm>
            <a:off x="7093539" y="4809960"/>
            <a:ext cx="4500000" cy="1728923"/>
          </a:xfrm>
          <a:prstGeom prst="round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55559"/>
                </a:solidFill>
                <a:effectLst/>
                <a:uLnTx/>
                <a:uFillTx/>
                <a:latin typeface="Calibri"/>
                <a:ea typeface="+mn-ea"/>
                <a:cs typeface="+mn-cs"/>
              </a:rPr>
              <a:t>Phosphate reduction schemes at five STWs; install secondary treatment at our only septic tank site; investigate reasons for excessive spills and identify solutions to reduce spills (all in Severn catchment)</a:t>
            </a:r>
          </a:p>
        </p:txBody>
      </p:sp>
      <p:pic>
        <p:nvPicPr>
          <p:cNvPr id="11" name="Graphic 10" descr="Koi outline">
            <a:extLst>
              <a:ext uri="{FF2B5EF4-FFF2-40B4-BE49-F238E27FC236}">
                <a16:creationId xmlns:a16="http://schemas.microsoft.com/office/drawing/2014/main" id="{7250BEB6-6D95-66C1-D6B5-D23CB6EB36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3079" y="1454575"/>
            <a:ext cx="914400" cy="914400"/>
          </a:xfrm>
          <a:prstGeom prst="rect">
            <a:avLst/>
          </a:prstGeom>
        </p:spPr>
      </p:pic>
      <p:pic>
        <p:nvPicPr>
          <p:cNvPr id="13" name="Graphic 12" descr="Deciduous tree outline">
            <a:extLst>
              <a:ext uri="{FF2B5EF4-FFF2-40B4-BE49-F238E27FC236}">
                <a16:creationId xmlns:a16="http://schemas.microsoft.com/office/drawing/2014/main" id="{E7EDF14C-7CFB-FA6C-8B5B-22A5CF1A93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3079" y="3335898"/>
            <a:ext cx="914400" cy="914400"/>
          </a:xfrm>
          <a:prstGeom prst="rect">
            <a:avLst/>
          </a:prstGeom>
        </p:spPr>
      </p:pic>
      <p:pic>
        <p:nvPicPr>
          <p:cNvPr id="17" name="Graphic 16" descr="Waterfall scene outline">
            <a:extLst>
              <a:ext uri="{FF2B5EF4-FFF2-40B4-BE49-F238E27FC236}">
                <a16:creationId xmlns:a16="http://schemas.microsoft.com/office/drawing/2014/main" id="{950D04B8-94DC-4040-D16B-47FB3C0938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3079" y="5217221"/>
            <a:ext cx="914400" cy="914400"/>
          </a:xfrm>
          <a:prstGeom prst="rect">
            <a:avLst/>
          </a:prstGeom>
        </p:spPr>
      </p:pic>
    </p:spTree>
    <p:extLst>
      <p:ext uri="{BB962C8B-B14F-4D97-AF65-F5344CB8AC3E}">
        <p14:creationId xmlns:p14="http://schemas.microsoft.com/office/powerpoint/2010/main" val="648427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Our Overall improvement plans for 2025-2030</a:t>
            </a:r>
          </a:p>
        </p:txBody>
      </p:sp>
      <p:grpSp>
        <p:nvGrpSpPr>
          <p:cNvPr id="11" name="Group 10">
            <a:extLst>
              <a:ext uri="{FF2B5EF4-FFF2-40B4-BE49-F238E27FC236}">
                <a16:creationId xmlns:a16="http://schemas.microsoft.com/office/drawing/2014/main" id="{8FFD451D-7A79-A817-F8A9-8FE27BEFE170}"/>
              </a:ext>
            </a:extLst>
          </p:cNvPr>
          <p:cNvGrpSpPr/>
          <p:nvPr/>
        </p:nvGrpSpPr>
        <p:grpSpPr>
          <a:xfrm>
            <a:off x="2024496" y="4004011"/>
            <a:ext cx="8082406" cy="2736002"/>
            <a:chOff x="502849" y="1476138"/>
            <a:chExt cx="8082406" cy="2736002"/>
          </a:xfrm>
        </p:grpSpPr>
        <p:pic>
          <p:nvPicPr>
            <p:cNvPr id="12" name="Picture 11">
              <a:extLst>
                <a:ext uri="{FF2B5EF4-FFF2-40B4-BE49-F238E27FC236}">
                  <a16:creationId xmlns:a16="http://schemas.microsoft.com/office/drawing/2014/main" id="{711BE669-1758-0BA4-9B5D-C8E58D5D9F6D}"/>
                </a:ext>
              </a:extLst>
            </p:cNvPr>
            <p:cNvPicPr>
              <a:picLocks noChangeAspect="1"/>
            </p:cNvPicPr>
            <p:nvPr/>
          </p:nvPicPr>
          <p:blipFill rotWithShape="1">
            <a:blip r:embed="rId3"/>
            <a:srcRect l="1977" t="2802" r="51914" b="9843"/>
            <a:stretch/>
          </p:blipFill>
          <p:spPr>
            <a:xfrm>
              <a:off x="502849" y="1476140"/>
              <a:ext cx="2070354" cy="2736000"/>
            </a:xfrm>
            <a:prstGeom prst="rect">
              <a:avLst/>
            </a:prstGeom>
          </p:spPr>
        </p:pic>
        <p:pic>
          <p:nvPicPr>
            <p:cNvPr id="13" name="Picture 12">
              <a:extLst>
                <a:ext uri="{FF2B5EF4-FFF2-40B4-BE49-F238E27FC236}">
                  <a16:creationId xmlns:a16="http://schemas.microsoft.com/office/drawing/2014/main" id="{8F64056D-0C8A-30BE-5B38-F2FD7F56A816}"/>
                </a:ext>
              </a:extLst>
            </p:cNvPr>
            <p:cNvPicPr>
              <a:picLocks noChangeAspect="1"/>
            </p:cNvPicPr>
            <p:nvPr/>
          </p:nvPicPr>
          <p:blipFill rotWithShape="1">
            <a:blip r:embed="rId3"/>
            <a:srcRect l="52214" t="2802" r="1677" b="9843"/>
            <a:stretch/>
          </p:blipFill>
          <p:spPr>
            <a:xfrm>
              <a:off x="6514902" y="1476138"/>
              <a:ext cx="2070353" cy="2736000"/>
            </a:xfrm>
            <a:prstGeom prst="rect">
              <a:avLst/>
            </a:prstGeom>
          </p:spPr>
        </p:pic>
        <p:grpSp>
          <p:nvGrpSpPr>
            <p:cNvPr id="14" name="Group 13">
              <a:extLst>
                <a:ext uri="{FF2B5EF4-FFF2-40B4-BE49-F238E27FC236}">
                  <a16:creationId xmlns:a16="http://schemas.microsoft.com/office/drawing/2014/main" id="{FB27B57B-2B94-0F3A-448A-C727FDB30FE4}"/>
                </a:ext>
              </a:extLst>
            </p:cNvPr>
            <p:cNvGrpSpPr/>
            <p:nvPr/>
          </p:nvGrpSpPr>
          <p:grpSpPr>
            <a:xfrm>
              <a:off x="2664934" y="1476138"/>
              <a:ext cx="3758237" cy="2736000"/>
              <a:chOff x="2639645" y="1476138"/>
              <a:chExt cx="3758237" cy="2736000"/>
            </a:xfrm>
          </p:grpSpPr>
          <p:pic>
            <p:nvPicPr>
              <p:cNvPr id="15" name="Picture 14">
                <a:extLst>
                  <a:ext uri="{FF2B5EF4-FFF2-40B4-BE49-F238E27FC236}">
                    <a16:creationId xmlns:a16="http://schemas.microsoft.com/office/drawing/2014/main" id="{3E26808C-D508-1625-685A-B2BB100DF468}"/>
                  </a:ext>
                </a:extLst>
              </p:cNvPr>
              <p:cNvPicPr>
                <a:picLocks noChangeAspect="1"/>
              </p:cNvPicPr>
              <p:nvPr/>
            </p:nvPicPr>
            <p:blipFill rotWithShape="1">
              <a:blip r:embed="rId4"/>
              <a:srcRect l="6619" r="14244"/>
              <a:stretch/>
            </p:blipFill>
            <p:spPr>
              <a:xfrm>
                <a:off x="2639646" y="1476138"/>
                <a:ext cx="3758236" cy="2736000"/>
              </a:xfrm>
              <a:prstGeom prst="rect">
                <a:avLst/>
              </a:prstGeom>
            </p:spPr>
          </p:pic>
          <p:sp>
            <p:nvSpPr>
              <p:cNvPr id="16" name="Rectangle 15">
                <a:extLst>
                  <a:ext uri="{FF2B5EF4-FFF2-40B4-BE49-F238E27FC236}">
                    <a16:creationId xmlns:a16="http://schemas.microsoft.com/office/drawing/2014/main" id="{30B52F29-0848-012E-DBF0-C0EA94852DF2}"/>
                  </a:ext>
                </a:extLst>
              </p:cNvPr>
              <p:cNvSpPr/>
              <p:nvPr/>
            </p:nvSpPr>
            <p:spPr>
              <a:xfrm>
                <a:off x="2639645" y="3325880"/>
                <a:ext cx="3758235" cy="355791"/>
              </a:xfrm>
              <a:prstGeom prst="rect">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white"/>
                    </a:solidFill>
                    <a:effectLst/>
                    <a:uLnTx/>
                    <a:uFillTx/>
                    <a:latin typeface="Calibri" panose="020F0502020204030204"/>
                    <a:ea typeface="+mn-ea"/>
                    <a:cs typeface="+mn-cs"/>
                  </a:rPr>
                  <a:t>519Ha peatland restored</a:t>
                </a:r>
                <a:endParaRPr kumimoji="0" lang="en-GB" sz="7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CB9CA7E2-FF9D-BB54-C6E6-9AD7870CFD50}"/>
              </a:ext>
            </a:extLst>
          </p:cNvPr>
          <p:cNvGrpSpPr/>
          <p:nvPr/>
        </p:nvGrpSpPr>
        <p:grpSpPr>
          <a:xfrm>
            <a:off x="640753" y="1083987"/>
            <a:ext cx="10910493" cy="2808000"/>
            <a:chOff x="1009807" y="1069239"/>
            <a:chExt cx="10910493" cy="2808000"/>
          </a:xfrm>
        </p:grpSpPr>
        <p:pic>
          <p:nvPicPr>
            <p:cNvPr id="7" name="Picture 6">
              <a:extLst>
                <a:ext uri="{FF2B5EF4-FFF2-40B4-BE49-F238E27FC236}">
                  <a16:creationId xmlns:a16="http://schemas.microsoft.com/office/drawing/2014/main" id="{FF10464C-0ECD-54C0-E286-054353DDCAEE}"/>
                </a:ext>
              </a:extLst>
            </p:cNvPr>
            <p:cNvPicPr>
              <a:picLocks noChangeAspect="1"/>
            </p:cNvPicPr>
            <p:nvPr/>
          </p:nvPicPr>
          <p:blipFill rotWithShape="1">
            <a:blip r:embed="rId5"/>
            <a:srcRect l="43645" r="14995"/>
            <a:stretch/>
          </p:blipFill>
          <p:spPr>
            <a:xfrm>
              <a:off x="1009807" y="1069239"/>
              <a:ext cx="2159322" cy="2808000"/>
            </a:xfrm>
            <a:prstGeom prst="rect">
              <a:avLst/>
            </a:prstGeom>
          </p:spPr>
        </p:pic>
        <p:grpSp>
          <p:nvGrpSpPr>
            <p:cNvPr id="10" name="Group 9">
              <a:extLst>
                <a:ext uri="{FF2B5EF4-FFF2-40B4-BE49-F238E27FC236}">
                  <a16:creationId xmlns:a16="http://schemas.microsoft.com/office/drawing/2014/main" id="{07DAFBCB-E231-1D62-93DC-C18F90CDD444}"/>
                </a:ext>
              </a:extLst>
            </p:cNvPr>
            <p:cNvGrpSpPr/>
            <p:nvPr/>
          </p:nvGrpSpPr>
          <p:grpSpPr>
            <a:xfrm>
              <a:off x="3169129" y="1069239"/>
              <a:ext cx="6549645" cy="2808000"/>
              <a:chOff x="1883459" y="1079765"/>
              <a:chExt cx="6549645" cy="2808000"/>
            </a:xfrm>
          </p:grpSpPr>
          <p:pic>
            <p:nvPicPr>
              <p:cNvPr id="6" name="Picture 5">
                <a:extLst>
                  <a:ext uri="{FF2B5EF4-FFF2-40B4-BE49-F238E27FC236}">
                    <a16:creationId xmlns:a16="http://schemas.microsoft.com/office/drawing/2014/main" id="{FC042CA8-50B6-665F-8051-73C32A5A72D1}"/>
                  </a:ext>
                </a:extLst>
              </p:cNvPr>
              <p:cNvPicPr>
                <a:picLocks noChangeAspect="1"/>
              </p:cNvPicPr>
              <p:nvPr/>
            </p:nvPicPr>
            <p:blipFill rotWithShape="1">
              <a:blip r:embed="rId6"/>
              <a:srcRect l="716" t="2306" r="67186" b="6105"/>
              <a:stretch/>
            </p:blipFill>
            <p:spPr>
              <a:xfrm>
                <a:off x="1883459" y="1079765"/>
                <a:ext cx="2109023" cy="2808000"/>
              </a:xfrm>
              <a:prstGeom prst="rect">
                <a:avLst/>
              </a:prstGeom>
            </p:spPr>
          </p:pic>
          <p:pic>
            <p:nvPicPr>
              <p:cNvPr id="8" name="Picture 7">
                <a:extLst>
                  <a:ext uri="{FF2B5EF4-FFF2-40B4-BE49-F238E27FC236}">
                    <a16:creationId xmlns:a16="http://schemas.microsoft.com/office/drawing/2014/main" id="{6E49E7AE-133F-BE22-F637-75A393FBD0F7}"/>
                  </a:ext>
                </a:extLst>
              </p:cNvPr>
              <p:cNvPicPr>
                <a:picLocks noChangeAspect="1"/>
              </p:cNvPicPr>
              <p:nvPr/>
            </p:nvPicPr>
            <p:blipFill rotWithShape="1">
              <a:blip r:embed="rId6"/>
              <a:srcRect l="33851" t="2306" r="34050" b="6105"/>
              <a:stretch/>
            </p:blipFill>
            <p:spPr>
              <a:xfrm>
                <a:off x="4103770" y="1079765"/>
                <a:ext cx="2109023" cy="2808000"/>
              </a:xfrm>
              <a:prstGeom prst="rect">
                <a:avLst/>
              </a:prstGeom>
            </p:spPr>
          </p:pic>
          <p:pic>
            <p:nvPicPr>
              <p:cNvPr id="9" name="Picture 8">
                <a:extLst>
                  <a:ext uri="{FF2B5EF4-FFF2-40B4-BE49-F238E27FC236}">
                    <a16:creationId xmlns:a16="http://schemas.microsoft.com/office/drawing/2014/main" id="{4051EBBA-08D9-3846-8FCA-903FD0642A71}"/>
                  </a:ext>
                </a:extLst>
              </p:cNvPr>
              <p:cNvPicPr>
                <a:picLocks noChangeAspect="1"/>
              </p:cNvPicPr>
              <p:nvPr/>
            </p:nvPicPr>
            <p:blipFill rotWithShape="1">
              <a:blip r:embed="rId7"/>
              <a:srcRect l="1535" t="2285" r="1833" b="6457"/>
              <a:stretch/>
            </p:blipFill>
            <p:spPr>
              <a:xfrm>
                <a:off x="6324081" y="1079765"/>
                <a:ext cx="2109023" cy="2808000"/>
              </a:xfrm>
              <a:prstGeom prst="rect">
                <a:avLst/>
              </a:prstGeom>
            </p:spPr>
          </p:pic>
        </p:grpSp>
        <p:pic>
          <p:nvPicPr>
            <p:cNvPr id="18" name="Picture 17" descr="A tower in a lake&#10;&#10;Description automatically generated">
              <a:extLst>
                <a:ext uri="{FF2B5EF4-FFF2-40B4-BE49-F238E27FC236}">
                  <a16:creationId xmlns:a16="http://schemas.microsoft.com/office/drawing/2014/main" id="{09CBF229-FE05-B999-251A-867AAF775C36}"/>
                </a:ext>
              </a:extLst>
            </p:cNvPr>
            <p:cNvPicPr>
              <a:picLocks noChangeAspect="1"/>
            </p:cNvPicPr>
            <p:nvPr/>
          </p:nvPicPr>
          <p:blipFill rotWithShape="1">
            <a:blip r:embed="rId8">
              <a:extLst>
                <a:ext uri="{28A0092B-C50C-407E-A947-70E740481C1C}">
                  <a14:useLocalDpi xmlns:a14="http://schemas.microsoft.com/office/drawing/2010/main" val="0"/>
                </a:ext>
              </a:extLst>
            </a:blip>
            <a:srcRect l="20327" r="20302"/>
            <a:stretch/>
          </p:blipFill>
          <p:spPr>
            <a:xfrm>
              <a:off x="9693293" y="1069239"/>
              <a:ext cx="2227007" cy="2808000"/>
            </a:xfrm>
            <a:prstGeom prst="rect">
              <a:avLst/>
            </a:prstGeom>
          </p:spPr>
        </p:pic>
      </p:grpSp>
    </p:spTree>
    <p:extLst>
      <p:ext uri="{BB962C8B-B14F-4D97-AF65-F5344CB8AC3E}">
        <p14:creationId xmlns:p14="http://schemas.microsoft.com/office/powerpoint/2010/main" val="2500626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A7025-7978-3C36-CAE8-596276F3F4EB}"/>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C08BFF50-52F0-0EBE-EFF1-6456525EE582}"/>
              </a:ext>
            </a:extLst>
          </p:cNvPr>
          <p:cNvSpPr txBox="1"/>
          <p:nvPr/>
        </p:nvSpPr>
        <p:spPr>
          <a:xfrm>
            <a:off x="0" y="2235669"/>
            <a:ext cx="12192000" cy="4622330"/>
          </a:xfrm>
          <a:custGeom>
            <a:avLst/>
            <a:gdLst/>
            <a:ahLst/>
            <a:cxnLst/>
            <a:rect l="l" t="t" r="r" b="b"/>
            <a:pathLst>
              <a:path w="12192000" h="4622330">
                <a:moveTo>
                  <a:pt x="0" y="1733429"/>
                </a:moveTo>
                <a:lnTo>
                  <a:pt x="12192000" y="1733429"/>
                </a:lnTo>
                <a:lnTo>
                  <a:pt x="12192000" y="4622330"/>
                </a:lnTo>
                <a:lnTo>
                  <a:pt x="0" y="4622330"/>
                </a:lnTo>
                <a:close/>
                <a:moveTo>
                  <a:pt x="8741714" y="1172654"/>
                </a:moveTo>
                <a:cubicBezTo>
                  <a:pt x="8718522" y="1172654"/>
                  <a:pt x="8700787" y="1181522"/>
                  <a:pt x="8688508" y="1199258"/>
                </a:cubicBezTo>
                <a:cubicBezTo>
                  <a:pt x="8676230" y="1216720"/>
                  <a:pt x="8670091" y="1238275"/>
                  <a:pt x="8670091" y="1263923"/>
                </a:cubicBezTo>
                <a:cubicBezTo>
                  <a:pt x="8670091" y="1288207"/>
                  <a:pt x="8676230" y="1308398"/>
                  <a:pt x="8688508" y="1324496"/>
                </a:cubicBezTo>
                <a:cubicBezTo>
                  <a:pt x="8700787" y="1340867"/>
                  <a:pt x="8718249" y="1349053"/>
                  <a:pt x="8740896" y="1349053"/>
                </a:cubicBezTo>
                <a:cubicBezTo>
                  <a:pt x="8764908" y="1349053"/>
                  <a:pt x="8782779" y="1340731"/>
                  <a:pt x="8794512" y="1324087"/>
                </a:cubicBezTo>
                <a:cubicBezTo>
                  <a:pt x="8806244" y="1307989"/>
                  <a:pt x="8812110" y="1287661"/>
                  <a:pt x="8812110" y="1263105"/>
                </a:cubicBezTo>
                <a:cubicBezTo>
                  <a:pt x="8812110" y="1236365"/>
                  <a:pt x="8805834" y="1214674"/>
                  <a:pt x="8793284" y="1198030"/>
                </a:cubicBezTo>
                <a:cubicBezTo>
                  <a:pt x="8780460" y="1181113"/>
                  <a:pt x="8763270" y="1172654"/>
                  <a:pt x="8741714" y="1172654"/>
                </a:cubicBezTo>
                <a:close/>
                <a:moveTo>
                  <a:pt x="6760515" y="1172654"/>
                </a:moveTo>
                <a:cubicBezTo>
                  <a:pt x="6737323" y="1172654"/>
                  <a:pt x="6719587" y="1181522"/>
                  <a:pt x="6707309" y="1199258"/>
                </a:cubicBezTo>
                <a:cubicBezTo>
                  <a:pt x="6695030" y="1216720"/>
                  <a:pt x="6688891" y="1238275"/>
                  <a:pt x="6688891" y="1263923"/>
                </a:cubicBezTo>
                <a:cubicBezTo>
                  <a:pt x="6688891" y="1288207"/>
                  <a:pt x="6695030" y="1308398"/>
                  <a:pt x="6707309" y="1324496"/>
                </a:cubicBezTo>
                <a:cubicBezTo>
                  <a:pt x="6719587" y="1340867"/>
                  <a:pt x="6737050" y="1349053"/>
                  <a:pt x="6759697" y="1349053"/>
                </a:cubicBezTo>
                <a:cubicBezTo>
                  <a:pt x="6783708" y="1349053"/>
                  <a:pt x="6801579" y="1340731"/>
                  <a:pt x="6813312" y="1324087"/>
                </a:cubicBezTo>
                <a:cubicBezTo>
                  <a:pt x="6825045" y="1307989"/>
                  <a:pt x="6830910" y="1287661"/>
                  <a:pt x="6830910" y="1263105"/>
                </a:cubicBezTo>
                <a:cubicBezTo>
                  <a:pt x="6830910" y="1236365"/>
                  <a:pt x="6824635" y="1214674"/>
                  <a:pt x="6812084" y="1198030"/>
                </a:cubicBezTo>
                <a:cubicBezTo>
                  <a:pt x="6799260" y="1181113"/>
                  <a:pt x="6782070" y="1172654"/>
                  <a:pt x="6760515" y="1172654"/>
                </a:cubicBezTo>
                <a:close/>
                <a:moveTo>
                  <a:pt x="8122590" y="1167334"/>
                </a:moveTo>
                <a:cubicBezTo>
                  <a:pt x="8101034" y="1167334"/>
                  <a:pt x="8083708" y="1175247"/>
                  <a:pt x="8070612" y="1191072"/>
                </a:cubicBezTo>
                <a:cubicBezTo>
                  <a:pt x="8057515" y="1206897"/>
                  <a:pt x="8050966" y="1229953"/>
                  <a:pt x="8050966" y="1260240"/>
                </a:cubicBezTo>
                <a:cubicBezTo>
                  <a:pt x="8050966" y="1323541"/>
                  <a:pt x="8073613" y="1355192"/>
                  <a:pt x="8118906" y="1355192"/>
                </a:cubicBezTo>
                <a:cubicBezTo>
                  <a:pt x="8166928" y="1355192"/>
                  <a:pt x="8190939" y="1323269"/>
                  <a:pt x="8190939" y="1259421"/>
                </a:cubicBezTo>
                <a:cubicBezTo>
                  <a:pt x="8190939" y="1230226"/>
                  <a:pt x="8185073" y="1207579"/>
                  <a:pt x="8173340" y="1191481"/>
                </a:cubicBezTo>
                <a:cubicBezTo>
                  <a:pt x="8161335" y="1175383"/>
                  <a:pt x="8144418" y="1167334"/>
                  <a:pt x="8122590" y="1167334"/>
                </a:cubicBezTo>
                <a:close/>
                <a:moveTo>
                  <a:pt x="4036365" y="1167334"/>
                </a:moveTo>
                <a:cubicBezTo>
                  <a:pt x="4014810" y="1167334"/>
                  <a:pt x="3997484" y="1175247"/>
                  <a:pt x="3984387" y="1191072"/>
                </a:cubicBezTo>
                <a:cubicBezTo>
                  <a:pt x="3971290" y="1206897"/>
                  <a:pt x="3964742" y="1229953"/>
                  <a:pt x="3964742" y="1260240"/>
                </a:cubicBezTo>
                <a:cubicBezTo>
                  <a:pt x="3964742" y="1323541"/>
                  <a:pt x="3987388" y="1355192"/>
                  <a:pt x="4032682" y="1355192"/>
                </a:cubicBezTo>
                <a:cubicBezTo>
                  <a:pt x="4080704" y="1355192"/>
                  <a:pt x="4104714" y="1323269"/>
                  <a:pt x="4104714" y="1259421"/>
                </a:cubicBezTo>
                <a:cubicBezTo>
                  <a:pt x="4104714" y="1230226"/>
                  <a:pt x="4098848" y="1207579"/>
                  <a:pt x="4087115" y="1191481"/>
                </a:cubicBezTo>
                <a:cubicBezTo>
                  <a:pt x="4075110" y="1175383"/>
                  <a:pt x="4058194" y="1167334"/>
                  <a:pt x="4036365" y="1167334"/>
                </a:cubicBezTo>
                <a:close/>
                <a:moveTo>
                  <a:pt x="11006841" y="1141959"/>
                </a:moveTo>
                <a:cubicBezTo>
                  <a:pt x="10988287" y="1141959"/>
                  <a:pt x="10974099" y="1149599"/>
                  <a:pt x="10964277" y="1164878"/>
                </a:cubicBezTo>
                <a:cubicBezTo>
                  <a:pt x="10954454" y="1180431"/>
                  <a:pt x="10949543" y="1199530"/>
                  <a:pt x="10949543" y="1222177"/>
                </a:cubicBezTo>
                <a:cubicBezTo>
                  <a:pt x="10949543" y="1225178"/>
                  <a:pt x="10949679" y="1227907"/>
                  <a:pt x="10949952" y="1230363"/>
                </a:cubicBezTo>
                <a:lnTo>
                  <a:pt x="11065777" y="1230363"/>
                </a:lnTo>
                <a:cubicBezTo>
                  <a:pt x="11066323" y="1222177"/>
                  <a:pt x="11066596" y="1217539"/>
                  <a:pt x="11066596" y="1216447"/>
                </a:cubicBezTo>
                <a:cubicBezTo>
                  <a:pt x="11066596" y="1194892"/>
                  <a:pt x="11061139" y="1177020"/>
                  <a:pt x="11050225" y="1162832"/>
                </a:cubicBezTo>
                <a:cubicBezTo>
                  <a:pt x="11039310" y="1148916"/>
                  <a:pt x="11024850" y="1141959"/>
                  <a:pt x="11006841" y="1141959"/>
                </a:cubicBezTo>
                <a:close/>
                <a:moveTo>
                  <a:pt x="9378066" y="1141959"/>
                </a:moveTo>
                <a:cubicBezTo>
                  <a:pt x="9359512" y="1141959"/>
                  <a:pt x="9345324" y="1149599"/>
                  <a:pt x="9335502" y="1164878"/>
                </a:cubicBezTo>
                <a:cubicBezTo>
                  <a:pt x="9325679" y="1180431"/>
                  <a:pt x="9320768" y="1199530"/>
                  <a:pt x="9320768" y="1222177"/>
                </a:cubicBezTo>
                <a:cubicBezTo>
                  <a:pt x="9320768" y="1225178"/>
                  <a:pt x="9320904" y="1227907"/>
                  <a:pt x="9321177" y="1230363"/>
                </a:cubicBezTo>
                <a:lnTo>
                  <a:pt x="9437002" y="1230363"/>
                </a:lnTo>
                <a:cubicBezTo>
                  <a:pt x="9437548" y="1222177"/>
                  <a:pt x="9437821" y="1217539"/>
                  <a:pt x="9437821" y="1216447"/>
                </a:cubicBezTo>
                <a:cubicBezTo>
                  <a:pt x="9437821" y="1194892"/>
                  <a:pt x="9432364" y="1177020"/>
                  <a:pt x="9421450" y="1162832"/>
                </a:cubicBezTo>
                <a:cubicBezTo>
                  <a:pt x="9410536" y="1148916"/>
                  <a:pt x="9396074" y="1141959"/>
                  <a:pt x="9378066" y="1141959"/>
                </a:cubicBezTo>
                <a:close/>
                <a:moveTo>
                  <a:pt x="5454846" y="1062968"/>
                </a:moveTo>
                <a:lnTo>
                  <a:pt x="5701640" y="1062968"/>
                </a:lnTo>
                <a:lnTo>
                  <a:pt x="5701640" y="1335138"/>
                </a:lnTo>
                <a:lnTo>
                  <a:pt x="5736019" y="1335138"/>
                </a:lnTo>
                <a:lnTo>
                  <a:pt x="5736019" y="1459967"/>
                </a:lnTo>
                <a:lnTo>
                  <a:pt x="5454846" y="1459967"/>
                </a:lnTo>
                <a:lnTo>
                  <a:pt x="5454846" y="1335138"/>
                </a:lnTo>
                <a:lnTo>
                  <a:pt x="5495774" y="1335138"/>
                </a:lnTo>
                <a:lnTo>
                  <a:pt x="5495774" y="1187798"/>
                </a:lnTo>
                <a:lnTo>
                  <a:pt x="5454846" y="1187798"/>
                </a:lnTo>
                <a:close/>
                <a:moveTo>
                  <a:pt x="5140223" y="1062968"/>
                </a:moveTo>
                <a:lnTo>
                  <a:pt x="5393976" y="1062968"/>
                </a:lnTo>
                <a:lnTo>
                  <a:pt x="5393976" y="1170608"/>
                </a:lnTo>
                <a:lnTo>
                  <a:pt x="5347727" y="1170608"/>
                </a:lnTo>
                <a:lnTo>
                  <a:pt x="5273239" y="1243459"/>
                </a:lnTo>
                <a:lnTo>
                  <a:pt x="5362870" y="1335138"/>
                </a:lnTo>
                <a:lnTo>
                  <a:pt x="5395203" y="1335138"/>
                </a:lnTo>
                <a:lnTo>
                  <a:pt x="5395203" y="1459967"/>
                </a:lnTo>
                <a:lnTo>
                  <a:pt x="5247454" y="1459967"/>
                </a:lnTo>
                <a:lnTo>
                  <a:pt x="5083334" y="1287252"/>
                </a:lnTo>
                <a:lnTo>
                  <a:pt x="5212665" y="1160785"/>
                </a:lnTo>
                <a:lnTo>
                  <a:pt x="5140223" y="1160785"/>
                </a:lnTo>
                <a:close/>
                <a:moveTo>
                  <a:pt x="11746256" y="1055601"/>
                </a:moveTo>
                <a:lnTo>
                  <a:pt x="11746256" y="1230363"/>
                </a:lnTo>
                <a:cubicBezTo>
                  <a:pt x="11741619" y="1230090"/>
                  <a:pt x="11735889" y="1229953"/>
                  <a:pt x="11729066" y="1229953"/>
                </a:cubicBezTo>
                <a:cubicBezTo>
                  <a:pt x="11687048" y="1229953"/>
                  <a:pt x="11655806" y="1234182"/>
                  <a:pt x="11635342" y="1242641"/>
                </a:cubicBezTo>
                <a:cubicBezTo>
                  <a:pt x="11614060" y="1251372"/>
                  <a:pt x="11599600" y="1262832"/>
                  <a:pt x="11591959" y="1277020"/>
                </a:cubicBezTo>
                <a:cubicBezTo>
                  <a:pt x="11584047" y="1291754"/>
                  <a:pt x="11579954" y="1311127"/>
                  <a:pt x="11579680" y="1335138"/>
                </a:cubicBezTo>
                <a:lnTo>
                  <a:pt x="11639844" y="1335138"/>
                </a:lnTo>
                <a:lnTo>
                  <a:pt x="11639844" y="1459967"/>
                </a:lnTo>
                <a:lnTo>
                  <a:pt x="11319789" y="1459967"/>
                </a:lnTo>
                <a:lnTo>
                  <a:pt x="11319789" y="1335138"/>
                </a:lnTo>
                <a:lnTo>
                  <a:pt x="11373814" y="1335138"/>
                </a:lnTo>
                <a:lnTo>
                  <a:pt x="11373814" y="1187798"/>
                </a:lnTo>
                <a:lnTo>
                  <a:pt x="11319789" y="1187798"/>
                </a:lnTo>
                <a:lnTo>
                  <a:pt x="11319789" y="1062968"/>
                </a:lnTo>
                <a:lnTo>
                  <a:pt x="11566174" y="1062968"/>
                </a:lnTo>
                <a:lnTo>
                  <a:pt x="11566174" y="1162423"/>
                </a:lnTo>
                <a:cubicBezTo>
                  <a:pt x="11575452" y="1137593"/>
                  <a:pt x="11589777" y="1116174"/>
                  <a:pt x="11609148" y="1098166"/>
                </a:cubicBezTo>
                <a:cubicBezTo>
                  <a:pt x="11627703" y="1080431"/>
                  <a:pt x="11646530" y="1068834"/>
                  <a:pt x="11665629" y="1063377"/>
                </a:cubicBezTo>
                <a:cubicBezTo>
                  <a:pt x="11683911" y="1058193"/>
                  <a:pt x="11710786" y="1055601"/>
                  <a:pt x="11746256" y="1055601"/>
                </a:cubicBezTo>
                <a:close/>
                <a:moveTo>
                  <a:pt x="8680732" y="1055601"/>
                </a:moveTo>
                <a:cubicBezTo>
                  <a:pt x="8730392" y="1055601"/>
                  <a:pt x="8773911" y="1066515"/>
                  <a:pt x="8811292" y="1088343"/>
                </a:cubicBezTo>
                <a:lnTo>
                  <a:pt x="8811292" y="1062968"/>
                </a:lnTo>
                <a:lnTo>
                  <a:pt x="9065862" y="1062968"/>
                </a:lnTo>
                <a:lnTo>
                  <a:pt x="9065862" y="1187798"/>
                </a:lnTo>
                <a:lnTo>
                  <a:pt x="9016340" y="1187798"/>
                </a:lnTo>
                <a:lnTo>
                  <a:pt x="9016340" y="1405533"/>
                </a:lnTo>
                <a:cubicBezTo>
                  <a:pt x="9016340" y="1454101"/>
                  <a:pt x="9011974" y="1491482"/>
                  <a:pt x="9003243" y="1517675"/>
                </a:cubicBezTo>
                <a:cubicBezTo>
                  <a:pt x="8994238" y="1543869"/>
                  <a:pt x="8978140" y="1566243"/>
                  <a:pt x="8954948" y="1584797"/>
                </a:cubicBezTo>
                <a:cubicBezTo>
                  <a:pt x="8931756" y="1604169"/>
                  <a:pt x="8902697" y="1618085"/>
                  <a:pt x="8867772" y="1626543"/>
                </a:cubicBezTo>
                <a:cubicBezTo>
                  <a:pt x="8833120" y="1635547"/>
                  <a:pt x="8787144" y="1640049"/>
                  <a:pt x="8729846" y="1640049"/>
                </a:cubicBezTo>
                <a:cubicBezTo>
                  <a:pt x="8704198" y="1640049"/>
                  <a:pt x="8681346" y="1639231"/>
                  <a:pt x="8661292" y="1637594"/>
                </a:cubicBezTo>
                <a:cubicBezTo>
                  <a:pt x="8641237" y="1635956"/>
                  <a:pt x="8618250" y="1633228"/>
                  <a:pt x="8592328" y="1629408"/>
                </a:cubicBezTo>
                <a:cubicBezTo>
                  <a:pt x="8548126" y="1622314"/>
                  <a:pt x="8516066" y="1614810"/>
                  <a:pt x="8496148" y="1606898"/>
                </a:cubicBezTo>
                <a:lnTo>
                  <a:pt x="8552628" y="1506216"/>
                </a:lnTo>
                <a:cubicBezTo>
                  <a:pt x="8584552" y="1519585"/>
                  <a:pt x="8627390" y="1526270"/>
                  <a:pt x="8681142" y="1526270"/>
                </a:cubicBezTo>
                <a:cubicBezTo>
                  <a:pt x="8716612" y="1526270"/>
                  <a:pt x="8744307" y="1521222"/>
                  <a:pt x="8764225" y="1511127"/>
                </a:cubicBezTo>
                <a:cubicBezTo>
                  <a:pt x="8784416" y="1501304"/>
                  <a:pt x="8797376" y="1489708"/>
                  <a:pt x="8803106" y="1476338"/>
                </a:cubicBezTo>
                <a:cubicBezTo>
                  <a:pt x="8808564" y="1462969"/>
                  <a:pt x="8811292" y="1444005"/>
                  <a:pt x="8811292" y="1419449"/>
                </a:cubicBezTo>
                <a:cubicBezTo>
                  <a:pt x="8770092" y="1440185"/>
                  <a:pt x="8724116" y="1450554"/>
                  <a:pt x="8673365" y="1450554"/>
                </a:cubicBezTo>
                <a:cubicBezTo>
                  <a:pt x="8614156" y="1450554"/>
                  <a:pt x="8564225" y="1433637"/>
                  <a:pt x="8523570" y="1399803"/>
                </a:cubicBezTo>
                <a:cubicBezTo>
                  <a:pt x="8482370" y="1366243"/>
                  <a:pt x="8461769" y="1319721"/>
                  <a:pt x="8461769" y="1260240"/>
                </a:cubicBezTo>
                <a:cubicBezTo>
                  <a:pt x="8461769" y="1197484"/>
                  <a:pt x="8483188" y="1147689"/>
                  <a:pt x="8526026" y="1110854"/>
                </a:cubicBezTo>
                <a:cubicBezTo>
                  <a:pt x="8568590" y="1074019"/>
                  <a:pt x="8620159" y="1055601"/>
                  <a:pt x="8680732" y="1055601"/>
                </a:cubicBezTo>
                <a:close/>
                <a:moveTo>
                  <a:pt x="6699533" y="1055601"/>
                </a:moveTo>
                <a:cubicBezTo>
                  <a:pt x="6749192" y="1055601"/>
                  <a:pt x="6792712" y="1066515"/>
                  <a:pt x="6830093" y="1088343"/>
                </a:cubicBezTo>
                <a:lnTo>
                  <a:pt x="6830093" y="1062968"/>
                </a:lnTo>
                <a:lnTo>
                  <a:pt x="7084662" y="1062968"/>
                </a:lnTo>
                <a:lnTo>
                  <a:pt x="7084662" y="1187798"/>
                </a:lnTo>
                <a:lnTo>
                  <a:pt x="7035140" y="1187798"/>
                </a:lnTo>
                <a:lnTo>
                  <a:pt x="7035140" y="1405533"/>
                </a:lnTo>
                <a:cubicBezTo>
                  <a:pt x="7035140" y="1454101"/>
                  <a:pt x="7030774" y="1491482"/>
                  <a:pt x="7022043" y="1517675"/>
                </a:cubicBezTo>
                <a:cubicBezTo>
                  <a:pt x="7013039" y="1543869"/>
                  <a:pt x="6996941" y="1566243"/>
                  <a:pt x="6973749" y="1584797"/>
                </a:cubicBezTo>
                <a:cubicBezTo>
                  <a:pt x="6950556" y="1604169"/>
                  <a:pt x="6921497" y="1618085"/>
                  <a:pt x="6886572" y="1626543"/>
                </a:cubicBezTo>
                <a:cubicBezTo>
                  <a:pt x="6851920" y="1635547"/>
                  <a:pt x="6805945" y="1640049"/>
                  <a:pt x="6748646" y="1640049"/>
                </a:cubicBezTo>
                <a:cubicBezTo>
                  <a:pt x="6722998" y="1640049"/>
                  <a:pt x="6700146" y="1639231"/>
                  <a:pt x="6680092" y="1637594"/>
                </a:cubicBezTo>
                <a:cubicBezTo>
                  <a:pt x="6660037" y="1635956"/>
                  <a:pt x="6637049" y="1633228"/>
                  <a:pt x="6611129" y="1629408"/>
                </a:cubicBezTo>
                <a:cubicBezTo>
                  <a:pt x="6566927" y="1622314"/>
                  <a:pt x="6534867" y="1614810"/>
                  <a:pt x="6514949" y="1606898"/>
                </a:cubicBezTo>
                <a:lnTo>
                  <a:pt x="6571429" y="1506216"/>
                </a:lnTo>
                <a:cubicBezTo>
                  <a:pt x="6603352" y="1519585"/>
                  <a:pt x="6646190" y="1526270"/>
                  <a:pt x="6699942" y="1526270"/>
                </a:cubicBezTo>
                <a:cubicBezTo>
                  <a:pt x="6735413" y="1526270"/>
                  <a:pt x="6763107" y="1521222"/>
                  <a:pt x="6783026" y="1511127"/>
                </a:cubicBezTo>
                <a:cubicBezTo>
                  <a:pt x="6803216" y="1501304"/>
                  <a:pt x="6816177" y="1489708"/>
                  <a:pt x="6821907" y="1476338"/>
                </a:cubicBezTo>
                <a:cubicBezTo>
                  <a:pt x="6827364" y="1462969"/>
                  <a:pt x="6830093" y="1444005"/>
                  <a:pt x="6830093" y="1419449"/>
                </a:cubicBezTo>
                <a:cubicBezTo>
                  <a:pt x="6788892" y="1440185"/>
                  <a:pt x="6742916" y="1450554"/>
                  <a:pt x="6692165" y="1450554"/>
                </a:cubicBezTo>
                <a:cubicBezTo>
                  <a:pt x="6632957" y="1450554"/>
                  <a:pt x="6583025" y="1433637"/>
                  <a:pt x="6542370" y="1399803"/>
                </a:cubicBezTo>
                <a:cubicBezTo>
                  <a:pt x="6501170" y="1366243"/>
                  <a:pt x="6480569" y="1319721"/>
                  <a:pt x="6480569" y="1260240"/>
                </a:cubicBezTo>
                <a:cubicBezTo>
                  <a:pt x="6480569" y="1197484"/>
                  <a:pt x="6501988" y="1147689"/>
                  <a:pt x="6544826" y="1110854"/>
                </a:cubicBezTo>
                <a:cubicBezTo>
                  <a:pt x="6587390" y="1074019"/>
                  <a:pt x="6638960" y="1055601"/>
                  <a:pt x="6699533" y="1055601"/>
                </a:cubicBezTo>
                <a:close/>
                <a:moveTo>
                  <a:pt x="6216436" y="1055601"/>
                </a:moveTo>
                <a:cubicBezTo>
                  <a:pt x="6267187" y="1055601"/>
                  <a:pt x="6305386" y="1069653"/>
                  <a:pt x="6331034" y="1097757"/>
                </a:cubicBezTo>
                <a:cubicBezTo>
                  <a:pt x="6356410" y="1125860"/>
                  <a:pt x="6369097" y="1171017"/>
                  <a:pt x="6369097" y="1233228"/>
                </a:cubicBezTo>
                <a:lnTo>
                  <a:pt x="6369097" y="1335138"/>
                </a:lnTo>
                <a:lnTo>
                  <a:pt x="6416164" y="1335138"/>
                </a:lnTo>
                <a:lnTo>
                  <a:pt x="6416164" y="1459967"/>
                </a:lnTo>
                <a:lnTo>
                  <a:pt x="6163231" y="1459967"/>
                </a:lnTo>
                <a:lnTo>
                  <a:pt x="6163231" y="1283569"/>
                </a:lnTo>
                <a:cubicBezTo>
                  <a:pt x="6163231" y="1245097"/>
                  <a:pt x="6159956" y="1219721"/>
                  <a:pt x="6153408" y="1207443"/>
                </a:cubicBezTo>
                <a:cubicBezTo>
                  <a:pt x="6146314" y="1195438"/>
                  <a:pt x="6132808" y="1189435"/>
                  <a:pt x="6112889" y="1189435"/>
                </a:cubicBezTo>
                <a:cubicBezTo>
                  <a:pt x="6094608" y="1189435"/>
                  <a:pt x="6074963" y="1196393"/>
                  <a:pt x="6053954" y="1210308"/>
                </a:cubicBezTo>
                <a:lnTo>
                  <a:pt x="6053954" y="1335138"/>
                </a:lnTo>
                <a:lnTo>
                  <a:pt x="6111252" y="1335138"/>
                </a:lnTo>
                <a:lnTo>
                  <a:pt x="6111252" y="1459967"/>
                </a:lnTo>
                <a:lnTo>
                  <a:pt x="5796927" y="1459967"/>
                </a:lnTo>
                <a:lnTo>
                  <a:pt x="5796927" y="1335138"/>
                </a:lnTo>
                <a:lnTo>
                  <a:pt x="5848088" y="1335138"/>
                </a:lnTo>
                <a:lnTo>
                  <a:pt x="5848088" y="1187798"/>
                </a:lnTo>
                <a:lnTo>
                  <a:pt x="5796927" y="1187798"/>
                </a:lnTo>
                <a:lnTo>
                  <a:pt x="5796927" y="1062968"/>
                </a:lnTo>
                <a:lnTo>
                  <a:pt x="6053954" y="1062968"/>
                </a:lnTo>
                <a:lnTo>
                  <a:pt x="6053954" y="1113309"/>
                </a:lnTo>
                <a:cubicBezTo>
                  <a:pt x="6104431" y="1074837"/>
                  <a:pt x="6158592" y="1055601"/>
                  <a:pt x="6216436" y="1055601"/>
                </a:cubicBezTo>
                <a:close/>
                <a:moveTo>
                  <a:pt x="4802533" y="1055601"/>
                </a:moveTo>
                <a:lnTo>
                  <a:pt x="4802533" y="1230363"/>
                </a:lnTo>
                <a:cubicBezTo>
                  <a:pt x="4797893" y="1230090"/>
                  <a:pt x="4792165" y="1229953"/>
                  <a:pt x="4785342" y="1229953"/>
                </a:cubicBezTo>
                <a:cubicBezTo>
                  <a:pt x="4743323" y="1229953"/>
                  <a:pt x="4712082" y="1234182"/>
                  <a:pt x="4691618" y="1242641"/>
                </a:cubicBezTo>
                <a:cubicBezTo>
                  <a:pt x="4670336" y="1251372"/>
                  <a:pt x="4655875" y="1262832"/>
                  <a:pt x="4648235" y="1277020"/>
                </a:cubicBezTo>
                <a:cubicBezTo>
                  <a:pt x="4640322" y="1291754"/>
                  <a:pt x="4636229" y="1311127"/>
                  <a:pt x="4635956" y="1335138"/>
                </a:cubicBezTo>
                <a:lnTo>
                  <a:pt x="4696120" y="1335138"/>
                </a:lnTo>
                <a:lnTo>
                  <a:pt x="4696120" y="1459967"/>
                </a:lnTo>
                <a:lnTo>
                  <a:pt x="4376065" y="1459967"/>
                </a:lnTo>
                <a:lnTo>
                  <a:pt x="4376065" y="1335138"/>
                </a:lnTo>
                <a:lnTo>
                  <a:pt x="4430090" y="1335138"/>
                </a:lnTo>
                <a:lnTo>
                  <a:pt x="4430090" y="1187798"/>
                </a:lnTo>
                <a:lnTo>
                  <a:pt x="4376065" y="1187798"/>
                </a:lnTo>
                <a:lnTo>
                  <a:pt x="4376065" y="1062968"/>
                </a:lnTo>
                <a:lnTo>
                  <a:pt x="4622450" y="1062968"/>
                </a:lnTo>
                <a:lnTo>
                  <a:pt x="4622450" y="1162423"/>
                </a:lnTo>
                <a:cubicBezTo>
                  <a:pt x="4631727" y="1137593"/>
                  <a:pt x="4646052" y="1116174"/>
                  <a:pt x="4665424" y="1098166"/>
                </a:cubicBezTo>
                <a:cubicBezTo>
                  <a:pt x="4683979" y="1080431"/>
                  <a:pt x="4702805" y="1068834"/>
                  <a:pt x="4721905" y="1063377"/>
                </a:cubicBezTo>
                <a:cubicBezTo>
                  <a:pt x="4740185" y="1058193"/>
                  <a:pt x="4767061" y="1055601"/>
                  <a:pt x="4802533" y="1055601"/>
                </a:cubicBezTo>
                <a:close/>
                <a:moveTo>
                  <a:pt x="11002749" y="1051508"/>
                </a:moveTo>
                <a:cubicBezTo>
                  <a:pt x="11077782" y="1051508"/>
                  <a:pt x="11138901" y="1070608"/>
                  <a:pt x="11186105" y="1108807"/>
                </a:cubicBezTo>
                <a:cubicBezTo>
                  <a:pt x="11232489" y="1146734"/>
                  <a:pt x="11257183" y="1204442"/>
                  <a:pt x="11260184" y="1281932"/>
                </a:cubicBezTo>
                <a:lnTo>
                  <a:pt x="10947496" y="1281932"/>
                </a:lnTo>
                <a:cubicBezTo>
                  <a:pt x="10948315" y="1346324"/>
                  <a:pt x="10972325" y="1378521"/>
                  <a:pt x="11019529" y="1378521"/>
                </a:cubicBezTo>
                <a:cubicBezTo>
                  <a:pt x="11047905" y="1378521"/>
                  <a:pt x="11068369" y="1363787"/>
                  <a:pt x="11080921" y="1334319"/>
                </a:cubicBezTo>
                <a:lnTo>
                  <a:pt x="11250771" y="1355192"/>
                </a:lnTo>
                <a:cubicBezTo>
                  <a:pt x="11243130" y="1372928"/>
                  <a:pt x="11232489" y="1388821"/>
                  <a:pt x="11218847" y="1402873"/>
                </a:cubicBezTo>
                <a:cubicBezTo>
                  <a:pt x="11205204" y="1416925"/>
                  <a:pt x="11188561" y="1429135"/>
                  <a:pt x="11168915" y="1439503"/>
                </a:cubicBezTo>
                <a:cubicBezTo>
                  <a:pt x="11129351" y="1460786"/>
                  <a:pt x="11082012" y="1471427"/>
                  <a:pt x="11026896" y="1471427"/>
                </a:cubicBezTo>
                <a:cubicBezTo>
                  <a:pt x="10934399" y="1471427"/>
                  <a:pt x="10864822" y="1452191"/>
                  <a:pt x="10818165" y="1413719"/>
                </a:cubicBezTo>
                <a:cubicBezTo>
                  <a:pt x="10771507" y="1375520"/>
                  <a:pt x="10748178" y="1325451"/>
                  <a:pt x="10748178" y="1263514"/>
                </a:cubicBezTo>
                <a:cubicBezTo>
                  <a:pt x="10748178" y="1202941"/>
                  <a:pt x="10771234" y="1152463"/>
                  <a:pt x="10817346" y="1112081"/>
                </a:cubicBezTo>
                <a:cubicBezTo>
                  <a:pt x="10862912" y="1071699"/>
                  <a:pt x="10924713" y="1051508"/>
                  <a:pt x="11002749" y="1051508"/>
                </a:cubicBezTo>
                <a:close/>
                <a:moveTo>
                  <a:pt x="9373974" y="1051508"/>
                </a:moveTo>
                <a:cubicBezTo>
                  <a:pt x="9449008" y="1051508"/>
                  <a:pt x="9510126" y="1070608"/>
                  <a:pt x="9557330" y="1108807"/>
                </a:cubicBezTo>
                <a:cubicBezTo>
                  <a:pt x="9603715" y="1146734"/>
                  <a:pt x="9628408" y="1204442"/>
                  <a:pt x="9631409" y="1281932"/>
                </a:cubicBezTo>
                <a:lnTo>
                  <a:pt x="9318721" y="1281932"/>
                </a:lnTo>
                <a:cubicBezTo>
                  <a:pt x="9319540" y="1346324"/>
                  <a:pt x="9343550" y="1378521"/>
                  <a:pt x="9390754" y="1378521"/>
                </a:cubicBezTo>
                <a:cubicBezTo>
                  <a:pt x="9419130" y="1378521"/>
                  <a:pt x="9439594" y="1363787"/>
                  <a:pt x="9452146" y="1334319"/>
                </a:cubicBezTo>
                <a:lnTo>
                  <a:pt x="9621996" y="1355192"/>
                </a:lnTo>
                <a:cubicBezTo>
                  <a:pt x="9614356" y="1372928"/>
                  <a:pt x="9603714" y="1388821"/>
                  <a:pt x="9590072" y="1402873"/>
                </a:cubicBezTo>
                <a:cubicBezTo>
                  <a:pt x="9576430" y="1416925"/>
                  <a:pt x="9559786" y="1429135"/>
                  <a:pt x="9540140" y="1439503"/>
                </a:cubicBezTo>
                <a:cubicBezTo>
                  <a:pt x="9500577" y="1460786"/>
                  <a:pt x="9453237" y="1471427"/>
                  <a:pt x="9398121" y="1471427"/>
                </a:cubicBezTo>
                <a:cubicBezTo>
                  <a:pt x="9305624" y="1471427"/>
                  <a:pt x="9236047" y="1452191"/>
                  <a:pt x="9189390" y="1413719"/>
                </a:cubicBezTo>
                <a:cubicBezTo>
                  <a:pt x="9142732" y="1375520"/>
                  <a:pt x="9119403" y="1325451"/>
                  <a:pt x="9119403" y="1263514"/>
                </a:cubicBezTo>
                <a:cubicBezTo>
                  <a:pt x="9119403" y="1202941"/>
                  <a:pt x="9142460" y="1152463"/>
                  <a:pt x="9188571" y="1112081"/>
                </a:cubicBezTo>
                <a:cubicBezTo>
                  <a:pt x="9234138" y="1071699"/>
                  <a:pt x="9295938" y="1051508"/>
                  <a:pt x="9373974" y="1051508"/>
                </a:cubicBezTo>
                <a:close/>
                <a:moveTo>
                  <a:pt x="8115223" y="1051508"/>
                </a:moveTo>
                <a:cubicBezTo>
                  <a:pt x="8199261" y="1051508"/>
                  <a:pt x="8267610" y="1070881"/>
                  <a:pt x="8320271" y="1109626"/>
                </a:cubicBezTo>
                <a:cubicBezTo>
                  <a:pt x="8372931" y="1148371"/>
                  <a:pt x="8399261" y="1198848"/>
                  <a:pt x="8399261" y="1261058"/>
                </a:cubicBezTo>
                <a:cubicBezTo>
                  <a:pt x="8399261" y="1321086"/>
                  <a:pt x="8374159" y="1371154"/>
                  <a:pt x="8323954" y="1411263"/>
                </a:cubicBezTo>
                <a:cubicBezTo>
                  <a:pt x="8273749" y="1451372"/>
                  <a:pt x="8207446" y="1471427"/>
                  <a:pt x="8125045" y="1471427"/>
                </a:cubicBezTo>
                <a:cubicBezTo>
                  <a:pt x="8036096" y="1471427"/>
                  <a:pt x="7966791" y="1451372"/>
                  <a:pt x="7917133" y="1411263"/>
                </a:cubicBezTo>
                <a:cubicBezTo>
                  <a:pt x="7867474" y="1371427"/>
                  <a:pt x="7842644" y="1320813"/>
                  <a:pt x="7842644" y="1259421"/>
                </a:cubicBezTo>
                <a:cubicBezTo>
                  <a:pt x="7842644" y="1201031"/>
                  <a:pt x="7867201" y="1151781"/>
                  <a:pt x="7916314" y="1111672"/>
                </a:cubicBezTo>
                <a:cubicBezTo>
                  <a:pt x="7965427" y="1071563"/>
                  <a:pt x="8031730" y="1051508"/>
                  <a:pt x="8115223" y="1051508"/>
                </a:cubicBezTo>
                <a:close/>
                <a:moveTo>
                  <a:pt x="4028998" y="1051508"/>
                </a:moveTo>
                <a:cubicBezTo>
                  <a:pt x="4113036" y="1051508"/>
                  <a:pt x="4181386" y="1070881"/>
                  <a:pt x="4234046" y="1109626"/>
                </a:cubicBezTo>
                <a:cubicBezTo>
                  <a:pt x="4286706" y="1148371"/>
                  <a:pt x="4313036" y="1198848"/>
                  <a:pt x="4313036" y="1261058"/>
                </a:cubicBezTo>
                <a:cubicBezTo>
                  <a:pt x="4313036" y="1321086"/>
                  <a:pt x="4287934" y="1371154"/>
                  <a:pt x="4237729" y="1411263"/>
                </a:cubicBezTo>
                <a:cubicBezTo>
                  <a:pt x="4187525" y="1451372"/>
                  <a:pt x="4121222" y="1471427"/>
                  <a:pt x="4038821" y="1471427"/>
                </a:cubicBezTo>
                <a:cubicBezTo>
                  <a:pt x="3949871" y="1471427"/>
                  <a:pt x="3880567" y="1451372"/>
                  <a:pt x="3830908" y="1411263"/>
                </a:cubicBezTo>
                <a:cubicBezTo>
                  <a:pt x="3781249" y="1371427"/>
                  <a:pt x="3756420" y="1320813"/>
                  <a:pt x="3756420" y="1259421"/>
                </a:cubicBezTo>
                <a:cubicBezTo>
                  <a:pt x="3756420" y="1201031"/>
                  <a:pt x="3780976" y="1151781"/>
                  <a:pt x="3830090" y="1111672"/>
                </a:cubicBezTo>
                <a:cubicBezTo>
                  <a:pt x="3879202" y="1071563"/>
                  <a:pt x="3945505" y="1051508"/>
                  <a:pt x="4028998" y="1051508"/>
                </a:cubicBezTo>
                <a:close/>
                <a:moveTo>
                  <a:pt x="9933716" y="904169"/>
                </a:moveTo>
                <a:lnTo>
                  <a:pt x="9933716" y="1062968"/>
                </a:lnTo>
                <a:lnTo>
                  <a:pt x="10016800" y="1062968"/>
                </a:lnTo>
                <a:lnTo>
                  <a:pt x="10016800" y="1187798"/>
                </a:lnTo>
                <a:lnTo>
                  <a:pt x="9933716" y="1187798"/>
                </a:lnTo>
                <a:lnTo>
                  <a:pt x="9933716" y="1264742"/>
                </a:lnTo>
                <a:cubicBezTo>
                  <a:pt x="9933716" y="1289844"/>
                  <a:pt x="9936035" y="1306625"/>
                  <a:pt x="9940674" y="1315083"/>
                </a:cubicBezTo>
                <a:cubicBezTo>
                  <a:pt x="9945040" y="1323541"/>
                  <a:pt x="9954316" y="1327771"/>
                  <a:pt x="9968505" y="1327771"/>
                </a:cubicBezTo>
                <a:cubicBezTo>
                  <a:pt x="9981874" y="1327771"/>
                  <a:pt x="9997972" y="1323541"/>
                  <a:pt x="10016800" y="1315083"/>
                </a:cubicBezTo>
                <a:lnTo>
                  <a:pt x="10016800" y="1437048"/>
                </a:lnTo>
                <a:cubicBezTo>
                  <a:pt x="10003430" y="1446052"/>
                  <a:pt x="9984058" y="1453964"/>
                  <a:pt x="9958682" y="1460786"/>
                </a:cubicBezTo>
                <a:cubicBezTo>
                  <a:pt x="9931942" y="1467880"/>
                  <a:pt x="9906294" y="1471427"/>
                  <a:pt x="9881738" y="1471427"/>
                </a:cubicBezTo>
                <a:cubicBezTo>
                  <a:pt x="9850906" y="1471427"/>
                  <a:pt x="9824439" y="1466379"/>
                  <a:pt x="9802338" y="1456284"/>
                </a:cubicBezTo>
                <a:cubicBezTo>
                  <a:pt x="9779692" y="1445915"/>
                  <a:pt x="9762638" y="1432000"/>
                  <a:pt x="9751178" y="1414537"/>
                </a:cubicBezTo>
                <a:cubicBezTo>
                  <a:pt x="9744902" y="1404442"/>
                  <a:pt x="9740264" y="1395233"/>
                  <a:pt x="9737263" y="1386911"/>
                </a:cubicBezTo>
                <a:cubicBezTo>
                  <a:pt x="9734262" y="1378589"/>
                  <a:pt x="9732078" y="1369244"/>
                  <a:pt x="9730714" y="1358876"/>
                </a:cubicBezTo>
                <a:cubicBezTo>
                  <a:pt x="9728804" y="1340867"/>
                  <a:pt x="9727850" y="1306079"/>
                  <a:pt x="9727850" y="1254510"/>
                </a:cubicBezTo>
                <a:lnTo>
                  <a:pt x="9727850" y="1187798"/>
                </a:lnTo>
                <a:lnTo>
                  <a:pt x="9677100" y="1187798"/>
                </a:lnTo>
                <a:lnTo>
                  <a:pt x="9677100" y="1062968"/>
                </a:lnTo>
                <a:lnTo>
                  <a:pt x="9727850" y="1062968"/>
                </a:lnTo>
                <a:lnTo>
                  <a:pt x="9727850" y="1001986"/>
                </a:lnTo>
                <a:close/>
                <a:moveTo>
                  <a:pt x="10063829" y="890662"/>
                </a:moveTo>
                <a:lnTo>
                  <a:pt x="10321674" y="890662"/>
                </a:lnTo>
                <a:lnTo>
                  <a:pt x="10321674" y="1110854"/>
                </a:lnTo>
                <a:cubicBezTo>
                  <a:pt x="10376517" y="1074019"/>
                  <a:pt x="10430405" y="1055601"/>
                  <a:pt x="10483338" y="1055601"/>
                </a:cubicBezTo>
                <a:cubicBezTo>
                  <a:pt x="10529996" y="1055601"/>
                  <a:pt x="10566968" y="1069107"/>
                  <a:pt x="10594253" y="1096120"/>
                </a:cubicBezTo>
                <a:cubicBezTo>
                  <a:pt x="10621538" y="1123405"/>
                  <a:pt x="10635180" y="1171563"/>
                  <a:pt x="10635180" y="1240595"/>
                </a:cubicBezTo>
                <a:lnTo>
                  <a:pt x="10635180" y="1335138"/>
                </a:lnTo>
                <a:lnTo>
                  <a:pt x="10681838" y="1335138"/>
                </a:lnTo>
                <a:lnTo>
                  <a:pt x="10681838" y="1459967"/>
                </a:lnTo>
                <a:lnTo>
                  <a:pt x="10429314" y="1459967"/>
                </a:lnTo>
                <a:lnTo>
                  <a:pt x="10429314" y="1297484"/>
                </a:lnTo>
                <a:cubicBezTo>
                  <a:pt x="10429314" y="1248098"/>
                  <a:pt x="10426449" y="1217129"/>
                  <a:pt x="10420719" y="1204578"/>
                </a:cubicBezTo>
                <a:cubicBezTo>
                  <a:pt x="10414716" y="1192027"/>
                  <a:pt x="10402165" y="1185751"/>
                  <a:pt x="10383066" y="1185751"/>
                </a:cubicBezTo>
                <a:cubicBezTo>
                  <a:pt x="10363148" y="1185751"/>
                  <a:pt x="10342684" y="1192709"/>
                  <a:pt x="10321674" y="1206625"/>
                </a:cubicBezTo>
                <a:lnTo>
                  <a:pt x="10321674" y="1335138"/>
                </a:lnTo>
                <a:lnTo>
                  <a:pt x="10377336" y="1335138"/>
                </a:lnTo>
                <a:lnTo>
                  <a:pt x="10377336" y="1459967"/>
                </a:lnTo>
                <a:lnTo>
                  <a:pt x="10063829" y="1459967"/>
                </a:lnTo>
                <a:lnTo>
                  <a:pt x="10063829" y="1335138"/>
                </a:lnTo>
                <a:lnTo>
                  <a:pt x="10115808" y="1335138"/>
                </a:lnTo>
                <a:lnTo>
                  <a:pt x="10115808" y="1015492"/>
                </a:lnTo>
                <a:lnTo>
                  <a:pt x="10063829" y="1015492"/>
                </a:lnTo>
                <a:close/>
                <a:moveTo>
                  <a:pt x="7276577" y="890662"/>
                </a:moveTo>
                <a:lnTo>
                  <a:pt x="7840970" y="890662"/>
                </a:lnTo>
                <a:lnTo>
                  <a:pt x="7840970" y="1130499"/>
                </a:lnTo>
                <a:lnTo>
                  <a:pt x="7734148" y="1130499"/>
                </a:lnTo>
                <a:lnTo>
                  <a:pt x="7734148" y="1026952"/>
                </a:lnTo>
                <a:lnTo>
                  <a:pt x="7669073" y="1026952"/>
                </a:lnTo>
                <a:lnTo>
                  <a:pt x="7669073" y="1323678"/>
                </a:lnTo>
                <a:lnTo>
                  <a:pt x="7719414" y="1323678"/>
                </a:lnTo>
                <a:lnTo>
                  <a:pt x="7719414" y="1459967"/>
                </a:lnTo>
                <a:lnTo>
                  <a:pt x="7399769" y="1459967"/>
                </a:lnTo>
                <a:lnTo>
                  <a:pt x="7399769" y="1323678"/>
                </a:lnTo>
                <a:lnTo>
                  <a:pt x="7448882" y="1323678"/>
                </a:lnTo>
                <a:lnTo>
                  <a:pt x="7448882" y="1026952"/>
                </a:lnTo>
                <a:lnTo>
                  <a:pt x="7383398" y="1026952"/>
                </a:lnTo>
                <a:lnTo>
                  <a:pt x="7383398" y="1130499"/>
                </a:lnTo>
                <a:lnTo>
                  <a:pt x="7276577" y="1130499"/>
                </a:lnTo>
                <a:close/>
                <a:moveTo>
                  <a:pt x="4825898" y="890662"/>
                </a:moveTo>
                <a:lnTo>
                  <a:pt x="5083334" y="890662"/>
                </a:lnTo>
                <a:lnTo>
                  <a:pt x="5083334" y="1287252"/>
                </a:lnTo>
                <a:lnTo>
                  <a:pt x="5083334" y="1459967"/>
                </a:lnTo>
                <a:lnTo>
                  <a:pt x="4826717" y="1459967"/>
                </a:lnTo>
                <a:lnTo>
                  <a:pt x="4826717" y="1335138"/>
                </a:lnTo>
                <a:lnTo>
                  <a:pt x="4877467" y="1335138"/>
                </a:lnTo>
                <a:lnTo>
                  <a:pt x="4877467" y="1015492"/>
                </a:lnTo>
                <a:lnTo>
                  <a:pt x="4825898" y="1015492"/>
                </a:lnTo>
                <a:close/>
                <a:moveTo>
                  <a:pt x="2851061" y="890662"/>
                </a:moveTo>
                <a:lnTo>
                  <a:pt x="3146150" y="890662"/>
                </a:lnTo>
                <a:lnTo>
                  <a:pt x="3146150" y="1026952"/>
                </a:lnTo>
                <a:lnTo>
                  <a:pt x="3103585" y="1026952"/>
                </a:lnTo>
                <a:lnTo>
                  <a:pt x="3170706" y="1272109"/>
                </a:lnTo>
                <a:lnTo>
                  <a:pt x="3255836" y="1026952"/>
                </a:lnTo>
                <a:lnTo>
                  <a:pt x="3213681" y="1026952"/>
                </a:lnTo>
                <a:lnTo>
                  <a:pt x="3213681" y="890662"/>
                </a:lnTo>
                <a:lnTo>
                  <a:pt x="3461703" y="890662"/>
                </a:lnTo>
                <a:lnTo>
                  <a:pt x="3461703" y="1026952"/>
                </a:lnTo>
                <a:lnTo>
                  <a:pt x="3419547" y="1026952"/>
                </a:lnTo>
                <a:lnTo>
                  <a:pt x="3505904" y="1272109"/>
                </a:lnTo>
                <a:lnTo>
                  <a:pt x="3573844" y="1026952"/>
                </a:lnTo>
                <a:lnTo>
                  <a:pt x="3532917" y="1026952"/>
                </a:lnTo>
                <a:lnTo>
                  <a:pt x="3532917" y="890662"/>
                </a:lnTo>
                <a:lnTo>
                  <a:pt x="3762522" y="890662"/>
                </a:lnTo>
                <a:lnTo>
                  <a:pt x="3762522" y="1026952"/>
                </a:lnTo>
                <a:lnTo>
                  <a:pt x="3723231" y="1026952"/>
                </a:lnTo>
                <a:lnTo>
                  <a:pt x="3561157" y="1464879"/>
                </a:lnTo>
                <a:lnTo>
                  <a:pt x="3384349" y="1464879"/>
                </a:lnTo>
                <a:lnTo>
                  <a:pt x="3307405" y="1245506"/>
                </a:lnTo>
                <a:lnTo>
                  <a:pt x="3230052" y="1464879"/>
                </a:lnTo>
                <a:lnTo>
                  <a:pt x="3050788" y="1464879"/>
                </a:lnTo>
                <a:lnTo>
                  <a:pt x="2890351" y="1026952"/>
                </a:lnTo>
                <a:lnTo>
                  <a:pt x="2851061" y="1026952"/>
                </a:lnTo>
                <a:close/>
                <a:moveTo>
                  <a:pt x="5592772" y="879203"/>
                </a:moveTo>
                <a:cubicBezTo>
                  <a:pt x="5625787" y="879203"/>
                  <a:pt x="5652391" y="886024"/>
                  <a:pt x="5672582" y="899666"/>
                </a:cubicBezTo>
                <a:cubicBezTo>
                  <a:pt x="5692500" y="913582"/>
                  <a:pt x="5702459" y="930499"/>
                  <a:pt x="5702459" y="950417"/>
                </a:cubicBezTo>
                <a:cubicBezTo>
                  <a:pt x="5702459" y="971972"/>
                  <a:pt x="5692090" y="989025"/>
                  <a:pt x="5671353" y="1001577"/>
                </a:cubicBezTo>
                <a:cubicBezTo>
                  <a:pt x="5650344" y="1014401"/>
                  <a:pt x="5623877" y="1020813"/>
                  <a:pt x="5591954" y="1020813"/>
                </a:cubicBezTo>
                <a:cubicBezTo>
                  <a:pt x="5559484" y="1020813"/>
                  <a:pt x="5532473" y="1014946"/>
                  <a:pt x="5510917" y="1003214"/>
                </a:cubicBezTo>
                <a:cubicBezTo>
                  <a:pt x="5489361" y="991754"/>
                  <a:pt x="5478584" y="974291"/>
                  <a:pt x="5478584" y="950826"/>
                </a:cubicBezTo>
                <a:cubicBezTo>
                  <a:pt x="5478584" y="929271"/>
                  <a:pt x="5489634" y="911945"/>
                  <a:pt x="5511735" y="898848"/>
                </a:cubicBezTo>
                <a:cubicBezTo>
                  <a:pt x="5533563" y="885751"/>
                  <a:pt x="5560576" y="879203"/>
                  <a:pt x="5592772" y="879203"/>
                </a:cubicBezTo>
                <a:close/>
                <a:moveTo>
                  <a:pt x="3634044" y="392087"/>
                </a:moveTo>
                <a:cubicBezTo>
                  <a:pt x="3616036" y="392087"/>
                  <a:pt x="3601711" y="396999"/>
                  <a:pt x="3591071" y="406821"/>
                </a:cubicBezTo>
                <a:cubicBezTo>
                  <a:pt x="3580429" y="416917"/>
                  <a:pt x="3575109" y="429741"/>
                  <a:pt x="3575109" y="445293"/>
                </a:cubicBezTo>
                <a:cubicBezTo>
                  <a:pt x="3575109" y="461392"/>
                  <a:pt x="3580566" y="474488"/>
                  <a:pt x="3591480" y="484584"/>
                </a:cubicBezTo>
                <a:cubicBezTo>
                  <a:pt x="3602666" y="494952"/>
                  <a:pt x="3615491" y="500137"/>
                  <a:pt x="3629952" y="500137"/>
                </a:cubicBezTo>
                <a:cubicBezTo>
                  <a:pt x="3655599" y="500137"/>
                  <a:pt x="3676337" y="493179"/>
                  <a:pt x="3692162" y="479263"/>
                </a:cubicBezTo>
                <a:lnTo>
                  <a:pt x="3692162" y="406821"/>
                </a:lnTo>
                <a:cubicBezTo>
                  <a:pt x="3673881" y="396999"/>
                  <a:pt x="3654509" y="392087"/>
                  <a:pt x="3634044" y="392087"/>
                </a:cubicBezTo>
                <a:close/>
                <a:moveTo>
                  <a:pt x="6491544" y="331514"/>
                </a:moveTo>
                <a:cubicBezTo>
                  <a:pt x="6466988" y="331514"/>
                  <a:pt x="6447888" y="338881"/>
                  <a:pt x="6434246" y="353615"/>
                </a:cubicBezTo>
                <a:cubicBezTo>
                  <a:pt x="6420330" y="368349"/>
                  <a:pt x="6413372" y="385539"/>
                  <a:pt x="6413372" y="405184"/>
                </a:cubicBezTo>
                <a:cubicBezTo>
                  <a:pt x="6413372" y="428377"/>
                  <a:pt x="6420603" y="446385"/>
                  <a:pt x="6435064" y="459209"/>
                </a:cubicBezTo>
                <a:cubicBezTo>
                  <a:pt x="6449525" y="472033"/>
                  <a:pt x="6468080" y="478445"/>
                  <a:pt x="6490726" y="478445"/>
                </a:cubicBezTo>
                <a:cubicBezTo>
                  <a:pt x="6514190" y="478445"/>
                  <a:pt x="6532608" y="471760"/>
                  <a:pt x="6545978" y="458390"/>
                </a:cubicBezTo>
                <a:cubicBezTo>
                  <a:pt x="6559075" y="444748"/>
                  <a:pt x="6565623" y="426739"/>
                  <a:pt x="6565623" y="404366"/>
                </a:cubicBezTo>
                <a:cubicBezTo>
                  <a:pt x="6565623" y="381992"/>
                  <a:pt x="6559075" y="364256"/>
                  <a:pt x="6545978" y="351160"/>
                </a:cubicBezTo>
                <a:cubicBezTo>
                  <a:pt x="6532608" y="338063"/>
                  <a:pt x="6514464" y="331514"/>
                  <a:pt x="6491544" y="331514"/>
                </a:cubicBezTo>
                <a:close/>
                <a:moveTo>
                  <a:pt x="1983019" y="293451"/>
                </a:moveTo>
                <a:cubicBezTo>
                  <a:pt x="1959827" y="293451"/>
                  <a:pt x="1942092" y="302319"/>
                  <a:pt x="1929813" y="320054"/>
                </a:cubicBezTo>
                <a:cubicBezTo>
                  <a:pt x="1917535" y="337517"/>
                  <a:pt x="1911396" y="359072"/>
                  <a:pt x="1911396" y="384720"/>
                </a:cubicBezTo>
                <a:cubicBezTo>
                  <a:pt x="1911396" y="409004"/>
                  <a:pt x="1917535" y="429195"/>
                  <a:pt x="1929813" y="445293"/>
                </a:cubicBezTo>
                <a:cubicBezTo>
                  <a:pt x="1942092" y="461664"/>
                  <a:pt x="1959555" y="469850"/>
                  <a:pt x="1982201" y="469850"/>
                </a:cubicBezTo>
                <a:cubicBezTo>
                  <a:pt x="2006212" y="469850"/>
                  <a:pt x="2024084" y="461528"/>
                  <a:pt x="2035817" y="444884"/>
                </a:cubicBezTo>
                <a:cubicBezTo>
                  <a:pt x="2047549" y="428786"/>
                  <a:pt x="2053415" y="408458"/>
                  <a:pt x="2053415" y="383902"/>
                </a:cubicBezTo>
                <a:cubicBezTo>
                  <a:pt x="2053415" y="357162"/>
                  <a:pt x="2047140" y="335471"/>
                  <a:pt x="2034589" y="318827"/>
                </a:cubicBezTo>
                <a:cubicBezTo>
                  <a:pt x="2021764" y="301910"/>
                  <a:pt x="2004575" y="293451"/>
                  <a:pt x="1983019" y="293451"/>
                </a:cubicBezTo>
                <a:close/>
                <a:moveTo>
                  <a:pt x="5011970" y="288131"/>
                </a:moveTo>
                <a:cubicBezTo>
                  <a:pt x="4990414" y="288131"/>
                  <a:pt x="4973088" y="296044"/>
                  <a:pt x="4959991" y="311869"/>
                </a:cubicBezTo>
                <a:cubicBezTo>
                  <a:pt x="4946895" y="327694"/>
                  <a:pt x="4940346" y="350750"/>
                  <a:pt x="4940346" y="381037"/>
                </a:cubicBezTo>
                <a:cubicBezTo>
                  <a:pt x="4940346" y="444338"/>
                  <a:pt x="4962992" y="475989"/>
                  <a:pt x="5008286" y="475989"/>
                </a:cubicBezTo>
                <a:cubicBezTo>
                  <a:pt x="5056308" y="475989"/>
                  <a:pt x="5080319" y="444066"/>
                  <a:pt x="5080319" y="380218"/>
                </a:cubicBezTo>
                <a:cubicBezTo>
                  <a:pt x="5080319" y="351023"/>
                  <a:pt x="5074453" y="328376"/>
                  <a:pt x="5062720" y="312278"/>
                </a:cubicBezTo>
                <a:cubicBezTo>
                  <a:pt x="5050714" y="296180"/>
                  <a:pt x="5033797" y="288131"/>
                  <a:pt x="5011970" y="288131"/>
                </a:cubicBezTo>
                <a:close/>
                <a:moveTo>
                  <a:pt x="1381122" y="262756"/>
                </a:moveTo>
                <a:cubicBezTo>
                  <a:pt x="1362568" y="262756"/>
                  <a:pt x="1348379" y="270396"/>
                  <a:pt x="1338556" y="285675"/>
                </a:cubicBezTo>
                <a:cubicBezTo>
                  <a:pt x="1328734" y="301228"/>
                  <a:pt x="1323823" y="320327"/>
                  <a:pt x="1323823" y="342974"/>
                </a:cubicBezTo>
                <a:cubicBezTo>
                  <a:pt x="1323823" y="345975"/>
                  <a:pt x="1323959" y="348704"/>
                  <a:pt x="1324232" y="351160"/>
                </a:cubicBezTo>
                <a:lnTo>
                  <a:pt x="1440058" y="351160"/>
                </a:lnTo>
                <a:cubicBezTo>
                  <a:pt x="1440603" y="342974"/>
                  <a:pt x="1440876" y="338336"/>
                  <a:pt x="1440876" y="337244"/>
                </a:cubicBezTo>
                <a:cubicBezTo>
                  <a:pt x="1440876" y="315689"/>
                  <a:pt x="1435419" y="297817"/>
                  <a:pt x="1424505" y="283629"/>
                </a:cubicBezTo>
                <a:cubicBezTo>
                  <a:pt x="1413591" y="269713"/>
                  <a:pt x="1399129" y="262756"/>
                  <a:pt x="1381122" y="262756"/>
                </a:cubicBezTo>
                <a:close/>
                <a:moveTo>
                  <a:pt x="4382575" y="183765"/>
                </a:moveTo>
                <a:lnTo>
                  <a:pt x="4629370" y="183765"/>
                </a:lnTo>
                <a:lnTo>
                  <a:pt x="4629370" y="455935"/>
                </a:lnTo>
                <a:lnTo>
                  <a:pt x="4663749" y="455935"/>
                </a:lnTo>
                <a:lnTo>
                  <a:pt x="4663749" y="580764"/>
                </a:lnTo>
                <a:lnTo>
                  <a:pt x="4382575" y="580764"/>
                </a:lnTo>
                <a:lnTo>
                  <a:pt x="4382575" y="455935"/>
                </a:lnTo>
                <a:lnTo>
                  <a:pt x="4423504" y="455935"/>
                </a:lnTo>
                <a:lnTo>
                  <a:pt x="4423504" y="308595"/>
                </a:lnTo>
                <a:lnTo>
                  <a:pt x="4382575" y="308595"/>
                </a:lnTo>
                <a:close/>
                <a:moveTo>
                  <a:pt x="2353044" y="183765"/>
                </a:moveTo>
                <a:lnTo>
                  <a:pt x="2606795" y="183765"/>
                </a:lnTo>
                <a:lnTo>
                  <a:pt x="2606795" y="372851"/>
                </a:lnTo>
                <a:cubicBezTo>
                  <a:pt x="2606795" y="404775"/>
                  <a:pt x="2609797" y="426194"/>
                  <a:pt x="2615800" y="437108"/>
                </a:cubicBezTo>
                <a:cubicBezTo>
                  <a:pt x="2621530" y="448295"/>
                  <a:pt x="2633808" y="453888"/>
                  <a:pt x="2652635" y="453888"/>
                </a:cubicBezTo>
                <a:cubicBezTo>
                  <a:pt x="2675554" y="453888"/>
                  <a:pt x="2696837" y="447749"/>
                  <a:pt x="2716482" y="435471"/>
                </a:cubicBezTo>
                <a:lnTo>
                  <a:pt x="2716482" y="308595"/>
                </a:lnTo>
                <a:lnTo>
                  <a:pt x="2662048" y="308595"/>
                </a:lnTo>
                <a:lnTo>
                  <a:pt x="2662048" y="183765"/>
                </a:lnTo>
                <a:lnTo>
                  <a:pt x="2922348" y="183765"/>
                </a:lnTo>
                <a:lnTo>
                  <a:pt x="2922348" y="455935"/>
                </a:lnTo>
                <a:lnTo>
                  <a:pt x="2970233" y="455935"/>
                </a:lnTo>
                <a:lnTo>
                  <a:pt x="2970233" y="580764"/>
                </a:lnTo>
                <a:lnTo>
                  <a:pt x="2716482" y="580764"/>
                </a:lnTo>
                <a:lnTo>
                  <a:pt x="2716482" y="530423"/>
                </a:lnTo>
                <a:cubicBezTo>
                  <a:pt x="2662184" y="568895"/>
                  <a:pt x="2606660" y="588131"/>
                  <a:pt x="2549906" y="588131"/>
                </a:cubicBezTo>
                <a:cubicBezTo>
                  <a:pt x="2509252" y="588131"/>
                  <a:pt x="2474326" y="575171"/>
                  <a:pt x="2445131" y="549250"/>
                </a:cubicBezTo>
                <a:cubicBezTo>
                  <a:pt x="2415663" y="523329"/>
                  <a:pt x="2400929" y="474488"/>
                  <a:pt x="2400929" y="402729"/>
                </a:cubicBezTo>
                <a:lnTo>
                  <a:pt x="2400929" y="308595"/>
                </a:lnTo>
                <a:lnTo>
                  <a:pt x="2353044" y="308595"/>
                </a:lnTo>
                <a:close/>
                <a:moveTo>
                  <a:pt x="5772816" y="176398"/>
                </a:moveTo>
                <a:cubicBezTo>
                  <a:pt x="5823567" y="176398"/>
                  <a:pt x="5861766" y="190450"/>
                  <a:pt x="5887414" y="218554"/>
                </a:cubicBezTo>
                <a:cubicBezTo>
                  <a:pt x="5912789" y="246657"/>
                  <a:pt x="5925477" y="291814"/>
                  <a:pt x="5925477" y="354025"/>
                </a:cubicBezTo>
                <a:lnTo>
                  <a:pt x="5925477" y="455935"/>
                </a:lnTo>
                <a:lnTo>
                  <a:pt x="5972544" y="455935"/>
                </a:lnTo>
                <a:lnTo>
                  <a:pt x="5972544" y="580764"/>
                </a:lnTo>
                <a:lnTo>
                  <a:pt x="5719610" y="580764"/>
                </a:lnTo>
                <a:lnTo>
                  <a:pt x="5719610" y="404366"/>
                </a:lnTo>
                <a:cubicBezTo>
                  <a:pt x="5719610" y="365894"/>
                  <a:pt x="5716336" y="340518"/>
                  <a:pt x="5709787" y="328240"/>
                </a:cubicBezTo>
                <a:cubicBezTo>
                  <a:pt x="5702694" y="316235"/>
                  <a:pt x="5689187" y="310232"/>
                  <a:pt x="5669269" y="310232"/>
                </a:cubicBezTo>
                <a:cubicBezTo>
                  <a:pt x="5650988" y="310232"/>
                  <a:pt x="5631343" y="317190"/>
                  <a:pt x="5610333" y="331105"/>
                </a:cubicBezTo>
                <a:lnTo>
                  <a:pt x="5610333" y="455935"/>
                </a:lnTo>
                <a:lnTo>
                  <a:pt x="5667632" y="455935"/>
                </a:lnTo>
                <a:lnTo>
                  <a:pt x="5667632" y="580764"/>
                </a:lnTo>
                <a:lnTo>
                  <a:pt x="5353307" y="580764"/>
                </a:lnTo>
                <a:lnTo>
                  <a:pt x="5353307" y="455935"/>
                </a:lnTo>
                <a:lnTo>
                  <a:pt x="5404467" y="455935"/>
                </a:lnTo>
                <a:lnTo>
                  <a:pt x="5404467" y="308595"/>
                </a:lnTo>
                <a:lnTo>
                  <a:pt x="5353307" y="308595"/>
                </a:lnTo>
                <a:lnTo>
                  <a:pt x="5353307" y="183765"/>
                </a:lnTo>
                <a:lnTo>
                  <a:pt x="5610333" y="183765"/>
                </a:lnTo>
                <a:lnTo>
                  <a:pt x="5610333" y="234106"/>
                </a:lnTo>
                <a:cubicBezTo>
                  <a:pt x="5660811" y="195634"/>
                  <a:pt x="5714971" y="176398"/>
                  <a:pt x="5772816" y="176398"/>
                </a:cubicBezTo>
                <a:close/>
                <a:moveTo>
                  <a:pt x="1922037" y="176398"/>
                </a:moveTo>
                <a:cubicBezTo>
                  <a:pt x="1971697" y="176398"/>
                  <a:pt x="2015216" y="187312"/>
                  <a:pt x="2052597" y="209140"/>
                </a:cubicBezTo>
                <a:lnTo>
                  <a:pt x="2052597" y="183765"/>
                </a:lnTo>
                <a:lnTo>
                  <a:pt x="2307167" y="183765"/>
                </a:lnTo>
                <a:lnTo>
                  <a:pt x="2307167" y="308595"/>
                </a:lnTo>
                <a:lnTo>
                  <a:pt x="2257645" y="308595"/>
                </a:lnTo>
                <a:lnTo>
                  <a:pt x="2257645" y="526330"/>
                </a:lnTo>
                <a:cubicBezTo>
                  <a:pt x="2257645" y="574898"/>
                  <a:pt x="2253279" y="612279"/>
                  <a:pt x="2244548" y="638472"/>
                </a:cubicBezTo>
                <a:cubicBezTo>
                  <a:pt x="2235544" y="664666"/>
                  <a:pt x="2219446" y="687040"/>
                  <a:pt x="2196253" y="705594"/>
                </a:cubicBezTo>
                <a:cubicBezTo>
                  <a:pt x="2173061" y="724966"/>
                  <a:pt x="2144002" y="738882"/>
                  <a:pt x="2109077" y="747340"/>
                </a:cubicBezTo>
                <a:cubicBezTo>
                  <a:pt x="2074425" y="756344"/>
                  <a:pt x="2028450" y="760846"/>
                  <a:pt x="1971151" y="760846"/>
                </a:cubicBezTo>
                <a:cubicBezTo>
                  <a:pt x="1945503" y="760846"/>
                  <a:pt x="1922651" y="760028"/>
                  <a:pt x="1902597" y="758391"/>
                </a:cubicBezTo>
                <a:cubicBezTo>
                  <a:pt x="1882542" y="756753"/>
                  <a:pt x="1859554" y="754025"/>
                  <a:pt x="1833633" y="750205"/>
                </a:cubicBezTo>
                <a:cubicBezTo>
                  <a:pt x="1789432" y="743111"/>
                  <a:pt x="1757371" y="735607"/>
                  <a:pt x="1737453" y="727695"/>
                </a:cubicBezTo>
                <a:lnTo>
                  <a:pt x="1793934" y="627012"/>
                </a:lnTo>
                <a:cubicBezTo>
                  <a:pt x="1825857" y="640382"/>
                  <a:pt x="1868695" y="647067"/>
                  <a:pt x="1922447" y="647067"/>
                </a:cubicBezTo>
                <a:cubicBezTo>
                  <a:pt x="1957917" y="647067"/>
                  <a:pt x="1985612" y="642019"/>
                  <a:pt x="2005530" y="631924"/>
                </a:cubicBezTo>
                <a:cubicBezTo>
                  <a:pt x="2025721" y="622101"/>
                  <a:pt x="2038682" y="610505"/>
                  <a:pt x="2044411" y="597135"/>
                </a:cubicBezTo>
                <a:cubicBezTo>
                  <a:pt x="2049868" y="583766"/>
                  <a:pt x="2052597" y="564802"/>
                  <a:pt x="2052597" y="540246"/>
                </a:cubicBezTo>
                <a:cubicBezTo>
                  <a:pt x="2011396" y="560982"/>
                  <a:pt x="1965421" y="571351"/>
                  <a:pt x="1914670" y="571351"/>
                </a:cubicBezTo>
                <a:cubicBezTo>
                  <a:pt x="1855462" y="571351"/>
                  <a:pt x="1805530" y="554434"/>
                  <a:pt x="1764875" y="520600"/>
                </a:cubicBezTo>
                <a:cubicBezTo>
                  <a:pt x="1723674" y="487040"/>
                  <a:pt x="1703074" y="440518"/>
                  <a:pt x="1703074" y="381037"/>
                </a:cubicBezTo>
                <a:cubicBezTo>
                  <a:pt x="1703074" y="318281"/>
                  <a:pt x="1724493" y="268486"/>
                  <a:pt x="1767331" y="231651"/>
                </a:cubicBezTo>
                <a:cubicBezTo>
                  <a:pt x="1809895" y="194816"/>
                  <a:pt x="1861464" y="176398"/>
                  <a:pt x="1922037" y="176398"/>
                </a:cubicBezTo>
                <a:close/>
                <a:moveTo>
                  <a:pt x="5004603" y="172305"/>
                </a:moveTo>
                <a:cubicBezTo>
                  <a:pt x="5088640" y="172305"/>
                  <a:pt x="5156990" y="191678"/>
                  <a:pt x="5209651" y="230423"/>
                </a:cubicBezTo>
                <a:cubicBezTo>
                  <a:pt x="5262311" y="269168"/>
                  <a:pt x="5288641" y="319645"/>
                  <a:pt x="5288641" y="381855"/>
                </a:cubicBezTo>
                <a:cubicBezTo>
                  <a:pt x="5288641" y="441883"/>
                  <a:pt x="5263539" y="491951"/>
                  <a:pt x="5213334" y="532060"/>
                </a:cubicBezTo>
                <a:cubicBezTo>
                  <a:pt x="5163129" y="572169"/>
                  <a:pt x="5096827" y="592224"/>
                  <a:pt x="5014425" y="592224"/>
                </a:cubicBezTo>
                <a:cubicBezTo>
                  <a:pt x="4925475" y="592224"/>
                  <a:pt x="4856171" y="572169"/>
                  <a:pt x="4806512" y="532060"/>
                </a:cubicBezTo>
                <a:cubicBezTo>
                  <a:pt x="4756853" y="492224"/>
                  <a:pt x="4732024" y="441610"/>
                  <a:pt x="4732024" y="380218"/>
                </a:cubicBezTo>
                <a:cubicBezTo>
                  <a:pt x="4732024" y="321828"/>
                  <a:pt x="4756581" y="272578"/>
                  <a:pt x="4805694" y="232469"/>
                </a:cubicBezTo>
                <a:cubicBezTo>
                  <a:pt x="4854807" y="192360"/>
                  <a:pt x="4921110" y="172305"/>
                  <a:pt x="5004603" y="172305"/>
                </a:cubicBezTo>
                <a:close/>
                <a:moveTo>
                  <a:pt x="3635273" y="172305"/>
                </a:moveTo>
                <a:cubicBezTo>
                  <a:pt x="3663376" y="172305"/>
                  <a:pt x="3688547" y="173192"/>
                  <a:pt x="3710784" y="174966"/>
                </a:cubicBezTo>
                <a:cubicBezTo>
                  <a:pt x="3733021" y="176739"/>
                  <a:pt x="3752871" y="179399"/>
                  <a:pt x="3770334" y="182947"/>
                </a:cubicBezTo>
                <a:cubicBezTo>
                  <a:pt x="3806623" y="189768"/>
                  <a:pt x="3833499" y="200273"/>
                  <a:pt x="3850961" y="214461"/>
                </a:cubicBezTo>
                <a:cubicBezTo>
                  <a:pt x="3868424" y="228922"/>
                  <a:pt x="3880566" y="244475"/>
                  <a:pt x="3887387" y="261119"/>
                </a:cubicBezTo>
                <a:cubicBezTo>
                  <a:pt x="3894481" y="278308"/>
                  <a:pt x="3898028" y="305048"/>
                  <a:pt x="3898028" y="341337"/>
                </a:cubicBezTo>
                <a:lnTo>
                  <a:pt x="3898028" y="455935"/>
                </a:lnTo>
                <a:lnTo>
                  <a:pt x="3948779" y="455935"/>
                </a:lnTo>
                <a:lnTo>
                  <a:pt x="3948779" y="580764"/>
                </a:lnTo>
                <a:lnTo>
                  <a:pt x="3692162" y="580764"/>
                </a:lnTo>
                <a:lnTo>
                  <a:pt x="3692162" y="553752"/>
                </a:lnTo>
                <a:cubicBezTo>
                  <a:pt x="3656691" y="576671"/>
                  <a:pt x="3609215" y="588131"/>
                  <a:pt x="3549733" y="588131"/>
                </a:cubicBezTo>
                <a:cubicBezTo>
                  <a:pt x="3493798" y="588131"/>
                  <a:pt x="3451643" y="575853"/>
                  <a:pt x="3423267" y="551296"/>
                </a:cubicBezTo>
                <a:cubicBezTo>
                  <a:pt x="3394617" y="526740"/>
                  <a:pt x="3380293" y="497681"/>
                  <a:pt x="3380293" y="464120"/>
                </a:cubicBezTo>
                <a:cubicBezTo>
                  <a:pt x="3380293" y="427012"/>
                  <a:pt x="3397891" y="396589"/>
                  <a:pt x="3433090" y="372851"/>
                </a:cubicBezTo>
                <a:cubicBezTo>
                  <a:pt x="3468014" y="349113"/>
                  <a:pt x="3513581" y="337244"/>
                  <a:pt x="3569788" y="337244"/>
                </a:cubicBezTo>
                <a:cubicBezTo>
                  <a:pt x="3621084" y="337244"/>
                  <a:pt x="3661875" y="343929"/>
                  <a:pt x="3692162" y="357299"/>
                </a:cubicBezTo>
                <a:lnTo>
                  <a:pt x="3692162" y="345430"/>
                </a:lnTo>
                <a:cubicBezTo>
                  <a:pt x="3692162" y="320873"/>
                  <a:pt x="3690389" y="303683"/>
                  <a:pt x="3686842" y="293861"/>
                </a:cubicBezTo>
                <a:cubicBezTo>
                  <a:pt x="3683022" y="283492"/>
                  <a:pt x="3674563" y="274625"/>
                  <a:pt x="3661466" y="267258"/>
                </a:cubicBezTo>
                <a:cubicBezTo>
                  <a:pt x="3647824" y="260164"/>
                  <a:pt x="3631999" y="256616"/>
                  <a:pt x="3613990" y="256616"/>
                </a:cubicBezTo>
                <a:cubicBezTo>
                  <a:pt x="3580974" y="256616"/>
                  <a:pt x="3555600" y="269304"/>
                  <a:pt x="3537864" y="294679"/>
                </a:cubicBezTo>
                <a:lnTo>
                  <a:pt x="3376609" y="278308"/>
                </a:lnTo>
                <a:cubicBezTo>
                  <a:pt x="3394344" y="239290"/>
                  <a:pt x="3422993" y="211869"/>
                  <a:pt x="3462557" y="196043"/>
                </a:cubicBezTo>
                <a:cubicBezTo>
                  <a:pt x="3501575" y="180218"/>
                  <a:pt x="3559147" y="172305"/>
                  <a:pt x="3635273" y="172305"/>
                </a:cubicBezTo>
                <a:close/>
                <a:moveTo>
                  <a:pt x="1377029" y="172305"/>
                </a:moveTo>
                <a:cubicBezTo>
                  <a:pt x="1452063" y="172305"/>
                  <a:pt x="1513182" y="191405"/>
                  <a:pt x="1560385" y="229604"/>
                </a:cubicBezTo>
                <a:cubicBezTo>
                  <a:pt x="1606770" y="267531"/>
                  <a:pt x="1631463" y="325239"/>
                  <a:pt x="1634464" y="402729"/>
                </a:cubicBezTo>
                <a:lnTo>
                  <a:pt x="1321776" y="402729"/>
                </a:lnTo>
                <a:cubicBezTo>
                  <a:pt x="1322595" y="467121"/>
                  <a:pt x="1346606" y="499318"/>
                  <a:pt x="1393809" y="499318"/>
                </a:cubicBezTo>
                <a:cubicBezTo>
                  <a:pt x="1422186" y="499318"/>
                  <a:pt x="1442650" y="484584"/>
                  <a:pt x="1455200" y="455116"/>
                </a:cubicBezTo>
                <a:lnTo>
                  <a:pt x="1625051" y="475989"/>
                </a:lnTo>
                <a:cubicBezTo>
                  <a:pt x="1617411" y="493724"/>
                  <a:pt x="1606770" y="509618"/>
                  <a:pt x="1593127" y="523670"/>
                </a:cubicBezTo>
                <a:cubicBezTo>
                  <a:pt x="1579485" y="537722"/>
                  <a:pt x="1562841" y="549932"/>
                  <a:pt x="1543195" y="560300"/>
                </a:cubicBezTo>
                <a:cubicBezTo>
                  <a:pt x="1503632" y="581583"/>
                  <a:pt x="1456292" y="592224"/>
                  <a:pt x="1401176" y="592224"/>
                </a:cubicBezTo>
                <a:cubicBezTo>
                  <a:pt x="1308679" y="592224"/>
                  <a:pt x="1239102" y="572988"/>
                  <a:pt x="1192444" y="534516"/>
                </a:cubicBezTo>
                <a:cubicBezTo>
                  <a:pt x="1145787" y="496317"/>
                  <a:pt x="1122458" y="446248"/>
                  <a:pt x="1122458" y="384311"/>
                </a:cubicBezTo>
                <a:cubicBezTo>
                  <a:pt x="1122458" y="323738"/>
                  <a:pt x="1145514" y="273260"/>
                  <a:pt x="1191626" y="232878"/>
                </a:cubicBezTo>
                <a:cubicBezTo>
                  <a:pt x="1237192" y="192496"/>
                  <a:pt x="1298993" y="172305"/>
                  <a:pt x="1377029" y="172305"/>
                </a:cubicBezTo>
                <a:close/>
                <a:moveTo>
                  <a:pt x="674932" y="136289"/>
                </a:moveTo>
                <a:lnTo>
                  <a:pt x="674932" y="244747"/>
                </a:lnTo>
                <a:lnTo>
                  <a:pt x="699489" y="244747"/>
                </a:lnTo>
                <a:cubicBezTo>
                  <a:pt x="731685" y="244747"/>
                  <a:pt x="753513" y="243792"/>
                  <a:pt x="764973" y="241883"/>
                </a:cubicBezTo>
                <a:cubicBezTo>
                  <a:pt x="777251" y="239973"/>
                  <a:pt x="787620" y="234516"/>
                  <a:pt x="796078" y="225511"/>
                </a:cubicBezTo>
                <a:cubicBezTo>
                  <a:pt x="804536" y="217053"/>
                  <a:pt x="808766" y="205457"/>
                  <a:pt x="808766" y="190723"/>
                </a:cubicBezTo>
                <a:cubicBezTo>
                  <a:pt x="808766" y="175989"/>
                  <a:pt x="804536" y="164256"/>
                  <a:pt x="796078" y="155525"/>
                </a:cubicBezTo>
                <a:cubicBezTo>
                  <a:pt x="787620" y="146521"/>
                  <a:pt x="776842" y="141064"/>
                  <a:pt x="763745" y="139154"/>
                </a:cubicBezTo>
                <a:cubicBezTo>
                  <a:pt x="751194" y="137244"/>
                  <a:pt x="728275" y="136289"/>
                  <a:pt x="694987" y="136289"/>
                </a:cubicBezTo>
                <a:close/>
                <a:moveTo>
                  <a:pt x="6490726" y="106412"/>
                </a:moveTo>
                <a:cubicBezTo>
                  <a:pt x="6471081" y="106412"/>
                  <a:pt x="6454983" y="112278"/>
                  <a:pt x="6442431" y="124011"/>
                </a:cubicBezTo>
                <a:cubicBezTo>
                  <a:pt x="6429334" y="135743"/>
                  <a:pt x="6422786" y="151023"/>
                  <a:pt x="6422786" y="169850"/>
                </a:cubicBezTo>
                <a:cubicBezTo>
                  <a:pt x="6422786" y="187585"/>
                  <a:pt x="6428516" y="202183"/>
                  <a:pt x="6439975" y="213642"/>
                </a:cubicBezTo>
                <a:cubicBezTo>
                  <a:pt x="6450890" y="225375"/>
                  <a:pt x="6467670" y="231241"/>
                  <a:pt x="6490317" y="231241"/>
                </a:cubicBezTo>
                <a:cubicBezTo>
                  <a:pt x="6508325" y="231241"/>
                  <a:pt x="6523604" y="226194"/>
                  <a:pt x="6536155" y="216098"/>
                </a:cubicBezTo>
                <a:cubicBezTo>
                  <a:pt x="6548707" y="206275"/>
                  <a:pt x="6554982" y="190586"/>
                  <a:pt x="6554982" y="169031"/>
                </a:cubicBezTo>
                <a:cubicBezTo>
                  <a:pt x="6554982" y="150477"/>
                  <a:pt x="6549252" y="135334"/>
                  <a:pt x="6537792" y="123601"/>
                </a:cubicBezTo>
                <a:cubicBezTo>
                  <a:pt x="6526059" y="112142"/>
                  <a:pt x="6510371" y="106412"/>
                  <a:pt x="6490726" y="106412"/>
                </a:cubicBezTo>
                <a:close/>
                <a:moveTo>
                  <a:pt x="4241821" y="24966"/>
                </a:moveTo>
                <a:lnTo>
                  <a:pt x="4241821" y="183765"/>
                </a:lnTo>
                <a:lnTo>
                  <a:pt x="4324905" y="183765"/>
                </a:lnTo>
                <a:lnTo>
                  <a:pt x="4324905" y="308595"/>
                </a:lnTo>
                <a:lnTo>
                  <a:pt x="4241821" y="308595"/>
                </a:lnTo>
                <a:lnTo>
                  <a:pt x="4241821" y="385539"/>
                </a:lnTo>
                <a:cubicBezTo>
                  <a:pt x="4241821" y="410641"/>
                  <a:pt x="4244140" y="427422"/>
                  <a:pt x="4248779" y="435880"/>
                </a:cubicBezTo>
                <a:cubicBezTo>
                  <a:pt x="4253144" y="444338"/>
                  <a:pt x="4262421" y="448568"/>
                  <a:pt x="4276610" y="448568"/>
                </a:cubicBezTo>
                <a:cubicBezTo>
                  <a:pt x="4289979" y="448568"/>
                  <a:pt x="4306078" y="444338"/>
                  <a:pt x="4324905" y="435880"/>
                </a:cubicBezTo>
                <a:lnTo>
                  <a:pt x="4324905" y="557845"/>
                </a:lnTo>
                <a:cubicBezTo>
                  <a:pt x="4311534" y="566849"/>
                  <a:pt x="4292162" y="574761"/>
                  <a:pt x="4266787" y="581583"/>
                </a:cubicBezTo>
                <a:cubicBezTo>
                  <a:pt x="4240048" y="588677"/>
                  <a:pt x="4214400" y="592224"/>
                  <a:pt x="4189844" y="592224"/>
                </a:cubicBezTo>
                <a:cubicBezTo>
                  <a:pt x="4159011" y="592224"/>
                  <a:pt x="4132545" y="587176"/>
                  <a:pt x="4110444" y="577081"/>
                </a:cubicBezTo>
                <a:cubicBezTo>
                  <a:pt x="4087797" y="566712"/>
                  <a:pt x="4070743" y="552797"/>
                  <a:pt x="4059284" y="535334"/>
                </a:cubicBezTo>
                <a:cubicBezTo>
                  <a:pt x="4053008" y="525239"/>
                  <a:pt x="4048369" y="516030"/>
                  <a:pt x="4045369" y="507708"/>
                </a:cubicBezTo>
                <a:cubicBezTo>
                  <a:pt x="4042367" y="499386"/>
                  <a:pt x="4040184" y="490041"/>
                  <a:pt x="4038820" y="479673"/>
                </a:cubicBezTo>
                <a:cubicBezTo>
                  <a:pt x="4036910" y="461664"/>
                  <a:pt x="4035955" y="426876"/>
                  <a:pt x="4035955" y="375307"/>
                </a:cubicBezTo>
                <a:lnTo>
                  <a:pt x="4035955" y="308595"/>
                </a:lnTo>
                <a:lnTo>
                  <a:pt x="3985205" y="308595"/>
                </a:lnTo>
                <a:lnTo>
                  <a:pt x="3985205" y="183765"/>
                </a:lnTo>
                <a:lnTo>
                  <a:pt x="4035955" y="183765"/>
                </a:lnTo>
                <a:lnTo>
                  <a:pt x="4035955" y="122783"/>
                </a:lnTo>
                <a:close/>
                <a:moveTo>
                  <a:pt x="3028388" y="11459"/>
                </a:moveTo>
                <a:lnTo>
                  <a:pt x="3276410" y="11459"/>
                </a:lnTo>
                <a:lnTo>
                  <a:pt x="3276410" y="455935"/>
                </a:lnTo>
                <a:lnTo>
                  <a:pt x="3312837" y="455935"/>
                </a:lnTo>
                <a:lnTo>
                  <a:pt x="3312837" y="580764"/>
                </a:lnTo>
                <a:lnTo>
                  <a:pt x="3028388" y="580764"/>
                </a:lnTo>
                <a:lnTo>
                  <a:pt x="3028388" y="455935"/>
                </a:lnTo>
                <a:lnTo>
                  <a:pt x="3070544" y="455935"/>
                </a:lnTo>
                <a:lnTo>
                  <a:pt x="3070544" y="136289"/>
                </a:lnTo>
                <a:lnTo>
                  <a:pt x="3028388" y="136289"/>
                </a:lnTo>
                <a:close/>
                <a:moveTo>
                  <a:pt x="408492" y="11459"/>
                </a:moveTo>
                <a:lnTo>
                  <a:pt x="717906" y="11459"/>
                </a:lnTo>
                <a:cubicBezTo>
                  <a:pt x="745737" y="11459"/>
                  <a:pt x="771522" y="11937"/>
                  <a:pt x="795260" y="12892"/>
                </a:cubicBezTo>
                <a:cubicBezTo>
                  <a:pt x="818998" y="13847"/>
                  <a:pt x="839325" y="15211"/>
                  <a:pt x="856242" y="16985"/>
                </a:cubicBezTo>
                <a:cubicBezTo>
                  <a:pt x="873159" y="18758"/>
                  <a:pt x="888711" y="21146"/>
                  <a:pt x="902899" y="24147"/>
                </a:cubicBezTo>
                <a:cubicBezTo>
                  <a:pt x="942736" y="32605"/>
                  <a:pt x="975069" y="51023"/>
                  <a:pt x="999898" y="79399"/>
                </a:cubicBezTo>
                <a:cubicBezTo>
                  <a:pt x="1025001" y="108322"/>
                  <a:pt x="1037552" y="142428"/>
                  <a:pt x="1037552" y="181719"/>
                </a:cubicBezTo>
                <a:cubicBezTo>
                  <a:pt x="1037552" y="211187"/>
                  <a:pt x="1029912" y="237926"/>
                  <a:pt x="1014632" y="261937"/>
                </a:cubicBezTo>
                <a:cubicBezTo>
                  <a:pt x="999352" y="285675"/>
                  <a:pt x="979298" y="303138"/>
                  <a:pt x="954468" y="314325"/>
                </a:cubicBezTo>
                <a:lnTo>
                  <a:pt x="1033050" y="444475"/>
                </a:lnTo>
                <a:lnTo>
                  <a:pt x="1073977" y="444475"/>
                </a:lnTo>
                <a:lnTo>
                  <a:pt x="1073977" y="580764"/>
                </a:lnTo>
                <a:lnTo>
                  <a:pt x="868929" y="580764"/>
                </a:lnTo>
                <a:lnTo>
                  <a:pt x="744919" y="348295"/>
                </a:lnTo>
                <a:lnTo>
                  <a:pt x="674932" y="348295"/>
                </a:lnTo>
                <a:lnTo>
                  <a:pt x="674932" y="444475"/>
                </a:lnTo>
                <a:lnTo>
                  <a:pt x="717906" y="444475"/>
                </a:lnTo>
                <a:lnTo>
                  <a:pt x="717906" y="580764"/>
                </a:lnTo>
                <a:lnTo>
                  <a:pt x="408492" y="580764"/>
                </a:lnTo>
                <a:lnTo>
                  <a:pt x="408492" y="444475"/>
                </a:lnTo>
                <a:lnTo>
                  <a:pt x="454741" y="444475"/>
                </a:lnTo>
                <a:lnTo>
                  <a:pt x="454741" y="147749"/>
                </a:lnTo>
                <a:lnTo>
                  <a:pt x="408492" y="147749"/>
                </a:lnTo>
                <a:close/>
                <a:moveTo>
                  <a:pt x="6486224" y="0"/>
                </a:moveTo>
                <a:cubicBezTo>
                  <a:pt x="6561531" y="0"/>
                  <a:pt x="6619375" y="14734"/>
                  <a:pt x="6659757" y="44202"/>
                </a:cubicBezTo>
                <a:cubicBezTo>
                  <a:pt x="6700412" y="73670"/>
                  <a:pt x="6720739" y="111869"/>
                  <a:pt x="6720739" y="158799"/>
                </a:cubicBezTo>
                <a:cubicBezTo>
                  <a:pt x="6720739" y="216098"/>
                  <a:pt x="6691681" y="256889"/>
                  <a:pt x="6633563" y="281173"/>
                </a:cubicBezTo>
                <a:cubicBezTo>
                  <a:pt x="6663305" y="288540"/>
                  <a:pt x="6688133" y="303820"/>
                  <a:pt x="6708052" y="327012"/>
                </a:cubicBezTo>
                <a:cubicBezTo>
                  <a:pt x="6727697" y="350205"/>
                  <a:pt x="6737520" y="379400"/>
                  <a:pt x="6737520" y="414598"/>
                </a:cubicBezTo>
                <a:cubicBezTo>
                  <a:pt x="6737520" y="466712"/>
                  <a:pt x="6717192" y="508322"/>
                  <a:pt x="6676538" y="539427"/>
                </a:cubicBezTo>
                <a:cubicBezTo>
                  <a:pt x="6636155" y="570532"/>
                  <a:pt x="6572854" y="586085"/>
                  <a:pt x="6486633" y="586085"/>
                </a:cubicBezTo>
                <a:cubicBezTo>
                  <a:pt x="6402595" y="586085"/>
                  <a:pt x="6340794" y="569987"/>
                  <a:pt x="6301230" y="537790"/>
                </a:cubicBezTo>
                <a:cubicBezTo>
                  <a:pt x="6261394" y="505866"/>
                  <a:pt x="6241476" y="465484"/>
                  <a:pt x="6241476" y="416644"/>
                </a:cubicBezTo>
                <a:cubicBezTo>
                  <a:pt x="6241476" y="351978"/>
                  <a:pt x="6275991" y="306821"/>
                  <a:pt x="6345023" y="281173"/>
                </a:cubicBezTo>
                <a:cubicBezTo>
                  <a:pt x="6320466" y="272442"/>
                  <a:pt x="6299729" y="257981"/>
                  <a:pt x="6282813" y="237790"/>
                </a:cubicBezTo>
                <a:cubicBezTo>
                  <a:pt x="6265623" y="217326"/>
                  <a:pt x="6257028" y="192496"/>
                  <a:pt x="6257028" y="163301"/>
                </a:cubicBezTo>
                <a:cubicBezTo>
                  <a:pt x="6257028" y="114734"/>
                  <a:pt x="6277083" y="75307"/>
                  <a:pt x="6317192" y="45020"/>
                </a:cubicBezTo>
                <a:cubicBezTo>
                  <a:pt x="6357575" y="15006"/>
                  <a:pt x="6413918" y="0"/>
                  <a:pt x="6486224" y="0"/>
                </a:cubicBezTo>
                <a:close/>
                <a:moveTo>
                  <a:pt x="4520502" y="0"/>
                </a:moveTo>
                <a:cubicBezTo>
                  <a:pt x="4553517" y="0"/>
                  <a:pt x="4580120" y="6821"/>
                  <a:pt x="4600311" y="20463"/>
                </a:cubicBezTo>
                <a:cubicBezTo>
                  <a:pt x="4620229" y="34379"/>
                  <a:pt x="4630188" y="51296"/>
                  <a:pt x="4630188" y="71214"/>
                </a:cubicBezTo>
                <a:cubicBezTo>
                  <a:pt x="4630188" y="92769"/>
                  <a:pt x="4619820" y="109822"/>
                  <a:pt x="4599083" y="122374"/>
                </a:cubicBezTo>
                <a:cubicBezTo>
                  <a:pt x="4578073" y="135198"/>
                  <a:pt x="4551607" y="141610"/>
                  <a:pt x="4519683" y="141610"/>
                </a:cubicBezTo>
                <a:cubicBezTo>
                  <a:pt x="4487214" y="141610"/>
                  <a:pt x="4460202" y="135743"/>
                  <a:pt x="4438646" y="124011"/>
                </a:cubicBezTo>
                <a:cubicBezTo>
                  <a:pt x="4417091" y="112551"/>
                  <a:pt x="4406314" y="95088"/>
                  <a:pt x="4406314" y="71623"/>
                </a:cubicBezTo>
                <a:cubicBezTo>
                  <a:pt x="4406314" y="50068"/>
                  <a:pt x="4417365" y="32742"/>
                  <a:pt x="4439465" y="19645"/>
                </a:cubicBezTo>
                <a:cubicBezTo>
                  <a:pt x="4461293" y="6548"/>
                  <a:pt x="4488306" y="0"/>
                  <a:pt x="4520502" y="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445469"/>
              </a:solidFill>
              <a:effectLst/>
              <a:uLnTx/>
              <a:uFillTx/>
              <a:latin typeface="Rockwell Extra Bold" panose="02060903040505020403" pitchFamily="18" charset="0"/>
              <a:ea typeface="+mn-ea"/>
              <a:cs typeface="+mn-cs"/>
            </a:endParaRPr>
          </a:p>
        </p:txBody>
      </p:sp>
    </p:spTree>
    <p:extLst>
      <p:ext uri="{BB962C8B-B14F-4D97-AF65-F5344CB8AC3E}">
        <p14:creationId xmlns:p14="http://schemas.microsoft.com/office/powerpoint/2010/main" val="3236443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 ARE NOT JUST A COMMODITY</a:t>
            </a:r>
          </a:p>
        </p:txBody>
      </p:sp>
      <p:sp>
        <p:nvSpPr>
          <p:cNvPr id="3" name="Content Placeholder 2"/>
          <p:cNvSpPr>
            <a:spLocks noGrp="1"/>
          </p:cNvSpPr>
          <p:nvPr>
            <p:ph idx="1"/>
          </p:nvPr>
        </p:nvSpPr>
        <p:spPr/>
        <p:txBody>
          <a:bodyPr/>
          <a:lstStyle/>
          <a:p>
            <a:pPr marL="0" indent="0">
              <a:buNone/>
            </a:pPr>
            <a:endParaRPr lang="en-GB" dirty="0"/>
          </a:p>
          <a:p>
            <a:pPr marL="0" indent="0">
              <a:buNone/>
            </a:pPr>
            <a:endParaRPr lang="en-GB" dirty="0"/>
          </a:p>
          <a:p>
            <a:pPr marL="0" indent="0">
              <a:buNone/>
            </a:pPr>
            <a:r>
              <a:rPr lang="en-GB" dirty="0"/>
              <a:t>	</a:t>
            </a:r>
            <a:r>
              <a:rPr lang="en-GB" sz="3200" dirty="0"/>
              <a:t>Drinking Water and Sanitation</a:t>
            </a:r>
          </a:p>
          <a:p>
            <a:pPr marL="0" indent="0">
              <a:buNone/>
            </a:pPr>
            <a:r>
              <a:rPr lang="en-GB" sz="3200" dirty="0"/>
              <a:t>				An Essential Public Health Service</a:t>
            </a:r>
          </a:p>
          <a:p>
            <a:pPr marL="0" indent="0">
              <a:buNone/>
            </a:pPr>
            <a:r>
              <a:rPr lang="en-GB" sz="3200" dirty="0"/>
              <a:t>					A core part of a functioning society</a:t>
            </a:r>
          </a:p>
        </p:txBody>
      </p:sp>
    </p:spTree>
    <p:extLst>
      <p:ext uri="{BB962C8B-B14F-4D97-AF65-F5344CB8AC3E}">
        <p14:creationId xmlns:p14="http://schemas.microsoft.com/office/powerpoint/2010/main" val="28497785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A7025-7978-3C36-CAE8-596276F3F4EB}"/>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F3622597-1522-CEB3-6F0B-CDE9AA199452}"/>
              </a:ext>
            </a:extLst>
          </p:cNvPr>
          <p:cNvGrpSpPr/>
          <p:nvPr/>
        </p:nvGrpSpPr>
        <p:grpSpPr>
          <a:xfrm>
            <a:off x="1436628" y="1387414"/>
            <a:ext cx="8870425" cy="745982"/>
            <a:chOff x="3800458" y="2773759"/>
            <a:chExt cx="12359700" cy="1492350"/>
          </a:xfrm>
        </p:grpSpPr>
        <p:sp>
          <p:nvSpPr>
            <p:cNvPr id="29" name="TextBox 28">
              <a:extLst>
                <a:ext uri="{FF2B5EF4-FFF2-40B4-BE49-F238E27FC236}">
                  <a16:creationId xmlns:a16="http://schemas.microsoft.com/office/drawing/2014/main" id="{F888BEAA-31DB-4E85-C2A0-EE9F3ABE7310}"/>
                </a:ext>
              </a:extLst>
            </p:cNvPr>
            <p:cNvSpPr txBox="1"/>
            <p:nvPr/>
          </p:nvSpPr>
          <p:spPr>
            <a:xfrm>
              <a:off x="3800458" y="2773759"/>
              <a:ext cx="12359700" cy="1446632"/>
            </a:xfrm>
            <a:prstGeom prst="rect">
              <a:avLst/>
            </a:prstGeom>
            <a:noFill/>
          </p:spPr>
          <p:txBody>
            <a:bodyPr wrap="square" lIns="45699" tIns="22851" rIns="45699" bIns="22851"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srgbClr val="445469"/>
                  </a:solidFill>
                  <a:effectLst/>
                  <a:uLnTx/>
                  <a:uFillTx/>
                  <a:latin typeface="Lato Regular"/>
                  <a:ea typeface="+mn-ea"/>
                  <a:cs typeface="+mn-cs"/>
                </a:rPr>
                <a:t>Content</a:t>
              </a:r>
              <a:endParaRPr kumimoji="0" lang="en-GB" sz="4399" b="1" i="0" u="none" strike="noStrike" kern="1200" cap="none" spc="0" normalizeH="0" baseline="0" noProof="0" dirty="0">
                <a:ln>
                  <a:noFill/>
                </a:ln>
                <a:solidFill>
                  <a:srgbClr val="445469"/>
                </a:solidFill>
                <a:effectLst/>
                <a:uLnTx/>
                <a:uFillTx/>
                <a:latin typeface="Lato Regular"/>
                <a:ea typeface="+mn-ea"/>
                <a:cs typeface="+mn-cs"/>
              </a:endParaRPr>
            </a:p>
          </p:txBody>
        </p:sp>
        <p:sp>
          <p:nvSpPr>
            <p:cNvPr id="30" name="Rectangle 29">
              <a:extLst>
                <a:ext uri="{FF2B5EF4-FFF2-40B4-BE49-F238E27FC236}">
                  <a16:creationId xmlns:a16="http://schemas.microsoft.com/office/drawing/2014/main" id="{58E0E5C9-CFCC-3E3E-8A33-BDF8D8577040}"/>
                </a:ext>
              </a:extLst>
            </p:cNvPr>
            <p:cNvSpPr/>
            <p:nvPr/>
          </p:nvSpPr>
          <p:spPr>
            <a:xfrm>
              <a:off x="9203787" y="4174671"/>
              <a:ext cx="1553038" cy="914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45659" tIns="22831" rIns="45659" bIns="22831"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9BBB5C"/>
                </a:solidFill>
                <a:effectLst/>
                <a:uLnTx/>
                <a:uFillTx/>
                <a:latin typeface="Open Sans Light"/>
                <a:ea typeface="+mn-ea"/>
                <a:cs typeface="+mn-cs"/>
              </a:endParaRPr>
            </a:p>
          </p:txBody>
        </p:sp>
      </p:grpSp>
      <p:grpSp>
        <p:nvGrpSpPr>
          <p:cNvPr id="25" name="Group 24">
            <a:extLst>
              <a:ext uri="{FF2B5EF4-FFF2-40B4-BE49-F238E27FC236}">
                <a16:creationId xmlns:a16="http://schemas.microsoft.com/office/drawing/2014/main" id="{23E9C020-593A-8685-38D0-8D563C6A0F61}"/>
              </a:ext>
            </a:extLst>
          </p:cNvPr>
          <p:cNvGrpSpPr/>
          <p:nvPr/>
        </p:nvGrpSpPr>
        <p:grpSpPr>
          <a:xfrm>
            <a:off x="1736423" y="1387414"/>
            <a:ext cx="294628" cy="428964"/>
            <a:chOff x="1377945" y="3731169"/>
            <a:chExt cx="221088" cy="321806"/>
          </a:xfrm>
        </p:grpSpPr>
        <p:sp>
          <p:nvSpPr>
            <p:cNvPr id="26" name="Freeform 166">
              <a:extLst>
                <a:ext uri="{FF2B5EF4-FFF2-40B4-BE49-F238E27FC236}">
                  <a16:creationId xmlns:a16="http://schemas.microsoft.com/office/drawing/2014/main" id="{53EFDF1C-30E1-F3EC-3FEE-F39FCE2AF2F1}"/>
                </a:ext>
              </a:extLst>
            </p:cNvPr>
            <p:cNvSpPr>
              <a:spLocks noChangeArrowheads="1"/>
            </p:cNvSpPr>
            <p:nvPr/>
          </p:nvSpPr>
          <p:spPr bwMode="auto">
            <a:xfrm>
              <a:off x="1377945" y="3731169"/>
              <a:ext cx="221088" cy="321806"/>
            </a:xfrm>
            <a:custGeom>
              <a:avLst/>
              <a:gdLst>
                <a:gd name="T0" fmla="*/ 396 w 793"/>
                <a:gd name="T1" fmla="*/ 146 h 1157"/>
                <a:gd name="T2" fmla="*/ 553 w 793"/>
                <a:gd name="T3" fmla="*/ 209 h 1157"/>
                <a:gd name="T4" fmla="*/ 615 w 793"/>
                <a:gd name="T5" fmla="*/ 365 h 1157"/>
                <a:gd name="T6" fmla="*/ 553 w 793"/>
                <a:gd name="T7" fmla="*/ 511 h 1157"/>
                <a:gd name="T8" fmla="*/ 396 w 793"/>
                <a:gd name="T9" fmla="*/ 709 h 1157"/>
                <a:gd name="T10" fmla="*/ 240 w 793"/>
                <a:gd name="T11" fmla="*/ 511 h 1157"/>
                <a:gd name="T12" fmla="*/ 178 w 793"/>
                <a:gd name="T13" fmla="*/ 365 h 1157"/>
                <a:gd name="T14" fmla="*/ 240 w 793"/>
                <a:gd name="T15" fmla="*/ 209 h 1157"/>
                <a:gd name="T16" fmla="*/ 396 w 793"/>
                <a:gd name="T17" fmla="*/ 146 h 1157"/>
                <a:gd name="T18" fmla="*/ 396 w 793"/>
                <a:gd name="T19" fmla="*/ 0 h 1157"/>
                <a:gd name="T20" fmla="*/ 136 w 793"/>
                <a:gd name="T21" fmla="*/ 105 h 1157"/>
                <a:gd name="T22" fmla="*/ 136 w 793"/>
                <a:gd name="T23" fmla="*/ 615 h 1157"/>
                <a:gd name="T24" fmla="*/ 396 w 793"/>
                <a:gd name="T25" fmla="*/ 1156 h 1157"/>
                <a:gd name="T26" fmla="*/ 646 w 793"/>
                <a:gd name="T27" fmla="*/ 615 h 1157"/>
                <a:gd name="T28" fmla="*/ 646 w 793"/>
                <a:gd name="T29" fmla="*/ 105 h 1157"/>
                <a:gd name="T30" fmla="*/ 396 w 793"/>
                <a:gd name="T31" fmla="*/ 0 h 1157"/>
                <a:gd name="T32" fmla="*/ 396 w 793"/>
                <a:gd name="T33" fmla="*/ 146 h 1157"/>
                <a:gd name="T34" fmla="*/ 396 w 793"/>
                <a:gd name="T35" fmla="*/ 0 h 1157"/>
                <a:gd name="T36" fmla="*/ 396 w 793"/>
                <a:gd name="T37"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sp>
          <p:nvSpPr>
            <p:cNvPr id="27" name="Freeform 167">
              <a:extLst>
                <a:ext uri="{FF2B5EF4-FFF2-40B4-BE49-F238E27FC236}">
                  <a16:creationId xmlns:a16="http://schemas.microsoft.com/office/drawing/2014/main" id="{DA0A471E-4F34-21AF-C65D-D3907A628522}"/>
                </a:ext>
              </a:extLst>
            </p:cNvPr>
            <p:cNvSpPr>
              <a:spLocks noChangeArrowheads="1"/>
            </p:cNvSpPr>
            <p:nvPr/>
          </p:nvSpPr>
          <p:spPr bwMode="auto">
            <a:xfrm>
              <a:off x="1465409" y="3807187"/>
              <a:ext cx="40533" cy="40532"/>
            </a:xfrm>
            <a:custGeom>
              <a:avLst/>
              <a:gdLst>
                <a:gd name="T0" fmla="*/ 146 w 147"/>
                <a:gd name="T1" fmla="*/ 73 h 147"/>
                <a:gd name="T2" fmla="*/ 73 w 147"/>
                <a:gd name="T3" fmla="*/ 146 h 147"/>
                <a:gd name="T4" fmla="*/ 0 w 147"/>
                <a:gd name="T5" fmla="*/ 73 h 147"/>
                <a:gd name="T6" fmla="*/ 73 w 147"/>
                <a:gd name="T7" fmla="*/ 0 h 147"/>
                <a:gd name="T8" fmla="*/ 146 w 147"/>
                <a:gd name="T9" fmla="*/ 73 h 147"/>
                <a:gd name="T10" fmla="*/ 146 w 147"/>
                <a:gd name="T11" fmla="*/ 73 h 147"/>
                <a:gd name="T12" fmla="*/ 146 w 147"/>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147" h="147">
                  <a:moveTo>
                    <a:pt x="146" y="73"/>
                  </a:moveTo>
                  <a:cubicBezTo>
                    <a:pt x="146" y="104"/>
                    <a:pt x="115" y="146"/>
                    <a:pt x="73" y="146"/>
                  </a:cubicBezTo>
                  <a:cubicBezTo>
                    <a:pt x="32" y="146"/>
                    <a:pt x="0" y="104"/>
                    <a:pt x="0" y="73"/>
                  </a:cubicBezTo>
                  <a:cubicBezTo>
                    <a:pt x="0" y="31"/>
                    <a:pt x="32" y="0"/>
                    <a:pt x="73" y="0"/>
                  </a:cubicBezTo>
                  <a:cubicBezTo>
                    <a:pt x="115" y="0"/>
                    <a:pt x="146" y="31"/>
                    <a:pt x="146" y="73"/>
                  </a:cubicBezTo>
                  <a:close/>
                  <a:moveTo>
                    <a:pt x="146" y="73"/>
                  </a:moveTo>
                  <a:lnTo>
                    <a:pt x="146" y="73"/>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grpSp>
      <p:pic>
        <p:nvPicPr>
          <p:cNvPr id="50" name="Graphic 49" descr="House">
            <a:extLst>
              <a:ext uri="{FF2B5EF4-FFF2-40B4-BE49-F238E27FC236}">
                <a16:creationId xmlns:a16="http://schemas.microsoft.com/office/drawing/2014/main" id="{61922966-7AC6-46A1-9B22-1A5561E568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69198" y="2809441"/>
            <a:ext cx="457081" cy="457081"/>
          </a:xfrm>
          <a:prstGeom prst="rect">
            <a:avLst/>
          </a:prstGeom>
        </p:spPr>
      </p:pic>
      <p:sp>
        <p:nvSpPr>
          <p:cNvPr id="3" name="TextBox 2">
            <a:extLst>
              <a:ext uri="{FF2B5EF4-FFF2-40B4-BE49-F238E27FC236}">
                <a16:creationId xmlns:a16="http://schemas.microsoft.com/office/drawing/2014/main" id="{98DC342D-C2B2-C2F8-EC9D-D52553AAA275}"/>
              </a:ext>
            </a:extLst>
          </p:cNvPr>
          <p:cNvSpPr txBox="1"/>
          <p:nvPr/>
        </p:nvSpPr>
        <p:spPr>
          <a:xfrm>
            <a:off x="265332" y="2297026"/>
            <a:ext cx="9066709" cy="4154984"/>
          </a:xfrm>
          <a:prstGeom prst="rect">
            <a:avLst/>
          </a:prstGeom>
          <a:noFill/>
        </p:spPr>
        <p:txBody>
          <a:bodyPr wrap="square">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What are the Water Supply (Water Fittings) Regulations 1999</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How do they impact you?</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Regulation 8 Water Supplies</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How can we support you?</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How can you support us?</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p:txBody>
      </p:sp>
    </p:spTree>
    <p:extLst>
      <p:ext uri="{BB962C8B-B14F-4D97-AF65-F5344CB8AC3E}">
        <p14:creationId xmlns:p14="http://schemas.microsoft.com/office/powerpoint/2010/main" val="2133679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A7025-7978-3C36-CAE8-596276F3F4EB}"/>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23E9C020-593A-8685-38D0-8D563C6A0F61}"/>
              </a:ext>
            </a:extLst>
          </p:cNvPr>
          <p:cNvGrpSpPr/>
          <p:nvPr/>
        </p:nvGrpSpPr>
        <p:grpSpPr>
          <a:xfrm>
            <a:off x="1736423" y="1387414"/>
            <a:ext cx="294628" cy="428964"/>
            <a:chOff x="1377945" y="3731169"/>
            <a:chExt cx="221088" cy="321806"/>
          </a:xfrm>
        </p:grpSpPr>
        <p:sp>
          <p:nvSpPr>
            <p:cNvPr id="26" name="Freeform 166">
              <a:extLst>
                <a:ext uri="{FF2B5EF4-FFF2-40B4-BE49-F238E27FC236}">
                  <a16:creationId xmlns:a16="http://schemas.microsoft.com/office/drawing/2014/main" id="{53EFDF1C-30E1-F3EC-3FEE-F39FCE2AF2F1}"/>
                </a:ext>
              </a:extLst>
            </p:cNvPr>
            <p:cNvSpPr>
              <a:spLocks noChangeArrowheads="1"/>
            </p:cNvSpPr>
            <p:nvPr/>
          </p:nvSpPr>
          <p:spPr bwMode="auto">
            <a:xfrm>
              <a:off x="1377945" y="3731169"/>
              <a:ext cx="221088" cy="321806"/>
            </a:xfrm>
            <a:custGeom>
              <a:avLst/>
              <a:gdLst>
                <a:gd name="T0" fmla="*/ 396 w 793"/>
                <a:gd name="T1" fmla="*/ 146 h 1157"/>
                <a:gd name="T2" fmla="*/ 553 w 793"/>
                <a:gd name="T3" fmla="*/ 209 h 1157"/>
                <a:gd name="T4" fmla="*/ 615 w 793"/>
                <a:gd name="T5" fmla="*/ 365 h 1157"/>
                <a:gd name="T6" fmla="*/ 553 w 793"/>
                <a:gd name="T7" fmla="*/ 511 h 1157"/>
                <a:gd name="T8" fmla="*/ 396 w 793"/>
                <a:gd name="T9" fmla="*/ 709 h 1157"/>
                <a:gd name="T10" fmla="*/ 240 w 793"/>
                <a:gd name="T11" fmla="*/ 511 h 1157"/>
                <a:gd name="T12" fmla="*/ 178 w 793"/>
                <a:gd name="T13" fmla="*/ 365 h 1157"/>
                <a:gd name="T14" fmla="*/ 240 w 793"/>
                <a:gd name="T15" fmla="*/ 209 h 1157"/>
                <a:gd name="T16" fmla="*/ 396 w 793"/>
                <a:gd name="T17" fmla="*/ 146 h 1157"/>
                <a:gd name="T18" fmla="*/ 396 w 793"/>
                <a:gd name="T19" fmla="*/ 0 h 1157"/>
                <a:gd name="T20" fmla="*/ 136 w 793"/>
                <a:gd name="T21" fmla="*/ 105 h 1157"/>
                <a:gd name="T22" fmla="*/ 136 w 793"/>
                <a:gd name="T23" fmla="*/ 615 h 1157"/>
                <a:gd name="T24" fmla="*/ 396 w 793"/>
                <a:gd name="T25" fmla="*/ 1156 h 1157"/>
                <a:gd name="T26" fmla="*/ 646 w 793"/>
                <a:gd name="T27" fmla="*/ 615 h 1157"/>
                <a:gd name="T28" fmla="*/ 646 w 793"/>
                <a:gd name="T29" fmla="*/ 105 h 1157"/>
                <a:gd name="T30" fmla="*/ 396 w 793"/>
                <a:gd name="T31" fmla="*/ 0 h 1157"/>
                <a:gd name="T32" fmla="*/ 396 w 793"/>
                <a:gd name="T33" fmla="*/ 146 h 1157"/>
                <a:gd name="T34" fmla="*/ 396 w 793"/>
                <a:gd name="T35" fmla="*/ 0 h 1157"/>
                <a:gd name="T36" fmla="*/ 396 w 793"/>
                <a:gd name="T37"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sp>
          <p:nvSpPr>
            <p:cNvPr id="27" name="Freeform 167">
              <a:extLst>
                <a:ext uri="{FF2B5EF4-FFF2-40B4-BE49-F238E27FC236}">
                  <a16:creationId xmlns:a16="http://schemas.microsoft.com/office/drawing/2014/main" id="{DA0A471E-4F34-21AF-C65D-D3907A628522}"/>
                </a:ext>
              </a:extLst>
            </p:cNvPr>
            <p:cNvSpPr>
              <a:spLocks noChangeArrowheads="1"/>
            </p:cNvSpPr>
            <p:nvPr/>
          </p:nvSpPr>
          <p:spPr bwMode="auto">
            <a:xfrm>
              <a:off x="1465409" y="3807187"/>
              <a:ext cx="40533" cy="40532"/>
            </a:xfrm>
            <a:custGeom>
              <a:avLst/>
              <a:gdLst>
                <a:gd name="T0" fmla="*/ 146 w 147"/>
                <a:gd name="T1" fmla="*/ 73 h 147"/>
                <a:gd name="T2" fmla="*/ 73 w 147"/>
                <a:gd name="T3" fmla="*/ 146 h 147"/>
                <a:gd name="T4" fmla="*/ 0 w 147"/>
                <a:gd name="T5" fmla="*/ 73 h 147"/>
                <a:gd name="T6" fmla="*/ 73 w 147"/>
                <a:gd name="T7" fmla="*/ 0 h 147"/>
                <a:gd name="T8" fmla="*/ 146 w 147"/>
                <a:gd name="T9" fmla="*/ 73 h 147"/>
                <a:gd name="T10" fmla="*/ 146 w 147"/>
                <a:gd name="T11" fmla="*/ 73 h 147"/>
                <a:gd name="T12" fmla="*/ 146 w 147"/>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147" h="147">
                  <a:moveTo>
                    <a:pt x="146" y="73"/>
                  </a:moveTo>
                  <a:cubicBezTo>
                    <a:pt x="146" y="104"/>
                    <a:pt x="115" y="146"/>
                    <a:pt x="73" y="146"/>
                  </a:cubicBezTo>
                  <a:cubicBezTo>
                    <a:pt x="32" y="146"/>
                    <a:pt x="0" y="104"/>
                    <a:pt x="0" y="73"/>
                  </a:cubicBezTo>
                  <a:cubicBezTo>
                    <a:pt x="0" y="31"/>
                    <a:pt x="32" y="0"/>
                    <a:pt x="73" y="0"/>
                  </a:cubicBezTo>
                  <a:cubicBezTo>
                    <a:pt x="115" y="0"/>
                    <a:pt x="146" y="31"/>
                    <a:pt x="146" y="73"/>
                  </a:cubicBezTo>
                  <a:close/>
                  <a:moveTo>
                    <a:pt x="146" y="73"/>
                  </a:moveTo>
                  <a:lnTo>
                    <a:pt x="146" y="73"/>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grpSp>
      <p:pic>
        <p:nvPicPr>
          <p:cNvPr id="47" name="Graphic 46" descr="Playbook">
            <a:extLst>
              <a:ext uri="{FF2B5EF4-FFF2-40B4-BE49-F238E27FC236}">
                <a16:creationId xmlns:a16="http://schemas.microsoft.com/office/drawing/2014/main" id="{97015EA5-2BF4-DD0D-1196-07207D77A1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1841" y="1631218"/>
            <a:ext cx="457081" cy="457081"/>
          </a:xfrm>
          <a:prstGeom prst="rect">
            <a:avLst/>
          </a:prstGeom>
        </p:spPr>
      </p:pic>
      <p:pic>
        <p:nvPicPr>
          <p:cNvPr id="50" name="Graphic 49" descr="House">
            <a:extLst>
              <a:ext uri="{FF2B5EF4-FFF2-40B4-BE49-F238E27FC236}">
                <a16:creationId xmlns:a16="http://schemas.microsoft.com/office/drawing/2014/main" id="{61922966-7AC6-46A1-9B22-1A5561E568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69198" y="2809441"/>
            <a:ext cx="457081" cy="457081"/>
          </a:xfrm>
          <a:prstGeom prst="rect">
            <a:avLst/>
          </a:prstGeom>
        </p:spPr>
      </p:pic>
      <p:sp>
        <p:nvSpPr>
          <p:cNvPr id="3" name="TextBox 2">
            <a:extLst>
              <a:ext uri="{FF2B5EF4-FFF2-40B4-BE49-F238E27FC236}">
                <a16:creationId xmlns:a16="http://schemas.microsoft.com/office/drawing/2014/main" id="{98DC342D-C2B2-C2F8-EC9D-D52553AAA275}"/>
              </a:ext>
            </a:extLst>
          </p:cNvPr>
          <p:cNvSpPr txBox="1"/>
          <p:nvPr/>
        </p:nvSpPr>
        <p:spPr>
          <a:xfrm>
            <a:off x="492697" y="1507174"/>
            <a:ext cx="9066709" cy="4524315"/>
          </a:xfrm>
          <a:prstGeom prst="rect">
            <a:avLst/>
          </a:prstGeom>
          <a:noFill/>
        </p:spPr>
        <p:txBody>
          <a:bodyPr wrap="square">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The Water Supply (Water Fittings) Regulations 1999</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380990" marR="0" lvl="0" indent="-38099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Government Legislation under the control of DEFRA </a:t>
            </a:r>
          </a:p>
          <a:p>
            <a:pPr marL="380990" marR="0" lvl="0" indent="-38099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Enforced by Water Undertakers</a:t>
            </a:r>
          </a:p>
          <a:p>
            <a:pPr marL="380990" marR="0" lvl="0" indent="-38099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Criminal Law</a:t>
            </a:r>
          </a:p>
          <a:p>
            <a:pPr marL="380990" marR="0" lvl="0" indent="-38099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Are designed to prevent:</a:t>
            </a:r>
          </a:p>
          <a:p>
            <a:pPr marL="380990" marR="0" lvl="0" indent="-38099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Waste</a:t>
            </a:r>
          </a:p>
          <a:p>
            <a:pPr marL="380990" marR="0" lvl="0" indent="-38099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Misuse</a:t>
            </a:r>
          </a:p>
          <a:p>
            <a:pPr marL="380990" marR="0" lvl="0" indent="-38099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Erroneous Measurement</a:t>
            </a:r>
          </a:p>
          <a:p>
            <a:pPr marL="380990" marR="0" lvl="0" indent="-38099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Undue Consumption</a:t>
            </a:r>
          </a:p>
          <a:p>
            <a:pPr marL="380990" marR="0" lvl="0" indent="-38099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Contamination </a:t>
            </a:r>
          </a:p>
        </p:txBody>
      </p:sp>
      <p:pic>
        <p:nvPicPr>
          <p:cNvPr id="2" name="Picture 1" descr="A metal structure with a crane&#10;&#10;Description automatically generated with medium confidence">
            <a:extLst>
              <a:ext uri="{FF2B5EF4-FFF2-40B4-BE49-F238E27FC236}">
                <a16:creationId xmlns:a16="http://schemas.microsoft.com/office/drawing/2014/main" id="{A3BB79DB-7BF9-F650-FDD6-2CE9D05224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052" y="3193457"/>
            <a:ext cx="6495270" cy="3152489"/>
          </a:xfrm>
          <a:prstGeom prst="rect">
            <a:avLst/>
          </a:prstGeom>
        </p:spPr>
      </p:pic>
    </p:spTree>
    <p:extLst>
      <p:ext uri="{BB962C8B-B14F-4D97-AF65-F5344CB8AC3E}">
        <p14:creationId xmlns:p14="http://schemas.microsoft.com/office/powerpoint/2010/main" val="132505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A7025-7978-3C36-CAE8-596276F3F4EB}"/>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23E9C020-593A-8685-38D0-8D563C6A0F61}"/>
              </a:ext>
            </a:extLst>
          </p:cNvPr>
          <p:cNvGrpSpPr/>
          <p:nvPr/>
        </p:nvGrpSpPr>
        <p:grpSpPr>
          <a:xfrm>
            <a:off x="1736423" y="1387414"/>
            <a:ext cx="294628" cy="428964"/>
            <a:chOff x="1377945" y="3731169"/>
            <a:chExt cx="221088" cy="321806"/>
          </a:xfrm>
        </p:grpSpPr>
        <p:sp>
          <p:nvSpPr>
            <p:cNvPr id="26" name="Freeform 166">
              <a:extLst>
                <a:ext uri="{FF2B5EF4-FFF2-40B4-BE49-F238E27FC236}">
                  <a16:creationId xmlns:a16="http://schemas.microsoft.com/office/drawing/2014/main" id="{53EFDF1C-30E1-F3EC-3FEE-F39FCE2AF2F1}"/>
                </a:ext>
              </a:extLst>
            </p:cNvPr>
            <p:cNvSpPr>
              <a:spLocks noChangeArrowheads="1"/>
            </p:cNvSpPr>
            <p:nvPr/>
          </p:nvSpPr>
          <p:spPr bwMode="auto">
            <a:xfrm>
              <a:off x="1377945" y="3731169"/>
              <a:ext cx="221088" cy="321806"/>
            </a:xfrm>
            <a:custGeom>
              <a:avLst/>
              <a:gdLst>
                <a:gd name="T0" fmla="*/ 396 w 793"/>
                <a:gd name="T1" fmla="*/ 146 h 1157"/>
                <a:gd name="T2" fmla="*/ 553 w 793"/>
                <a:gd name="T3" fmla="*/ 209 h 1157"/>
                <a:gd name="T4" fmla="*/ 615 w 793"/>
                <a:gd name="T5" fmla="*/ 365 h 1157"/>
                <a:gd name="T6" fmla="*/ 553 w 793"/>
                <a:gd name="T7" fmla="*/ 511 h 1157"/>
                <a:gd name="T8" fmla="*/ 396 w 793"/>
                <a:gd name="T9" fmla="*/ 709 h 1157"/>
                <a:gd name="T10" fmla="*/ 240 w 793"/>
                <a:gd name="T11" fmla="*/ 511 h 1157"/>
                <a:gd name="T12" fmla="*/ 178 w 793"/>
                <a:gd name="T13" fmla="*/ 365 h 1157"/>
                <a:gd name="T14" fmla="*/ 240 w 793"/>
                <a:gd name="T15" fmla="*/ 209 h 1157"/>
                <a:gd name="T16" fmla="*/ 396 w 793"/>
                <a:gd name="T17" fmla="*/ 146 h 1157"/>
                <a:gd name="T18" fmla="*/ 396 w 793"/>
                <a:gd name="T19" fmla="*/ 0 h 1157"/>
                <a:gd name="T20" fmla="*/ 136 w 793"/>
                <a:gd name="T21" fmla="*/ 105 h 1157"/>
                <a:gd name="T22" fmla="*/ 136 w 793"/>
                <a:gd name="T23" fmla="*/ 615 h 1157"/>
                <a:gd name="T24" fmla="*/ 396 w 793"/>
                <a:gd name="T25" fmla="*/ 1156 h 1157"/>
                <a:gd name="T26" fmla="*/ 646 w 793"/>
                <a:gd name="T27" fmla="*/ 615 h 1157"/>
                <a:gd name="T28" fmla="*/ 646 w 793"/>
                <a:gd name="T29" fmla="*/ 105 h 1157"/>
                <a:gd name="T30" fmla="*/ 396 w 793"/>
                <a:gd name="T31" fmla="*/ 0 h 1157"/>
                <a:gd name="T32" fmla="*/ 396 w 793"/>
                <a:gd name="T33" fmla="*/ 146 h 1157"/>
                <a:gd name="T34" fmla="*/ 396 w 793"/>
                <a:gd name="T35" fmla="*/ 0 h 1157"/>
                <a:gd name="T36" fmla="*/ 396 w 793"/>
                <a:gd name="T37"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sp>
          <p:nvSpPr>
            <p:cNvPr id="27" name="Freeform 167">
              <a:extLst>
                <a:ext uri="{FF2B5EF4-FFF2-40B4-BE49-F238E27FC236}">
                  <a16:creationId xmlns:a16="http://schemas.microsoft.com/office/drawing/2014/main" id="{DA0A471E-4F34-21AF-C65D-D3907A628522}"/>
                </a:ext>
              </a:extLst>
            </p:cNvPr>
            <p:cNvSpPr>
              <a:spLocks noChangeArrowheads="1"/>
            </p:cNvSpPr>
            <p:nvPr/>
          </p:nvSpPr>
          <p:spPr bwMode="auto">
            <a:xfrm>
              <a:off x="1465409" y="3807187"/>
              <a:ext cx="40533" cy="40532"/>
            </a:xfrm>
            <a:custGeom>
              <a:avLst/>
              <a:gdLst>
                <a:gd name="T0" fmla="*/ 146 w 147"/>
                <a:gd name="T1" fmla="*/ 73 h 147"/>
                <a:gd name="T2" fmla="*/ 73 w 147"/>
                <a:gd name="T3" fmla="*/ 146 h 147"/>
                <a:gd name="T4" fmla="*/ 0 w 147"/>
                <a:gd name="T5" fmla="*/ 73 h 147"/>
                <a:gd name="T6" fmla="*/ 73 w 147"/>
                <a:gd name="T7" fmla="*/ 0 h 147"/>
                <a:gd name="T8" fmla="*/ 146 w 147"/>
                <a:gd name="T9" fmla="*/ 73 h 147"/>
                <a:gd name="T10" fmla="*/ 146 w 147"/>
                <a:gd name="T11" fmla="*/ 73 h 147"/>
                <a:gd name="T12" fmla="*/ 146 w 147"/>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147" h="147">
                  <a:moveTo>
                    <a:pt x="146" y="73"/>
                  </a:moveTo>
                  <a:cubicBezTo>
                    <a:pt x="146" y="104"/>
                    <a:pt x="115" y="146"/>
                    <a:pt x="73" y="146"/>
                  </a:cubicBezTo>
                  <a:cubicBezTo>
                    <a:pt x="32" y="146"/>
                    <a:pt x="0" y="104"/>
                    <a:pt x="0" y="73"/>
                  </a:cubicBezTo>
                  <a:cubicBezTo>
                    <a:pt x="0" y="31"/>
                    <a:pt x="32" y="0"/>
                    <a:pt x="73" y="0"/>
                  </a:cubicBezTo>
                  <a:cubicBezTo>
                    <a:pt x="115" y="0"/>
                    <a:pt x="146" y="31"/>
                    <a:pt x="146" y="73"/>
                  </a:cubicBezTo>
                  <a:close/>
                  <a:moveTo>
                    <a:pt x="146" y="73"/>
                  </a:moveTo>
                  <a:lnTo>
                    <a:pt x="146" y="73"/>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grpSp>
      <p:pic>
        <p:nvPicPr>
          <p:cNvPr id="47" name="Graphic 46" descr="Playbook">
            <a:extLst>
              <a:ext uri="{FF2B5EF4-FFF2-40B4-BE49-F238E27FC236}">
                <a16:creationId xmlns:a16="http://schemas.microsoft.com/office/drawing/2014/main" id="{97015EA5-2BF4-DD0D-1196-07207D77A1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1841" y="1631218"/>
            <a:ext cx="457081" cy="457081"/>
          </a:xfrm>
          <a:prstGeom prst="rect">
            <a:avLst/>
          </a:prstGeom>
        </p:spPr>
      </p:pic>
      <p:pic>
        <p:nvPicPr>
          <p:cNvPr id="50" name="Graphic 49" descr="House">
            <a:extLst>
              <a:ext uri="{FF2B5EF4-FFF2-40B4-BE49-F238E27FC236}">
                <a16:creationId xmlns:a16="http://schemas.microsoft.com/office/drawing/2014/main" id="{61922966-7AC6-46A1-9B22-1A5561E568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69198" y="2809441"/>
            <a:ext cx="457081" cy="457081"/>
          </a:xfrm>
          <a:prstGeom prst="rect">
            <a:avLst/>
          </a:prstGeom>
        </p:spPr>
      </p:pic>
      <p:sp>
        <p:nvSpPr>
          <p:cNvPr id="3" name="TextBox 2">
            <a:extLst>
              <a:ext uri="{FF2B5EF4-FFF2-40B4-BE49-F238E27FC236}">
                <a16:creationId xmlns:a16="http://schemas.microsoft.com/office/drawing/2014/main" id="{98DC342D-C2B2-C2F8-EC9D-D52553AAA275}"/>
              </a:ext>
            </a:extLst>
          </p:cNvPr>
          <p:cNvSpPr txBox="1"/>
          <p:nvPr/>
        </p:nvSpPr>
        <p:spPr>
          <a:xfrm>
            <a:off x="278360" y="1488745"/>
            <a:ext cx="11208790" cy="5262979"/>
          </a:xfrm>
          <a:prstGeom prst="rect">
            <a:avLst/>
          </a:prstGeom>
          <a:noFill/>
        </p:spPr>
        <p:txBody>
          <a:bodyPr wrap="square">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The Water Supply (Water Fittings) Regulations 1999.</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They impact us all:</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Compliance with the Regulations is for:</a:t>
            </a:r>
            <a:br>
              <a:rPr kumimoji="0" lang="en-US" sz="2400" b="0" i="0" u="none" strike="noStrike" kern="1200" cap="none" spc="0" normalizeH="0" baseline="0" noProof="0" dirty="0">
                <a:ln>
                  <a:noFill/>
                </a:ln>
                <a:solidFill>
                  <a:srgbClr val="445469"/>
                </a:solidFill>
                <a:effectLst/>
                <a:uLnTx/>
                <a:uFillTx/>
                <a:latin typeface="Lato Regular"/>
                <a:ea typeface="+mn-ea"/>
                <a:cs typeface="+mn-cs"/>
              </a:rPr>
            </a:br>
            <a:r>
              <a:rPr kumimoji="0" lang="en-US" sz="2400" b="0" i="0" u="none" strike="noStrike" kern="1200" cap="none" spc="0" normalizeH="0" baseline="0" noProof="0" dirty="0">
                <a:ln>
                  <a:noFill/>
                </a:ln>
                <a:solidFill>
                  <a:srgbClr val="445469"/>
                </a:solidFill>
                <a:effectLst/>
                <a:uLnTx/>
                <a:uFillTx/>
                <a:latin typeface="Lato Regular"/>
                <a:ea typeface="+mn-ea"/>
                <a:cs typeface="+mn-cs"/>
              </a:rPr>
              <a:t>- All water fittings installed and served via a mains drinking water supply.</a:t>
            </a:r>
            <a:br>
              <a:rPr kumimoji="0" lang="en-US" sz="2400" b="0" i="0" u="none" strike="noStrike" kern="1200" cap="none" spc="0" normalizeH="0" baseline="0" noProof="0" dirty="0">
                <a:ln>
                  <a:noFill/>
                </a:ln>
                <a:solidFill>
                  <a:srgbClr val="445469"/>
                </a:solidFill>
                <a:effectLst/>
                <a:uLnTx/>
                <a:uFillTx/>
                <a:latin typeface="Lato Regular"/>
                <a:ea typeface="+mn-ea"/>
                <a:cs typeface="+mn-cs"/>
              </a:rPr>
            </a:br>
            <a:r>
              <a:rPr kumimoji="0" lang="en-US" sz="2400" b="0" i="0" u="none" strike="noStrike" kern="1200" cap="none" spc="0" normalizeH="0" baseline="0" noProof="0" dirty="0">
                <a:ln>
                  <a:noFill/>
                </a:ln>
                <a:solidFill>
                  <a:srgbClr val="445469"/>
                </a:solidFill>
                <a:effectLst/>
                <a:uLnTx/>
                <a:uFillTx/>
                <a:latin typeface="Lato Regular"/>
                <a:ea typeface="+mn-ea"/>
                <a:cs typeface="+mn-cs"/>
              </a:rPr>
              <a:t>- All installers of such fittings.</a:t>
            </a:r>
            <a:br>
              <a:rPr kumimoji="0" lang="en-US" sz="2400" b="0" i="0" u="none" strike="noStrike" kern="1200" cap="none" spc="0" normalizeH="0" baseline="0" noProof="0" dirty="0">
                <a:ln>
                  <a:noFill/>
                </a:ln>
                <a:solidFill>
                  <a:srgbClr val="445469"/>
                </a:solidFill>
                <a:effectLst/>
                <a:uLnTx/>
                <a:uFillTx/>
                <a:latin typeface="Lato Regular"/>
                <a:ea typeface="+mn-ea"/>
                <a:cs typeface="+mn-cs"/>
              </a:rPr>
            </a:br>
            <a:r>
              <a:rPr kumimoji="0" lang="en-US" sz="2400" b="0" i="0" u="none" strike="noStrike" kern="1200" cap="none" spc="0" normalizeH="0" baseline="0" noProof="0" dirty="0">
                <a:ln>
                  <a:noFill/>
                </a:ln>
                <a:solidFill>
                  <a:srgbClr val="445469"/>
                </a:solidFill>
                <a:effectLst/>
                <a:uLnTx/>
                <a:uFillTx/>
                <a:latin typeface="Lato Regular"/>
                <a:ea typeface="+mn-ea"/>
                <a:cs typeface="+mn-cs"/>
              </a:rPr>
              <a:t>- Plumbing system owners.</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445469"/>
              </a:solidFill>
              <a:effectLst/>
              <a:uLnTx/>
              <a:uFillTx/>
              <a:latin typeface="Lato Regular"/>
              <a:ea typeface="+mn-ea"/>
              <a:cs typeface="+mn-cs"/>
            </a:endParaRP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They keep our drinking water safe and resilient.</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They provide robust means that allow us to protect the public drinking water supply where we identify that contamination occurs or is likely to occur. </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445469"/>
              </a:solidFill>
              <a:effectLst/>
              <a:uLnTx/>
              <a:uFillTx/>
              <a:latin typeface="Lato Regular"/>
              <a:ea typeface="+mn-ea"/>
              <a:cs typeface="+mn-cs"/>
            </a:endParaRP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445469"/>
              </a:solidFill>
              <a:effectLst/>
              <a:uLnTx/>
              <a:uFillTx/>
              <a:latin typeface="Lato Regular"/>
              <a:ea typeface="+mn-ea"/>
              <a:cs typeface="+mn-cs"/>
            </a:endParaRPr>
          </a:p>
        </p:txBody>
      </p:sp>
    </p:spTree>
    <p:extLst>
      <p:ext uri="{BB962C8B-B14F-4D97-AF65-F5344CB8AC3E}">
        <p14:creationId xmlns:p14="http://schemas.microsoft.com/office/powerpoint/2010/main" val="2428553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AA357-4C50-C203-999F-6F7328AA4639}"/>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68FA35D5-188A-8501-2C3C-EEB45352EED0}"/>
              </a:ext>
            </a:extLst>
          </p:cNvPr>
          <p:cNvGrpSpPr/>
          <p:nvPr/>
        </p:nvGrpSpPr>
        <p:grpSpPr>
          <a:xfrm>
            <a:off x="1276249" y="509119"/>
            <a:ext cx="8870425" cy="784812"/>
            <a:chOff x="3576992" y="1016715"/>
            <a:chExt cx="12359700" cy="1570030"/>
          </a:xfrm>
        </p:grpSpPr>
        <p:sp>
          <p:nvSpPr>
            <p:cNvPr id="29" name="TextBox 28">
              <a:extLst>
                <a:ext uri="{FF2B5EF4-FFF2-40B4-BE49-F238E27FC236}">
                  <a16:creationId xmlns:a16="http://schemas.microsoft.com/office/drawing/2014/main" id="{9CE0E666-C3A2-0630-0630-A9DB340C2E5B}"/>
                </a:ext>
              </a:extLst>
            </p:cNvPr>
            <p:cNvSpPr txBox="1"/>
            <p:nvPr/>
          </p:nvSpPr>
          <p:spPr>
            <a:xfrm>
              <a:off x="3576992" y="1016715"/>
              <a:ext cx="12359700" cy="1570030"/>
            </a:xfrm>
            <a:prstGeom prst="rect">
              <a:avLst/>
            </a:prstGeom>
            <a:noFill/>
          </p:spPr>
          <p:txBody>
            <a:bodyPr wrap="square" lIns="45699" tIns="22851" rIns="45699" bIns="22851"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5469"/>
                  </a:solidFill>
                  <a:effectLst/>
                  <a:uLnTx/>
                  <a:uFillTx/>
                  <a:latin typeface="Lato Regular"/>
                  <a:ea typeface="+mn-ea"/>
                  <a:cs typeface="+mn-cs"/>
                </a:rPr>
                <a:t>What we do</a:t>
              </a:r>
            </a:p>
          </p:txBody>
        </p:sp>
        <p:sp>
          <p:nvSpPr>
            <p:cNvPr id="30" name="Rectangle 29">
              <a:extLst>
                <a:ext uri="{FF2B5EF4-FFF2-40B4-BE49-F238E27FC236}">
                  <a16:creationId xmlns:a16="http://schemas.microsoft.com/office/drawing/2014/main" id="{B43AEF2B-8454-5C07-4152-6DB9100878E7}"/>
                </a:ext>
              </a:extLst>
            </p:cNvPr>
            <p:cNvSpPr/>
            <p:nvPr/>
          </p:nvSpPr>
          <p:spPr>
            <a:xfrm>
              <a:off x="8980321" y="2417542"/>
              <a:ext cx="1553038" cy="9143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45659" tIns="22831" rIns="45659" bIns="22831"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9BBB5C"/>
                </a:solidFill>
                <a:effectLst/>
                <a:uLnTx/>
                <a:uFillTx/>
                <a:latin typeface="Open Sans Light"/>
                <a:ea typeface="+mn-ea"/>
                <a:cs typeface="+mn-cs"/>
              </a:endParaRPr>
            </a:p>
          </p:txBody>
        </p:sp>
      </p:grpSp>
      <p:grpSp>
        <p:nvGrpSpPr>
          <p:cNvPr id="25" name="Group 24">
            <a:extLst>
              <a:ext uri="{FF2B5EF4-FFF2-40B4-BE49-F238E27FC236}">
                <a16:creationId xmlns:a16="http://schemas.microsoft.com/office/drawing/2014/main" id="{BB78B9B0-64DF-4B29-A698-9FD8607FD54A}"/>
              </a:ext>
            </a:extLst>
          </p:cNvPr>
          <p:cNvGrpSpPr/>
          <p:nvPr/>
        </p:nvGrpSpPr>
        <p:grpSpPr>
          <a:xfrm>
            <a:off x="1359906" y="1387414"/>
            <a:ext cx="294628" cy="428964"/>
            <a:chOff x="1377945" y="3731169"/>
            <a:chExt cx="221088" cy="321806"/>
          </a:xfrm>
        </p:grpSpPr>
        <p:sp>
          <p:nvSpPr>
            <p:cNvPr id="26" name="Freeform 166">
              <a:extLst>
                <a:ext uri="{FF2B5EF4-FFF2-40B4-BE49-F238E27FC236}">
                  <a16:creationId xmlns:a16="http://schemas.microsoft.com/office/drawing/2014/main" id="{5FE71D36-A4F5-06DE-E161-6226D764C7F9}"/>
                </a:ext>
              </a:extLst>
            </p:cNvPr>
            <p:cNvSpPr>
              <a:spLocks noChangeArrowheads="1"/>
            </p:cNvSpPr>
            <p:nvPr/>
          </p:nvSpPr>
          <p:spPr bwMode="auto">
            <a:xfrm>
              <a:off x="1377945" y="3731169"/>
              <a:ext cx="221088" cy="321806"/>
            </a:xfrm>
            <a:custGeom>
              <a:avLst/>
              <a:gdLst>
                <a:gd name="T0" fmla="*/ 396 w 793"/>
                <a:gd name="T1" fmla="*/ 146 h 1157"/>
                <a:gd name="T2" fmla="*/ 553 w 793"/>
                <a:gd name="T3" fmla="*/ 209 h 1157"/>
                <a:gd name="T4" fmla="*/ 615 w 793"/>
                <a:gd name="T5" fmla="*/ 365 h 1157"/>
                <a:gd name="T6" fmla="*/ 553 w 793"/>
                <a:gd name="T7" fmla="*/ 511 h 1157"/>
                <a:gd name="T8" fmla="*/ 396 w 793"/>
                <a:gd name="T9" fmla="*/ 709 h 1157"/>
                <a:gd name="T10" fmla="*/ 240 w 793"/>
                <a:gd name="T11" fmla="*/ 511 h 1157"/>
                <a:gd name="T12" fmla="*/ 178 w 793"/>
                <a:gd name="T13" fmla="*/ 365 h 1157"/>
                <a:gd name="T14" fmla="*/ 240 w 793"/>
                <a:gd name="T15" fmla="*/ 209 h 1157"/>
                <a:gd name="T16" fmla="*/ 396 w 793"/>
                <a:gd name="T17" fmla="*/ 146 h 1157"/>
                <a:gd name="T18" fmla="*/ 396 w 793"/>
                <a:gd name="T19" fmla="*/ 0 h 1157"/>
                <a:gd name="T20" fmla="*/ 136 w 793"/>
                <a:gd name="T21" fmla="*/ 105 h 1157"/>
                <a:gd name="T22" fmla="*/ 136 w 793"/>
                <a:gd name="T23" fmla="*/ 615 h 1157"/>
                <a:gd name="T24" fmla="*/ 396 w 793"/>
                <a:gd name="T25" fmla="*/ 1156 h 1157"/>
                <a:gd name="T26" fmla="*/ 646 w 793"/>
                <a:gd name="T27" fmla="*/ 615 h 1157"/>
                <a:gd name="T28" fmla="*/ 646 w 793"/>
                <a:gd name="T29" fmla="*/ 105 h 1157"/>
                <a:gd name="T30" fmla="*/ 396 w 793"/>
                <a:gd name="T31" fmla="*/ 0 h 1157"/>
                <a:gd name="T32" fmla="*/ 396 w 793"/>
                <a:gd name="T33" fmla="*/ 146 h 1157"/>
                <a:gd name="T34" fmla="*/ 396 w 793"/>
                <a:gd name="T35" fmla="*/ 0 h 1157"/>
                <a:gd name="T36" fmla="*/ 396 w 793"/>
                <a:gd name="T37"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sp>
          <p:nvSpPr>
            <p:cNvPr id="27" name="Freeform 167">
              <a:extLst>
                <a:ext uri="{FF2B5EF4-FFF2-40B4-BE49-F238E27FC236}">
                  <a16:creationId xmlns:a16="http://schemas.microsoft.com/office/drawing/2014/main" id="{3148ECAB-68E1-6EE8-58D4-AF267C45C3BB}"/>
                </a:ext>
              </a:extLst>
            </p:cNvPr>
            <p:cNvSpPr>
              <a:spLocks noChangeArrowheads="1"/>
            </p:cNvSpPr>
            <p:nvPr/>
          </p:nvSpPr>
          <p:spPr bwMode="auto">
            <a:xfrm>
              <a:off x="1465409" y="3807187"/>
              <a:ext cx="40533" cy="40532"/>
            </a:xfrm>
            <a:custGeom>
              <a:avLst/>
              <a:gdLst>
                <a:gd name="T0" fmla="*/ 146 w 147"/>
                <a:gd name="T1" fmla="*/ 73 h 147"/>
                <a:gd name="T2" fmla="*/ 73 w 147"/>
                <a:gd name="T3" fmla="*/ 146 h 147"/>
                <a:gd name="T4" fmla="*/ 0 w 147"/>
                <a:gd name="T5" fmla="*/ 73 h 147"/>
                <a:gd name="T6" fmla="*/ 73 w 147"/>
                <a:gd name="T7" fmla="*/ 0 h 147"/>
                <a:gd name="T8" fmla="*/ 146 w 147"/>
                <a:gd name="T9" fmla="*/ 73 h 147"/>
                <a:gd name="T10" fmla="*/ 146 w 147"/>
                <a:gd name="T11" fmla="*/ 73 h 147"/>
                <a:gd name="T12" fmla="*/ 146 w 147"/>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147" h="147">
                  <a:moveTo>
                    <a:pt x="146" y="73"/>
                  </a:moveTo>
                  <a:cubicBezTo>
                    <a:pt x="146" y="104"/>
                    <a:pt x="115" y="146"/>
                    <a:pt x="73" y="146"/>
                  </a:cubicBezTo>
                  <a:cubicBezTo>
                    <a:pt x="32" y="146"/>
                    <a:pt x="0" y="104"/>
                    <a:pt x="0" y="73"/>
                  </a:cubicBezTo>
                  <a:cubicBezTo>
                    <a:pt x="0" y="31"/>
                    <a:pt x="32" y="0"/>
                    <a:pt x="73" y="0"/>
                  </a:cubicBezTo>
                  <a:cubicBezTo>
                    <a:pt x="115" y="0"/>
                    <a:pt x="146" y="31"/>
                    <a:pt x="146" y="73"/>
                  </a:cubicBezTo>
                  <a:close/>
                  <a:moveTo>
                    <a:pt x="146" y="73"/>
                  </a:moveTo>
                  <a:lnTo>
                    <a:pt x="146" y="73"/>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grpSp>
      <p:graphicFrame>
        <p:nvGraphicFramePr>
          <p:cNvPr id="2" name="Diagram 1">
            <a:extLst>
              <a:ext uri="{FF2B5EF4-FFF2-40B4-BE49-F238E27FC236}">
                <a16:creationId xmlns:a16="http://schemas.microsoft.com/office/drawing/2014/main" id="{12A2AD5A-A2DA-8C22-FAD7-5D39A6BFD815}"/>
              </a:ext>
            </a:extLst>
          </p:cNvPr>
          <p:cNvGraphicFramePr/>
          <p:nvPr/>
        </p:nvGraphicFramePr>
        <p:xfrm>
          <a:off x="638231" y="1387414"/>
          <a:ext cx="6192000" cy="525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1B424DFF-A6A6-A94F-1AFD-71AB7C25FC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3403" y="1293931"/>
            <a:ext cx="5204299" cy="526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77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A7025-7978-3C36-CAE8-596276F3F4EB}"/>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23E9C020-593A-8685-38D0-8D563C6A0F61}"/>
              </a:ext>
            </a:extLst>
          </p:cNvPr>
          <p:cNvGrpSpPr/>
          <p:nvPr/>
        </p:nvGrpSpPr>
        <p:grpSpPr>
          <a:xfrm>
            <a:off x="1736423" y="1387414"/>
            <a:ext cx="294628" cy="428964"/>
            <a:chOff x="1377945" y="3731169"/>
            <a:chExt cx="221088" cy="321806"/>
          </a:xfrm>
        </p:grpSpPr>
        <p:sp>
          <p:nvSpPr>
            <p:cNvPr id="26" name="Freeform 166">
              <a:extLst>
                <a:ext uri="{FF2B5EF4-FFF2-40B4-BE49-F238E27FC236}">
                  <a16:creationId xmlns:a16="http://schemas.microsoft.com/office/drawing/2014/main" id="{53EFDF1C-30E1-F3EC-3FEE-F39FCE2AF2F1}"/>
                </a:ext>
              </a:extLst>
            </p:cNvPr>
            <p:cNvSpPr>
              <a:spLocks noChangeArrowheads="1"/>
            </p:cNvSpPr>
            <p:nvPr/>
          </p:nvSpPr>
          <p:spPr bwMode="auto">
            <a:xfrm>
              <a:off x="1377945" y="3731169"/>
              <a:ext cx="221088" cy="321806"/>
            </a:xfrm>
            <a:custGeom>
              <a:avLst/>
              <a:gdLst>
                <a:gd name="T0" fmla="*/ 396 w 793"/>
                <a:gd name="T1" fmla="*/ 146 h 1157"/>
                <a:gd name="T2" fmla="*/ 553 w 793"/>
                <a:gd name="T3" fmla="*/ 209 h 1157"/>
                <a:gd name="T4" fmla="*/ 615 w 793"/>
                <a:gd name="T5" fmla="*/ 365 h 1157"/>
                <a:gd name="T6" fmla="*/ 553 w 793"/>
                <a:gd name="T7" fmla="*/ 511 h 1157"/>
                <a:gd name="T8" fmla="*/ 396 w 793"/>
                <a:gd name="T9" fmla="*/ 709 h 1157"/>
                <a:gd name="T10" fmla="*/ 240 w 793"/>
                <a:gd name="T11" fmla="*/ 511 h 1157"/>
                <a:gd name="T12" fmla="*/ 178 w 793"/>
                <a:gd name="T13" fmla="*/ 365 h 1157"/>
                <a:gd name="T14" fmla="*/ 240 w 793"/>
                <a:gd name="T15" fmla="*/ 209 h 1157"/>
                <a:gd name="T16" fmla="*/ 396 w 793"/>
                <a:gd name="T17" fmla="*/ 146 h 1157"/>
                <a:gd name="T18" fmla="*/ 396 w 793"/>
                <a:gd name="T19" fmla="*/ 0 h 1157"/>
                <a:gd name="T20" fmla="*/ 136 w 793"/>
                <a:gd name="T21" fmla="*/ 105 h 1157"/>
                <a:gd name="T22" fmla="*/ 136 w 793"/>
                <a:gd name="T23" fmla="*/ 615 h 1157"/>
                <a:gd name="T24" fmla="*/ 396 w 793"/>
                <a:gd name="T25" fmla="*/ 1156 h 1157"/>
                <a:gd name="T26" fmla="*/ 646 w 793"/>
                <a:gd name="T27" fmla="*/ 615 h 1157"/>
                <a:gd name="T28" fmla="*/ 646 w 793"/>
                <a:gd name="T29" fmla="*/ 105 h 1157"/>
                <a:gd name="T30" fmla="*/ 396 w 793"/>
                <a:gd name="T31" fmla="*/ 0 h 1157"/>
                <a:gd name="T32" fmla="*/ 396 w 793"/>
                <a:gd name="T33" fmla="*/ 146 h 1157"/>
                <a:gd name="T34" fmla="*/ 396 w 793"/>
                <a:gd name="T35" fmla="*/ 0 h 1157"/>
                <a:gd name="T36" fmla="*/ 396 w 793"/>
                <a:gd name="T37"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sp>
          <p:nvSpPr>
            <p:cNvPr id="27" name="Freeform 167">
              <a:extLst>
                <a:ext uri="{FF2B5EF4-FFF2-40B4-BE49-F238E27FC236}">
                  <a16:creationId xmlns:a16="http://schemas.microsoft.com/office/drawing/2014/main" id="{DA0A471E-4F34-21AF-C65D-D3907A628522}"/>
                </a:ext>
              </a:extLst>
            </p:cNvPr>
            <p:cNvSpPr>
              <a:spLocks noChangeArrowheads="1"/>
            </p:cNvSpPr>
            <p:nvPr/>
          </p:nvSpPr>
          <p:spPr bwMode="auto">
            <a:xfrm>
              <a:off x="1465409" y="3807187"/>
              <a:ext cx="40533" cy="40532"/>
            </a:xfrm>
            <a:custGeom>
              <a:avLst/>
              <a:gdLst>
                <a:gd name="T0" fmla="*/ 146 w 147"/>
                <a:gd name="T1" fmla="*/ 73 h 147"/>
                <a:gd name="T2" fmla="*/ 73 w 147"/>
                <a:gd name="T3" fmla="*/ 146 h 147"/>
                <a:gd name="T4" fmla="*/ 0 w 147"/>
                <a:gd name="T5" fmla="*/ 73 h 147"/>
                <a:gd name="T6" fmla="*/ 73 w 147"/>
                <a:gd name="T7" fmla="*/ 0 h 147"/>
                <a:gd name="T8" fmla="*/ 146 w 147"/>
                <a:gd name="T9" fmla="*/ 73 h 147"/>
                <a:gd name="T10" fmla="*/ 146 w 147"/>
                <a:gd name="T11" fmla="*/ 73 h 147"/>
                <a:gd name="T12" fmla="*/ 146 w 147"/>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147" h="147">
                  <a:moveTo>
                    <a:pt x="146" y="73"/>
                  </a:moveTo>
                  <a:cubicBezTo>
                    <a:pt x="146" y="104"/>
                    <a:pt x="115" y="146"/>
                    <a:pt x="73" y="146"/>
                  </a:cubicBezTo>
                  <a:cubicBezTo>
                    <a:pt x="32" y="146"/>
                    <a:pt x="0" y="104"/>
                    <a:pt x="0" y="73"/>
                  </a:cubicBezTo>
                  <a:cubicBezTo>
                    <a:pt x="0" y="31"/>
                    <a:pt x="32" y="0"/>
                    <a:pt x="73" y="0"/>
                  </a:cubicBezTo>
                  <a:cubicBezTo>
                    <a:pt x="115" y="0"/>
                    <a:pt x="146" y="31"/>
                    <a:pt x="146" y="73"/>
                  </a:cubicBezTo>
                  <a:close/>
                  <a:moveTo>
                    <a:pt x="146" y="73"/>
                  </a:moveTo>
                  <a:lnTo>
                    <a:pt x="146" y="73"/>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grpSp>
      <p:pic>
        <p:nvPicPr>
          <p:cNvPr id="47" name="Graphic 46" descr="Playbook">
            <a:extLst>
              <a:ext uri="{FF2B5EF4-FFF2-40B4-BE49-F238E27FC236}">
                <a16:creationId xmlns:a16="http://schemas.microsoft.com/office/drawing/2014/main" id="{97015EA5-2BF4-DD0D-1196-07207D77A1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1841" y="1631218"/>
            <a:ext cx="457081" cy="457081"/>
          </a:xfrm>
          <a:prstGeom prst="rect">
            <a:avLst/>
          </a:prstGeom>
        </p:spPr>
      </p:pic>
      <p:pic>
        <p:nvPicPr>
          <p:cNvPr id="50" name="Graphic 49" descr="House">
            <a:extLst>
              <a:ext uri="{FF2B5EF4-FFF2-40B4-BE49-F238E27FC236}">
                <a16:creationId xmlns:a16="http://schemas.microsoft.com/office/drawing/2014/main" id="{61922966-7AC6-46A1-9B22-1A5561E568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69198" y="2809441"/>
            <a:ext cx="457081" cy="457081"/>
          </a:xfrm>
          <a:prstGeom prst="rect">
            <a:avLst/>
          </a:prstGeom>
        </p:spPr>
      </p:pic>
      <p:sp>
        <p:nvSpPr>
          <p:cNvPr id="3" name="TextBox 2">
            <a:extLst>
              <a:ext uri="{FF2B5EF4-FFF2-40B4-BE49-F238E27FC236}">
                <a16:creationId xmlns:a16="http://schemas.microsoft.com/office/drawing/2014/main" id="{98DC342D-C2B2-C2F8-EC9D-D52553AAA275}"/>
              </a:ext>
            </a:extLst>
          </p:cNvPr>
          <p:cNvSpPr txBox="1"/>
          <p:nvPr/>
        </p:nvSpPr>
        <p:spPr>
          <a:xfrm>
            <a:off x="400050" y="1271575"/>
            <a:ext cx="10927080" cy="4154984"/>
          </a:xfrm>
          <a:prstGeom prst="rect">
            <a:avLst/>
          </a:prstGeom>
          <a:noFill/>
        </p:spPr>
        <p:txBody>
          <a:bodyPr wrap="square">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Regulation 8 Water Supplies </a:t>
            </a:r>
            <a:r>
              <a:rPr kumimoji="0" lang="en-US" sz="2400" b="1" i="1" u="none" strike="noStrike" kern="1200" cap="none" spc="0" normalizeH="0" baseline="0" noProof="0" dirty="0">
                <a:ln>
                  <a:noFill/>
                </a:ln>
                <a:solidFill>
                  <a:srgbClr val="445469"/>
                </a:solidFill>
                <a:effectLst/>
                <a:uLnTx/>
                <a:uFillTx/>
                <a:latin typeface="Lato Regular"/>
                <a:ea typeface="+mn-ea"/>
                <a:cs typeface="+mn-cs"/>
              </a:rPr>
              <a:t>(The Private Water Supplies (Wales) Regulations 2017).</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What is Regulation 8?</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445469"/>
                </a:solidFill>
                <a:effectLst/>
                <a:uLnTx/>
                <a:uFillTx/>
                <a:latin typeface="Lato Regular"/>
                <a:ea typeface="+mn-ea"/>
                <a:cs typeface="+mn-cs"/>
              </a:rPr>
              <a:t>A regulation 8 supply is where one or more consumers indirectly receive a supply of water from a water company’s water supply system via a third party. Examples might include:</a:t>
            </a:r>
            <a:br>
              <a:rPr kumimoji="0" lang="en-US" sz="2400" b="0" i="0" u="none" strike="noStrike" kern="1200" cap="none" spc="0" normalizeH="0" baseline="0" noProof="0" dirty="0">
                <a:ln>
                  <a:noFill/>
                </a:ln>
                <a:solidFill>
                  <a:srgbClr val="445469"/>
                </a:solidFill>
                <a:effectLst/>
                <a:uLnTx/>
                <a:uFillTx/>
                <a:latin typeface="Lato Regular"/>
                <a:ea typeface="+mn-ea"/>
                <a:cs typeface="+mn-cs"/>
              </a:rPr>
            </a:br>
            <a:r>
              <a:rPr kumimoji="0" lang="en-US" sz="2400" b="0" i="0" u="none" strike="noStrike" kern="1200" cap="none" spc="0" normalizeH="0" baseline="0" noProof="0" dirty="0">
                <a:ln>
                  <a:noFill/>
                </a:ln>
                <a:solidFill>
                  <a:srgbClr val="445469"/>
                </a:solidFill>
                <a:effectLst/>
                <a:uLnTx/>
                <a:uFillTx/>
                <a:latin typeface="Lato Regular"/>
                <a:ea typeface="+mn-ea"/>
                <a:cs typeface="+mn-cs"/>
              </a:rPr>
              <a:t>- Temporary Events (National Eisteddfod, Royal Welsh and other festivals).</a:t>
            </a:r>
            <a:br>
              <a:rPr kumimoji="0" lang="en-GB" sz="2400" b="0" i="0" u="none" strike="noStrike" kern="1200" cap="none" spc="0" normalizeH="0" baseline="0" noProof="0" dirty="0">
                <a:ln>
                  <a:noFill/>
                </a:ln>
                <a:solidFill>
                  <a:srgbClr val="445469"/>
                </a:solidFill>
                <a:effectLst/>
                <a:uLnTx/>
                <a:uFillTx/>
                <a:latin typeface="Lato Regular"/>
                <a:ea typeface="+mn-ea"/>
                <a:cs typeface="+mn-cs"/>
              </a:rPr>
            </a:br>
            <a:r>
              <a:rPr kumimoji="0" lang="en-GB" sz="2400" b="0" i="0" u="none" strike="noStrike" kern="1200" cap="none" spc="0" normalizeH="0" baseline="0" noProof="0" dirty="0">
                <a:ln>
                  <a:noFill/>
                </a:ln>
                <a:solidFill>
                  <a:srgbClr val="445469"/>
                </a:solidFill>
                <a:effectLst/>
                <a:uLnTx/>
                <a:uFillTx/>
                <a:latin typeface="Lato Regular"/>
                <a:ea typeface="+mn-ea"/>
                <a:cs typeface="+mn-cs"/>
              </a:rPr>
              <a:t>- Many Military Sites</a:t>
            </a:r>
            <a:br>
              <a:rPr kumimoji="0" lang="en-US" sz="2400" b="0" i="0" u="none" strike="noStrike" kern="1200" cap="none" spc="0" normalizeH="0" baseline="0" noProof="0" dirty="0">
                <a:ln>
                  <a:noFill/>
                </a:ln>
                <a:solidFill>
                  <a:srgbClr val="445469"/>
                </a:solidFill>
                <a:effectLst/>
                <a:uLnTx/>
                <a:uFillTx/>
                <a:latin typeface="Lato Regular"/>
                <a:ea typeface="+mn-ea"/>
                <a:cs typeface="+mn-cs"/>
              </a:rPr>
            </a:br>
            <a:r>
              <a:rPr kumimoji="0" lang="en-US" sz="2400" b="0" i="0" u="none" strike="noStrike" kern="1200" cap="none" spc="0" normalizeH="0" baseline="0" noProof="0" dirty="0">
                <a:ln>
                  <a:noFill/>
                </a:ln>
                <a:solidFill>
                  <a:srgbClr val="445469"/>
                </a:solidFill>
                <a:effectLst/>
                <a:uLnTx/>
                <a:uFillTx/>
                <a:latin typeface="Lato Regular"/>
                <a:ea typeface="+mn-ea"/>
                <a:cs typeface="+mn-cs"/>
              </a:rPr>
              <a:t>- Caravan Parks</a:t>
            </a:r>
          </a:p>
        </p:txBody>
      </p:sp>
    </p:spTree>
    <p:extLst>
      <p:ext uri="{BB962C8B-B14F-4D97-AF65-F5344CB8AC3E}">
        <p14:creationId xmlns:p14="http://schemas.microsoft.com/office/powerpoint/2010/main" val="944759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A7025-7978-3C36-CAE8-596276F3F4EB}"/>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23E9C020-593A-8685-38D0-8D563C6A0F61}"/>
              </a:ext>
            </a:extLst>
          </p:cNvPr>
          <p:cNvGrpSpPr/>
          <p:nvPr/>
        </p:nvGrpSpPr>
        <p:grpSpPr>
          <a:xfrm>
            <a:off x="1736423" y="1387414"/>
            <a:ext cx="294628" cy="428964"/>
            <a:chOff x="1377945" y="3731169"/>
            <a:chExt cx="221088" cy="321806"/>
          </a:xfrm>
        </p:grpSpPr>
        <p:sp>
          <p:nvSpPr>
            <p:cNvPr id="26" name="Freeform 166">
              <a:extLst>
                <a:ext uri="{FF2B5EF4-FFF2-40B4-BE49-F238E27FC236}">
                  <a16:creationId xmlns:a16="http://schemas.microsoft.com/office/drawing/2014/main" id="{53EFDF1C-30E1-F3EC-3FEE-F39FCE2AF2F1}"/>
                </a:ext>
              </a:extLst>
            </p:cNvPr>
            <p:cNvSpPr>
              <a:spLocks noChangeArrowheads="1"/>
            </p:cNvSpPr>
            <p:nvPr/>
          </p:nvSpPr>
          <p:spPr bwMode="auto">
            <a:xfrm>
              <a:off x="1377945" y="3731169"/>
              <a:ext cx="221088" cy="321806"/>
            </a:xfrm>
            <a:custGeom>
              <a:avLst/>
              <a:gdLst>
                <a:gd name="T0" fmla="*/ 396 w 793"/>
                <a:gd name="T1" fmla="*/ 146 h 1157"/>
                <a:gd name="T2" fmla="*/ 553 w 793"/>
                <a:gd name="T3" fmla="*/ 209 h 1157"/>
                <a:gd name="T4" fmla="*/ 615 w 793"/>
                <a:gd name="T5" fmla="*/ 365 h 1157"/>
                <a:gd name="T6" fmla="*/ 553 w 793"/>
                <a:gd name="T7" fmla="*/ 511 h 1157"/>
                <a:gd name="T8" fmla="*/ 396 w 793"/>
                <a:gd name="T9" fmla="*/ 709 h 1157"/>
                <a:gd name="T10" fmla="*/ 240 w 793"/>
                <a:gd name="T11" fmla="*/ 511 h 1157"/>
                <a:gd name="T12" fmla="*/ 178 w 793"/>
                <a:gd name="T13" fmla="*/ 365 h 1157"/>
                <a:gd name="T14" fmla="*/ 240 w 793"/>
                <a:gd name="T15" fmla="*/ 209 h 1157"/>
                <a:gd name="T16" fmla="*/ 396 w 793"/>
                <a:gd name="T17" fmla="*/ 146 h 1157"/>
                <a:gd name="T18" fmla="*/ 396 w 793"/>
                <a:gd name="T19" fmla="*/ 0 h 1157"/>
                <a:gd name="T20" fmla="*/ 136 w 793"/>
                <a:gd name="T21" fmla="*/ 105 h 1157"/>
                <a:gd name="T22" fmla="*/ 136 w 793"/>
                <a:gd name="T23" fmla="*/ 615 h 1157"/>
                <a:gd name="T24" fmla="*/ 396 w 793"/>
                <a:gd name="T25" fmla="*/ 1156 h 1157"/>
                <a:gd name="T26" fmla="*/ 646 w 793"/>
                <a:gd name="T27" fmla="*/ 615 h 1157"/>
                <a:gd name="T28" fmla="*/ 646 w 793"/>
                <a:gd name="T29" fmla="*/ 105 h 1157"/>
                <a:gd name="T30" fmla="*/ 396 w 793"/>
                <a:gd name="T31" fmla="*/ 0 h 1157"/>
                <a:gd name="T32" fmla="*/ 396 w 793"/>
                <a:gd name="T33" fmla="*/ 146 h 1157"/>
                <a:gd name="T34" fmla="*/ 396 w 793"/>
                <a:gd name="T35" fmla="*/ 0 h 1157"/>
                <a:gd name="T36" fmla="*/ 396 w 793"/>
                <a:gd name="T37"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sp>
          <p:nvSpPr>
            <p:cNvPr id="27" name="Freeform 167">
              <a:extLst>
                <a:ext uri="{FF2B5EF4-FFF2-40B4-BE49-F238E27FC236}">
                  <a16:creationId xmlns:a16="http://schemas.microsoft.com/office/drawing/2014/main" id="{DA0A471E-4F34-21AF-C65D-D3907A628522}"/>
                </a:ext>
              </a:extLst>
            </p:cNvPr>
            <p:cNvSpPr>
              <a:spLocks noChangeArrowheads="1"/>
            </p:cNvSpPr>
            <p:nvPr/>
          </p:nvSpPr>
          <p:spPr bwMode="auto">
            <a:xfrm>
              <a:off x="1465409" y="3807187"/>
              <a:ext cx="40533" cy="40532"/>
            </a:xfrm>
            <a:custGeom>
              <a:avLst/>
              <a:gdLst>
                <a:gd name="T0" fmla="*/ 146 w 147"/>
                <a:gd name="T1" fmla="*/ 73 h 147"/>
                <a:gd name="T2" fmla="*/ 73 w 147"/>
                <a:gd name="T3" fmla="*/ 146 h 147"/>
                <a:gd name="T4" fmla="*/ 0 w 147"/>
                <a:gd name="T5" fmla="*/ 73 h 147"/>
                <a:gd name="T6" fmla="*/ 73 w 147"/>
                <a:gd name="T7" fmla="*/ 0 h 147"/>
                <a:gd name="T8" fmla="*/ 146 w 147"/>
                <a:gd name="T9" fmla="*/ 73 h 147"/>
                <a:gd name="T10" fmla="*/ 146 w 147"/>
                <a:gd name="T11" fmla="*/ 73 h 147"/>
                <a:gd name="T12" fmla="*/ 146 w 147"/>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147" h="147">
                  <a:moveTo>
                    <a:pt x="146" y="73"/>
                  </a:moveTo>
                  <a:cubicBezTo>
                    <a:pt x="146" y="104"/>
                    <a:pt x="115" y="146"/>
                    <a:pt x="73" y="146"/>
                  </a:cubicBezTo>
                  <a:cubicBezTo>
                    <a:pt x="32" y="146"/>
                    <a:pt x="0" y="104"/>
                    <a:pt x="0" y="73"/>
                  </a:cubicBezTo>
                  <a:cubicBezTo>
                    <a:pt x="0" y="31"/>
                    <a:pt x="32" y="0"/>
                    <a:pt x="73" y="0"/>
                  </a:cubicBezTo>
                  <a:cubicBezTo>
                    <a:pt x="115" y="0"/>
                    <a:pt x="146" y="31"/>
                    <a:pt x="146" y="73"/>
                  </a:cubicBezTo>
                  <a:close/>
                  <a:moveTo>
                    <a:pt x="146" y="73"/>
                  </a:moveTo>
                  <a:lnTo>
                    <a:pt x="146" y="73"/>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grpSp>
      <p:pic>
        <p:nvPicPr>
          <p:cNvPr id="47" name="Graphic 46" descr="Playbook">
            <a:extLst>
              <a:ext uri="{FF2B5EF4-FFF2-40B4-BE49-F238E27FC236}">
                <a16:creationId xmlns:a16="http://schemas.microsoft.com/office/drawing/2014/main" id="{97015EA5-2BF4-DD0D-1196-07207D77A1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1841" y="1631218"/>
            <a:ext cx="457081" cy="457081"/>
          </a:xfrm>
          <a:prstGeom prst="rect">
            <a:avLst/>
          </a:prstGeom>
        </p:spPr>
      </p:pic>
      <p:pic>
        <p:nvPicPr>
          <p:cNvPr id="50" name="Graphic 49" descr="House">
            <a:extLst>
              <a:ext uri="{FF2B5EF4-FFF2-40B4-BE49-F238E27FC236}">
                <a16:creationId xmlns:a16="http://schemas.microsoft.com/office/drawing/2014/main" id="{61922966-7AC6-46A1-9B22-1A5561E568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69198" y="2809441"/>
            <a:ext cx="457081" cy="457081"/>
          </a:xfrm>
          <a:prstGeom prst="rect">
            <a:avLst/>
          </a:prstGeom>
        </p:spPr>
      </p:pic>
      <p:sp>
        <p:nvSpPr>
          <p:cNvPr id="3" name="TextBox 2">
            <a:extLst>
              <a:ext uri="{FF2B5EF4-FFF2-40B4-BE49-F238E27FC236}">
                <a16:creationId xmlns:a16="http://schemas.microsoft.com/office/drawing/2014/main" id="{98DC342D-C2B2-C2F8-EC9D-D52553AAA275}"/>
              </a:ext>
            </a:extLst>
          </p:cNvPr>
          <p:cNvSpPr txBox="1"/>
          <p:nvPr/>
        </p:nvSpPr>
        <p:spPr>
          <a:xfrm>
            <a:off x="537210" y="1260145"/>
            <a:ext cx="10938510" cy="4955203"/>
          </a:xfrm>
          <a:prstGeom prst="rect">
            <a:avLst/>
          </a:prstGeom>
          <a:noFill/>
        </p:spPr>
        <p:txBody>
          <a:bodyPr wrap="square">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DWI Guidance states:</a:t>
            </a:r>
          </a:p>
          <a:p>
            <a:pPr marL="0" marR="0" lvl="0" indent="0" algn="ctr" defTabSz="914194"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srgbClr val="445469"/>
                </a:solidFill>
                <a:effectLst/>
                <a:uLnTx/>
                <a:uFillTx/>
                <a:latin typeface="Lato Regular"/>
                <a:ea typeface="+mn-ea"/>
                <a:cs typeface="+mn-cs"/>
              </a:rPr>
            </a:br>
            <a:r>
              <a:rPr kumimoji="0" lang="en-US" sz="2400" b="0" i="0" u="none" strike="noStrike" kern="1200" cap="none" spc="0" normalizeH="0" baseline="0" noProof="0" dirty="0">
                <a:ln>
                  <a:noFill/>
                </a:ln>
                <a:solidFill>
                  <a:srgbClr val="445469"/>
                </a:solidFill>
                <a:effectLst/>
                <a:uLnTx/>
                <a:uFillTx/>
                <a:latin typeface="Lato Regular"/>
                <a:ea typeface="+mn-ea"/>
                <a:cs typeface="+mn-cs"/>
              </a:rPr>
              <a:t>“</a:t>
            </a:r>
            <a:r>
              <a:rPr kumimoji="0" lang="en-GB" sz="2000" b="0" i="1" u="none" strike="noStrike" kern="1200" cap="none" spc="0" normalizeH="0" baseline="0" noProof="0" dirty="0">
                <a:ln>
                  <a:noFill/>
                </a:ln>
                <a:solidFill>
                  <a:srgbClr val="445469"/>
                </a:solidFill>
                <a:effectLst/>
                <a:uLnTx/>
                <a:uFillTx/>
                <a:latin typeface="Lato Regular"/>
                <a:ea typeface="+mn-ea"/>
                <a:cs typeface="+mn-cs"/>
              </a:rPr>
              <a:t>Local authorities must risk assess these supplies and review that risk assessment every five years thereafter, in accordance with regulation 6. When there is a potential danger to human health, local authorities are duty bound to enforce in accordance with regulation 18 (20 in Wales) of the Regulations.”</a:t>
            </a:r>
          </a:p>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5469"/>
                </a:solidFill>
                <a:effectLst/>
                <a:uLnTx/>
                <a:uFillTx/>
                <a:latin typeface="Lato Regular"/>
                <a:ea typeface="+mn-ea"/>
                <a:cs typeface="+mn-cs"/>
              </a:rPr>
              <a:t>“The risk assessment of regulation 8 supplies should take account of any potential contraventions of The Water Supply (Water Fittings) Regulations 1999. The enforcement of these regulations is the duty of the supplying water company and so discussions with the water company should take place as part of the risk assessment….”</a:t>
            </a:r>
          </a:p>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5469"/>
                </a:solidFill>
                <a:effectLst/>
                <a:uLnTx/>
                <a:uFillTx/>
                <a:latin typeface="Lato Regular"/>
                <a:ea typeface="+mn-ea"/>
                <a:cs typeface="+mn-cs"/>
              </a:rPr>
              <a:t>“…The monitoring requirements of regulation 8 supplies must be established on the outcome of the risk assessment.”</a:t>
            </a:r>
            <a:endParaRPr kumimoji="0" lang="en-US" sz="2000" b="0" i="1" u="none" strike="noStrike" kern="1200" cap="none" spc="0" normalizeH="0" baseline="0" noProof="0" dirty="0">
              <a:ln>
                <a:noFill/>
              </a:ln>
              <a:solidFill>
                <a:srgbClr val="445469"/>
              </a:solidFill>
              <a:effectLst/>
              <a:uLnTx/>
              <a:uFillTx/>
              <a:latin typeface="Lato Regular"/>
              <a:ea typeface="+mn-ea"/>
              <a:cs typeface="+mn-cs"/>
            </a:endParaRP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445469"/>
              </a:solidFill>
              <a:effectLst/>
              <a:uLnTx/>
              <a:uFillTx/>
              <a:latin typeface="Lato Regular"/>
              <a:ea typeface="+mn-ea"/>
              <a:cs typeface="+mn-cs"/>
            </a:endParaRPr>
          </a:p>
        </p:txBody>
      </p:sp>
    </p:spTree>
    <p:extLst>
      <p:ext uri="{BB962C8B-B14F-4D97-AF65-F5344CB8AC3E}">
        <p14:creationId xmlns:p14="http://schemas.microsoft.com/office/powerpoint/2010/main" val="1113659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A7025-7978-3C36-CAE8-596276F3F4EB}"/>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23E9C020-593A-8685-38D0-8D563C6A0F61}"/>
              </a:ext>
            </a:extLst>
          </p:cNvPr>
          <p:cNvGrpSpPr/>
          <p:nvPr/>
        </p:nvGrpSpPr>
        <p:grpSpPr>
          <a:xfrm>
            <a:off x="1736423" y="1387414"/>
            <a:ext cx="294628" cy="428964"/>
            <a:chOff x="1377945" y="3731169"/>
            <a:chExt cx="221088" cy="321806"/>
          </a:xfrm>
        </p:grpSpPr>
        <p:sp>
          <p:nvSpPr>
            <p:cNvPr id="26" name="Freeform 166">
              <a:extLst>
                <a:ext uri="{FF2B5EF4-FFF2-40B4-BE49-F238E27FC236}">
                  <a16:creationId xmlns:a16="http://schemas.microsoft.com/office/drawing/2014/main" id="{53EFDF1C-30E1-F3EC-3FEE-F39FCE2AF2F1}"/>
                </a:ext>
              </a:extLst>
            </p:cNvPr>
            <p:cNvSpPr>
              <a:spLocks noChangeArrowheads="1"/>
            </p:cNvSpPr>
            <p:nvPr/>
          </p:nvSpPr>
          <p:spPr bwMode="auto">
            <a:xfrm>
              <a:off x="1377945" y="3731169"/>
              <a:ext cx="221088" cy="321806"/>
            </a:xfrm>
            <a:custGeom>
              <a:avLst/>
              <a:gdLst>
                <a:gd name="T0" fmla="*/ 396 w 793"/>
                <a:gd name="T1" fmla="*/ 146 h 1157"/>
                <a:gd name="T2" fmla="*/ 553 w 793"/>
                <a:gd name="T3" fmla="*/ 209 h 1157"/>
                <a:gd name="T4" fmla="*/ 615 w 793"/>
                <a:gd name="T5" fmla="*/ 365 h 1157"/>
                <a:gd name="T6" fmla="*/ 553 w 793"/>
                <a:gd name="T7" fmla="*/ 511 h 1157"/>
                <a:gd name="T8" fmla="*/ 396 w 793"/>
                <a:gd name="T9" fmla="*/ 709 h 1157"/>
                <a:gd name="T10" fmla="*/ 240 w 793"/>
                <a:gd name="T11" fmla="*/ 511 h 1157"/>
                <a:gd name="T12" fmla="*/ 178 w 793"/>
                <a:gd name="T13" fmla="*/ 365 h 1157"/>
                <a:gd name="T14" fmla="*/ 240 w 793"/>
                <a:gd name="T15" fmla="*/ 209 h 1157"/>
                <a:gd name="T16" fmla="*/ 396 w 793"/>
                <a:gd name="T17" fmla="*/ 146 h 1157"/>
                <a:gd name="T18" fmla="*/ 396 w 793"/>
                <a:gd name="T19" fmla="*/ 0 h 1157"/>
                <a:gd name="T20" fmla="*/ 136 w 793"/>
                <a:gd name="T21" fmla="*/ 105 h 1157"/>
                <a:gd name="T22" fmla="*/ 136 w 793"/>
                <a:gd name="T23" fmla="*/ 615 h 1157"/>
                <a:gd name="T24" fmla="*/ 396 w 793"/>
                <a:gd name="T25" fmla="*/ 1156 h 1157"/>
                <a:gd name="T26" fmla="*/ 646 w 793"/>
                <a:gd name="T27" fmla="*/ 615 h 1157"/>
                <a:gd name="T28" fmla="*/ 646 w 793"/>
                <a:gd name="T29" fmla="*/ 105 h 1157"/>
                <a:gd name="T30" fmla="*/ 396 w 793"/>
                <a:gd name="T31" fmla="*/ 0 h 1157"/>
                <a:gd name="T32" fmla="*/ 396 w 793"/>
                <a:gd name="T33" fmla="*/ 146 h 1157"/>
                <a:gd name="T34" fmla="*/ 396 w 793"/>
                <a:gd name="T35" fmla="*/ 0 h 1157"/>
                <a:gd name="T36" fmla="*/ 396 w 793"/>
                <a:gd name="T37"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sp>
          <p:nvSpPr>
            <p:cNvPr id="27" name="Freeform 167">
              <a:extLst>
                <a:ext uri="{FF2B5EF4-FFF2-40B4-BE49-F238E27FC236}">
                  <a16:creationId xmlns:a16="http://schemas.microsoft.com/office/drawing/2014/main" id="{DA0A471E-4F34-21AF-C65D-D3907A628522}"/>
                </a:ext>
              </a:extLst>
            </p:cNvPr>
            <p:cNvSpPr>
              <a:spLocks noChangeArrowheads="1"/>
            </p:cNvSpPr>
            <p:nvPr/>
          </p:nvSpPr>
          <p:spPr bwMode="auto">
            <a:xfrm>
              <a:off x="1465409" y="3807187"/>
              <a:ext cx="40533" cy="40532"/>
            </a:xfrm>
            <a:custGeom>
              <a:avLst/>
              <a:gdLst>
                <a:gd name="T0" fmla="*/ 146 w 147"/>
                <a:gd name="T1" fmla="*/ 73 h 147"/>
                <a:gd name="T2" fmla="*/ 73 w 147"/>
                <a:gd name="T3" fmla="*/ 146 h 147"/>
                <a:gd name="T4" fmla="*/ 0 w 147"/>
                <a:gd name="T5" fmla="*/ 73 h 147"/>
                <a:gd name="T6" fmla="*/ 73 w 147"/>
                <a:gd name="T7" fmla="*/ 0 h 147"/>
                <a:gd name="T8" fmla="*/ 146 w 147"/>
                <a:gd name="T9" fmla="*/ 73 h 147"/>
                <a:gd name="T10" fmla="*/ 146 w 147"/>
                <a:gd name="T11" fmla="*/ 73 h 147"/>
                <a:gd name="T12" fmla="*/ 146 w 147"/>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147" h="147">
                  <a:moveTo>
                    <a:pt x="146" y="73"/>
                  </a:moveTo>
                  <a:cubicBezTo>
                    <a:pt x="146" y="104"/>
                    <a:pt x="115" y="146"/>
                    <a:pt x="73" y="146"/>
                  </a:cubicBezTo>
                  <a:cubicBezTo>
                    <a:pt x="32" y="146"/>
                    <a:pt x="0" y="104"/>
                    <a:pt x="0" y="73"/>
                  </a:cubicBezTo>
                  <a:cubicBezTo>
                    <a:pt x="0" y="31"/>
                    <a:pt x="32" y="0"/>
                    <a:pt x="73" y="0"/>
                  </a:cubicBezTo>
                  <a:cubicBezTo>
                    <a:pt x="115" y="0"/>
                    <a:pt x="146" y="31"/>
                    <a:pt x="146" y="73"/>
                  </a:cubicBezTo>
                  <a:close/>
                  <a:moveTo>
                    <a:pt x="146" y="73"/>
                  </a:moveTo>
                  <a:lnTo>
                    <a:pt x="146" y="73"/>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grpSp>
      <p:pic>
        <p:nvPicPr>
          <p:cNvPr id="47" name="Graphic 46" descr="Playbook">
            <a:extLst>
              <a:ext uri="{FF2B5EF4-FFF2-40B4-BE49-F238E27FC236}">
                <a16:creationId xmlns:a16="http://schemas.microsoft.com/office/drawing/2014/main" id="{97015EA5-2BF4-DD0D-1196-07207D77A1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1841" y="1631218"/>
            <a:ext cx="457081" cy="457081"/>
          </a:xfrm>
          <a:prstGeom prst="rect">
            <a:avLst/>
          </a:prstGeom>
        </p:spPr>
      </p:pic>
      <p:pic>
        <p:nvPicPr>
          <p:cNvPr id="50" name="Graphic 49" descr="House">
            <a:extLst>
              <a:ext uri="{FF2B5EF4-FFF2-40B4-BE49-F238E27FC236}">
                <a16:creationId xmlns:a16="http://schemas.microsoft.com/office/drawing/2014/main" id="{61922966-7AC6-46A1-9B22-1A5561E568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69198" y="2809441"/>
            <a:ext cx="457081" cy="457081"/>
          </a:xfrm>
          <a:prstGeom prst="rect">
            <a:avLst/>
          </a:prstGeom>
        </p:spPr>
      </p:pic>
      <p:sp>
        <p:nvSpPr>
          <p:cNvPr id="3" name="TextBox 2">
            <a:extLst>
              <a:ext uri="{FF2B5EF4-FFF2-40B4-BE49-F238E27FC236}">
                <a16:creationId xmlns:a16="http://schemas.microsoft.com/office/drawing/2014/main" id="{98DC342D-C2B2-C2F8-EC9D-D52553AAA275}"/>
              </a:ext>
            </a:extLst>
          </p:cNvPr>
          <p:cNvSpPr txBox="1"/>
          <p:nvPr/>
        </p:nvSpPr>
        <p:spPr>
          <a:xfrm>
            <a:off x="278360" y="1488745"/>
            <a:ext cx="11208790" cy="4154984"/>
          </a:xfrm>
          <a:prstGeom prst="rect">
            <a:avLst/>
          </a:prstGeom>
          <a:noFill/>
        </p:spPr>
        <p:txBody>
          <a:bodyPr wrap="square">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How can we support you?</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Provide advice and guidance as subject matter experts in The Water Supply (Water Fittings) Regulations 1999.</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Provide advice and guidance on sources of contamination or other risks to water supplies.</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Provide enforcement support where necessary.</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Provide education and training.</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Provide on site assistance where necessary.</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Creation of a Regulation 8 Task and Finish group to support best practice</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445469"/>
              </a:solidFill>
              <a:effectLst/>
              <a:uLnTx/>
              <a:uFillTx/>
              <a:latin typeface="Lato Regular"/>
              <a:ea typeface="+mn-ea"/>
              <a:cs typeface="+mn-cs"/>
            </a:endParaRPr>
          </a:p>
        </p:txBody>
      </p:sp>
    </p:spTree>
    <p:extLst>
      <p:ext uri="{BB962C8B-B14F-4D97-AF65-F5344CB8AC3E}">
        <p14:creationId xmlns:p14="http://schemas.microsoft.com/office/powerpoint/2010/main" val="1348927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A7025-7978-3C36-CAE8-596276F3F4EB}"/>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23E9C020-593A-8685-38D0-8D563C6A0F61}"/>
              </a:ext>
            </a:extLst>
          </p:cNvPr>
          <p:cNvGrpSpPr/>
          <p:nvPr/>
        </p:nvGrpSpPr>
        <p:grpSpPr>
          <a:xfrm>
            <a:off x="1736423" y="1387414"/>
            <a:ext cx="294628" cy="428964"/>
            <a:chOff x="1377945" y="3731169"/>
            <a:chExt cx="221088" cy="321806"/>
          </a:xfrm>
        </p:grpSpPr>
        <p:sp>
          <p:nvSpPr>
            <p:cNvPr id="26" name="Freeform 166">
              <a:extLst>
                <a:ext uri="{FF2B5EF4-FFF2-40B4-BE49-F238E27FC236}">
                  <a16:creationId xmlns:a16="http://schemas.microsoft.com/office/drawing/2014/main" id="{53EFDF1C-30E1-F3EC-3FEE-F39FCE2AF2F1}"/>
                </a:ext>
              </a:extLst>
            </p:cNvPr>
            <p:cNvSpPr>
              <a:spLocks noChangeArrowheads="1"/>
            </p:cNvSpPr>
            <p:nvPr/>
          </p:nvSpPr>
          <p:spPr bwMode="auto">
            <a:xfrm>
              <a:off x="1377945" y="3731169"/>
              <a:ext cx="221088" cy="321806"/>
            </a:xfrm>
            <a:custGeom>
              <a:avLst/>
              <a:gdLst>
                <a:gd name="T0" fmla="*/ 396 w 793"/>
                <a:gd name="T1" fmla="*/ 146 h 1157"/>
                <a:gd name="T2" fmla="*/ 553 w 793"/>
                <a:gd name="T3" fmla="*/ 209 h 1157"/>
                <a:gd name="T4" fmla="*/ 615 w 793"/>
                <a:gd name="T5" fmla="*/ 365 h 1157"/>
                <a:gd name="T6" fmla="*/ 553 w 793"/>
                <a:gd name="T7" fmla="*/ 511 h 1157"/>
                <a:gd name="T8" fmla="*/ 396 w 793"/>
                <a:gd name="T9" fmla="*/ 709 h 1157"/>
                <a:gd name="T10" fmla="*/ 240 w 793"/>
                <a:gd name="T11" fmla="*/ 511 h 1157"/>
                <a:gd name="T12" fmla="*/ 178 w 793"/>
                <a:gd name="T13" fmla="*/ 365 h 1157"/>
                <a:gd name="T14" fmla="*/ 240 w 793"/>
                <a:gd name="T15" fmla="*/ 209 h 1157"/>
                <a:gd name="T16" fmla="*/ 396 w 793"/>
                <a:gd name="T17" fmla="*/ 146 h 1157"/>
                <a:gd name="T18" fmla="*/ 396 w 793"/>
                <a:gd name="T19" fmla="*/ 0 h 1157"/>
                <a:gd name="T20" fmla="*/ 136 w 793"/>
                <a:gd name="T21" fmla="*/ 105 h 1157"/>
                <a:gd name="T22" fmla="*/ 136 w 793"/>
                <a:gd name="T23" fmla="*/ 615 h 1157"/>
                <a:gd name="T24" fmla="*/ 396 w 793"/>
                <a:gd name="T25" fmla="*/ 1156 h 1157"/>
                <a:gd name="T26" fmla="*/ 646 w 793"/>
                <a:gd name="T27" fmla="*/ 615 h 1157"/>
                <a:gd name="T28" fmla="*/ 646 w 793"/>
                <a:gd name="T29" fmla="*/ 105 h 1157"/>
                <a:gd name="T30" fmla="*/ 396 w 793"/>
                <a:gd name="T31" fmla="*/ 0 h 1157"/>
                <a:gd name="T32" fmla="*/ 396 w 793"/>
                <a:gd name="T33" fmla="*/ 146 h 1157"/>
                <a:gd name="T34" fmla="*/ 396 w 793"/>
                <a:gd name="T35" fmla="*/ 0 h 1157"/>
                <a:gd name="T36" fmla="*/ 396 w 793"/>
                <a:gd name="T37"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sp>
          <p:nvSpPr>
            <p:cNvPr id="27" name="Freeform 167">
              <a:extLst>
                <a:ext uri="{FF2B5EF4-FFF2-40B4-BE49-F238E27FC236}">
                  <a16:creationId xmlns:a16="http://schemas.microsoft.com/office/drawing/2014/main" id="{DA0A471E-4F34-21AF-C65D-D3907A628522}"/>
                </a:ext>
              </a:extLst>
            </p:cNvPr>
            <p:cNvSpPr>
              <a:spLocks noChangeArrowheads="1"/>
            </p:cNvSpPr>
            <p:nvPr/>
          </p:nvSpPr>
          <p:spPr bwMode="auto">
            <a:xfrm>
              <a:off x="1465409" y="3807187"/>
              <a:ext cx="40533" cy="40532"/>
            </a:xfrm>
            <a:custGeom>
              <a:avLst/>
              <a:gdLst>
                <a:gd name="T0" fmla="*/ 146 w 147"/>
                <a:gd name="T1" fmla="*/ 73 h 147"/>
                <a:gd name="T2" fmla="*/ 73 w 147"/>
                <a:gd name="T3" fmla="*/ 146 h 147"/>
                <a:gd name="T4" fmla="*/ 0 w 147"/>
                <a:gd name="T5" fmla="*/ 73 h 147"/>
                <a:gd name="T6" fmla="*/ 73 w 147"/>
                <a:gd name="T7" fmla="*/ 0 h 147"/>
                <a:gd name="T8" fmla="*/ 146 w 147"/>
                <a:gd name="T9" fmla="*/ 73 h 147"/>
                <a:gd name="T10" fmla="*/ 146 w 147"/>
                <a:gd name="T11" fmla="*/ 73 h 147"/>
                <a:gd name="T12" fmla="*/ 146 w 147"/>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147" h="147">
                  <a:moveTo>
                    <a:pt x="146" y="73"/>
                  </a:moveTo>
                  <a:cubicBezTo>
                    <a:pt x="146" y="104"/>
                    <a:pt x="115" y="146"/>
                    <a:pt x="73" y="146"/>
                  </a:cubicBezTo>
                  <a:cubicBezTo>
                    <a:pt x="32" y="146"/>
                    <a:pt x="0" y="104"/>
                    <a:pt x="0" y="73"/>
                  </a:cubicBezTo>
                  <a:cubicBezTo>
                    <a:pt x="0" y="31"/>
                    <a:pt x="32" y="0"/>
                    <a:pt x="73" y="0"/>
                  </a:cubicBezTo>
                  <a:cubicBezTo>
                    <a:pt x="115" y="0"/>
                    <a:pt x="146" y="31"/>
                    <a:pt x="146" y="73"/>
                  </a:cubicBezTo>
                  <a:close/>
                  <a:moveTo>
                    <a:pt x="146" y="73"/>
                  </a:moveTo>
                  <a:lnTo>
                    <a:pt x="146" y="73"/>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grpSp>
      <p:pic>
        <p:nvPicPr>
          <p:cNvPr id="47" name="Graphic 46" descr="Playbook">
            <a:extLst>
              <a:ext uri="{FF2B5EF4-FFF2-40B4-BE49-F238E27FC236}">
                <a16:creationId xmlns:a16="http://schemas.microsoft.com/office/drawing/2014/main" id="{97015EA5-2BF4-DD0D-1196-07207D77A1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1841" y="1631218"/>
            <a:ext cx="457081" cy="457081"/>
          </a:xfrm>
          <a:prstGeom prst="rect">
            <a:avLst/>
          </a:prstGeom>
        </p:spPr>
      </p:pic>
      <p:pic>
        <p:nvPicPr>
          <p:cNvPr id="50" name="Graphic 49" descr="House">
            <a:extLst>
              <a:ext uri="{FF2B5EF4-FFF2-40B4-BE49-F238E27FC236}">
                <a16:creationId xmlns:a16="http://schemas.microsoft.com/office/drawing/2014/main" id="{61922966-7AC6-46A1-9B22-1A5561E568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69198" y="2809441"/>
            <a:ext cx="457081" cy="457081"/>
          </a:xfrm>
          <a:prstGeom prst="rect">
            <a:avLst/>
          </a:prstGeom>
        </p:spPr>
      </p:pic>
      <p:sp>
        <p:nvSpPr>
          <p:cNvPr id="3" name="TextBox 2">
            <a:extLst>
              <a:ext uri="{FF2B5EF4-FFF2-40B4-BE49-F238E27FC236}">
                <a16:creationId xmlns:a16="http://schemas.microsoft.com/office/drawing/2014/main" id="{98DC342D-C2B2-C2F8-EC9D-D52553AAA275}"/>
              </a:ext>
            </a:extLst>
          </p:cNvPr>
          <p:cNvSpPr txBox="1"/>
          <p:nvPr/>
        </p:nvSpPr>
        <p:spPr>
          <a:xfrm>
            <a:off x="278360" y="1488745"/>
            <a:ext cx="11208790" cy="5632311"/>
          </a:xfrm>
          <a:prstGeom prst="rect">
            <a:avLst/>
          </a:prstGeom>
          <a:noFill/>
        </p:spPr>
        <p:txBody>
          <a:bodyPr wrap="square">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How can you support us?</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Understand your responsibilities under Regulation 8.</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Take part in the Regulation 8 Task and Finish Group.</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Provide us with the information that you have on Regulation 8 supplies such as the numbers of public temporary event notices held each year.</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Include us in your Safety Advisory Groups where appropriate.</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Support the education of event applicants and organisers</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5469"/>
                </a:solidFill>
                <a:effectLst/>
                <a:uLnTx/>
                <a:uFillTx/>
                <a:latin typeface="Lato Regular"/>
                <a:ea typeface="+mn-ea"/>
                <a:cs typeface="+mn-cs"/>
              </a:rPr>
              <a:t>Understand the consequences of non-compliance: </a:t>
            </a:r>
            <a:br>
              <a:rPr kumimoji="0" lang="en-US" sz="2400" b="0" i="0" u="none" strike="noStrike" kern="1200" cap="none" spc="0" normalizeH="0" baseline="0" noProof="0" dirty="0">
                <a:ln>
                  <a:noFill/>
                </a:ln>
                <a:solidFill>
                  <a:srgbClr val="445469"/>
                </a:solidFill>
                <a:effectLst/>
                <a:uLnTx/>
                <a:uFillTx/>
                <a:latin typeface="Lato Regular"/>
                <a:ea typeface="+mn-ea"/>
                <a:cs typeface="+mn-cs"/>
              </a:rPr>
            </a:br>
            <a:r>
              <a:rPr kumimoji="0" lang="en-US" sz="2400" b="0" i="0" u="none" strike="noStrike" kern="1200" cap="none" spc="0" normalizeH="0" baseline="0" noProof="0" dirty="0">
                <a:ln>
                  <a:noFill/>
                </a:ln>
                <a:solidFill>
                  <a:srgbClr val="445469"/>
                </a:solidFill>
                <a:effectLst/>
                <a:uLnTx/>
                <a:uFillTx/>
                <a:latin typeface="Lato Regular"/>
                <a:ea typeface="+mn-ea"/>
                <a:cs typeface="+mn-cs"/>
              </a:rPr>
              <a:t>- Moral</a:t>
            </a:r>
            <a:br>
              <a:rPr kumimoji="0" lang="en-US" sz="2400" b="0" i="0" u="none" strike="noStrike" kern="1200" cap="none" spc="0" normalizeH="0" baseline="0" noProof="0" dirty="0">
                <a:ln>
                  <a:noFill/>
                </a:ln>
                <a:solidFill>
                  <a:srgbClr val="445469"/>
                </a:solidFill>
                <a:effectLst/>
                <a:uLnTx/>
                <a:uFillTx/>
                <a:latin typeface="Lato Regular"/>
                <a:ea typeface="+mn-ea"/>
                <a:cs typeface="+mn-cs"/>
              </a:rPr>
            </a:br>
            <a:r>
              <a:rPr kumimoji="0" lang="en-US" sz="2400" b="0" i="0" u="none" strike="noStrike" kern="1200" cap="none" spc="0" normalizeH="0" baseline="0" noProof="0" dirty="0">
                <a:ln>
                  <a:noFill/>
                </a:ln>
                <a:solidFill>
                  <a:srgbClr val="445469"/>
                </a:solidFill>
                <a:effectLst/>
                <a:uLnTx/>
                <a:uFillTx/>
                <a:latin typeface="Lato Regular"/>
                <a:ea typeface="+mn-ea"/>
                <a:cs typeface="+mn-cs"/>
              </a:rPr>
              <a:t>- Legal</a:t>
            </a:r>
            <a:br>
              <a:rPr kumimoji="0" lang="en-US" sz="2400" b="0" i="0" u="none" strike="noStrike" kern="1200" cap="none" spc="0" normalizeH="0" baseline="0" noProof="0" dirty="0">
                <a:ln>
                  <a:noFill/>
                </a:ln>
                <a:solidFill>
                  <a:srgbClr val="445469"/>
                </a:solidFill>
                <a:effectLst/>
                <a:uLnTx/>
                <a:uFillTx/>
                <a:latin typeface="Lato Regular"/>
                <a:ea typeface="+mn-ea"/>
                <a:cs typeface="+mn-cs"/>
              </a:rPr>
            </a:br>
            <a:r>
              <a:rPr kumimoji="0" lang="en-US" sz="2400" b="0" i="0" u="none" strike="noStrike" kern="1200" cap="none" spc="0" normalizeH="0" baseline="0" noProof="0" dirty="0">
                <a:ln>
                  <a:noFill/>
                </a:ln>
                <a:solidFill>
                  <a:srgbClr val="445469"/>
                </a:solidFill>
                <a:effectLst/>
                <a:uLnTx/>
                <a:uFillTx/>
                <a:latin typeface="Lato Regular"/>
                <a:ea typeface="+mn-ea"/>
                <a:cs typeface="+mn-cs"/>
              </a:rPr>
              <a:t>- Financial</a:t>
            </a:r>
            <a:br>
              <a:rPr kumimoji="0" lang="en-US" sz="2400" b="0" i="0" u="none" strike="noStrike" kern="1200" cap="none" spc="0" normalizeH="0" baseline="0" noProof="0" dirty="0">
                <a:ln>
                  <a:noFill/>
                </a:ln>
                <a:solidFill>
                  <a:srgbClr val="445469"/>
                </a:solidFill>
                <a:effectLst/>
                <a:uLnTx/>
                <a:uFillTx/>
                <a:latin typeface="Lato Regular"/>
                <a:ea typeface="+mn-ea"/>
                <a:cs typeface="+mn-cs"/>
              </a:rPr>
            </a:br>
            <a:r>
              <a:rPr kumimoji="0" lang="en-US" sz="2400" b="0" i="0" u="none" strike="noStrike" kern="1200" cap="none" spc="0" normalizeH="0" baseline="0" noProof="0" dirty="0">
                <a:ln>
                  <a:noFill/>
                </a:ln>
                <a:solidFill>
                  <a:srgbClr val="445469"/>
                </a:solidFill>
                <a:effectLst/>
                <a:uLnTx/>
                <a:uFillTx/>
                <a:latin typeface="Lato Regular"/>
                <a:ea typeface="+mn-ea"/>
                <a:cs typeface="+mn-cs"/>
              </a:rPr>
              <a:t>- Reputational</a:t>
            </a: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445469"/>
              </a:solidFill>
              <a:effectLst/>
              <a:uLnTx/>
              <a:uFillTx/>
              <a:latin typeface="Lato Regular"/>
              <a:ea typeface="+mn-ea"/>
              <a:cs typeface="+mn-cs"/>
            </a:endParaRPr>
          </a:p>
          <a:p>
            <a:pPr marL="342900" marR="0" lvl="0" indent="-342900" algn="l" defTabSz="914194"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445469"/>
              </a:solidFill>
              <a:effectLst/>
              <a:uLnTx/>
              <a:uFillTx/>
              <a:latin typeface="Lato Regular"/>
              <a:ea typeface="+mn-ea"/>
              <a:cs typeface="+mn-cs"/>
            </a:endParaRPr>
          </a:p>
        </p:txBody>
      </p:sp>
    </p:spTree>
    <p:extLst>
      <p:ext uri="{BB962C8B-B14F-4D97-AF65-F5344CB8AC3E}">
        <p14:creationId xmlns:p14="http://schemas.microsoft.com/office/powerpoint/2010/main" val="1081353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A7025-7978-3C36-CAE8-596276F3F4EB}"/>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F3622597-1522-CEB3-6F0B-CDE9AA199452}"/>
              </a:ext>
            </a:extLst>
          </p:cNvPr>
          <p:cNvGrpSpPr/>
          <p:nvPr/>
        </p:nvGrpSpPr>
        <p:grpSpPr>
          <a:xfrm>
            <a:off x="1436628" y="1387414"/>
            <a:ext cx="8870425" cy="745982"/>
            <a:chOff x="3800458" y="2773759"/>
            <a:chExt cx="12359700" cy="1492350"/>
          </a:xfrm>
        </p:grpSpPr>
        <p:sp>
          <p:nvSpPr>
            <p:cNvPr id="29" name="TextBox 28">
              <a:extLst>
                <a:ext uri="{FF2B5EF4-FFF2-40B4-BE49-F238E27FC236}">
                  <a16:creationId xmlns:a16="http://schemas.microsoft.com/office/drawing/2014/main" id="{F888BEAA-31DB-4E85-C2A0-EE9F3ABE7310}"/>
                </a:ext>
              </a:extLst>
            </p:cNvPr>
            <p:cNvSpPr txBox="1"/>
            <p:nvPr/>
          </p:nvSpPr>
          <p:spPr>
            <a:xfrm>
              <a:off x="3800458" y="2773759"/>
              <a:ext cx="12359700" cy="1446632"/>
            </a:xfrm>
            <a:prstGeom prst="rect">
              <a:avLst/>
            </a:prstGeom>
            <a:noFill/>
          </p:spPr>
          <p:txBody>
            <a:bodyPr wrap="square" lIns="45699" tIns="22851" rIns="45699" bIns="22851"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srgbClr val="445469"/>
                  </a:solidFill>
                  <a:effectLst/>
                  <a:uLnTx/>
                  <a:uFillTx/>
                  <a:latin typeface="Lato Regular"/>
                  <a:ea typeface="+mn-ea"/>
                  <a:cs typeface="+mn-cs"/>
                </a:rPr>
                <a:t>Summary </a:t>
              </a:r>
              <a:endParaRPr kumimoji="0" lang="en-GB" sz="4399" b="1" i="0" u="none" strike="noStrike" kern="1200" cap="none" spc="0" normalizeH="0" baseline="0" noProof="0" dirty="0">
                <a:ln>
                  <a:noFill/>
                </a:ln>
                <a:solidFill>
                  <a:srgbClr val="445469"/>
                </a:solidFill>
                <a:effectLst/>
                <a:uLnTx/>
                <a:uFillTx/>
                <a:latin typeface="Lato Regular"/>
                <a:ea typeface="+mn-ea"/>
                <a:cs typeface="+mn-cs"/>
              </a:endParaRPr>
            </a:p>
          </p:txBody>
        </p:sp>
        <p:sp>
          <p:nvSpPr>
            <p:cNvPr id="30" name="Rectangle 29">
              <a:extLst>
                <a:ext uri="{FF2B5EF4-FFF2-40B4-BE49-F238E27FC236}">
                  <a16:creationId xmlns:a16="http://schemas.microsoft.com/office/drawing/2014/main" id="{58E0E5C9-CFCC-3E3E-8A33-BDF8D8577040}"/>
                </a:ext>
              </a:extLst>
            </p:cNvPr>
            <p:cNvSpPr/>
            <p:nvPr/>
          </p:nvSpPr>
          <p:spPr>
            <a:xfrm>
              <a:off x="9203787" y="4174671"/>
              <a:ext cx="1553038" cy="914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45659" tIns="22831" rIns="45659" bIns="22831"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9BBB5C"/>
                </a:solidFill>
                <a:effectLst/>
                <a:uLnTx/>
                <a:uFillTx/>
                <a:latin typeface="Open Sans Light"/>
                <a:ea typeface="+mn-ea"/>
                <a:cs typeface="+mn-cs"/>
              </a:endParaRPr>
            </a:p>
          </p:txBody>
        </p:sp>
      </p:grpSp>
      <p:grpSp>
        <p:nvGrpSpPr>
          <p:cNvPr id="25" name="Group 24">
            <a:extLst>
              <a:ext uri="{FF2B5EF4-FFF2-40B4-BE49-F238E27FC236}">
                <a16:creationId xmlns:a16="http://schemas.microsoft.com/office/drawing/2014/main" id="{23E9C020-593A-8685-38D0-8D563C6A0F61}"/>
              </a:ext>
            </a:extLst>
          </p:cNvPr>
          <p:cNvGrpSpPr/>
          <p:nvPr/>
        </p:nvGrpSpPr>
        <p:grpSpPr>
          <a:xfrm>
            <a:off x="1736423" y="1387414"/>
            <a:ext cx="294628" cy="428964"/>
            <a:chOff x="1377945" y="3731169"/>
            <a:chExt cx="221088" cy="321806"/>
          </a:xfrm>
        </p:grpSpPr>
        <p:sp>
          <p:nvSpPr>
            <p:cNvPr id="26" name="Freeform 166">
              <a:extLst>
                <a:ext uri="{FF2B5EF4-FFF2-40B4-BE49-F238E27FC236}">
                  <a16:creationId xmlns:a16="http://schemas.microsoft.com/office/drawing/2014/main" id="{53EFDF1C-30E1-F3EC-3FEE-F39FCE2AF2F1}"/>
                </a:ext>
              </a:extLst>
            </p:cNvPr>
            <p:cNvSpPr>
              <a:spLocks noChangeArrowheads="1"/>
            </p:cNvSpPr>
            <p:nvPr/>
          </p:nvSpPr>
          <p:spPr bwMode="auto">
            <a:xfrm>
              <a:off x="1377945" y="3731169"/>
              <a:ext cx="221088" cy="321806"/>
            </a:xfrm>
            <a:custGeom>
              <a:avLst/>
              <a:gdLst>
                <a:gd name="T0" fmla="*/ 396 w 793"/>
                <a:gd name="T1" fmla="*/ 146 h 1157"/>
                <a:gd name="T2" fmla="*/ 553 w 793"/>
                <a:gd name="T3" fmla="*/ 209 h 1157"/>
                <a:gd name="T4" fmla="*/ 615 w 793"/>
                <a:gd name="T5" fmla="*/ 365 h 1157"/>
                <a:gd name="T6" fmla="*/ 553 w 793"/>
                <a:gd name="T7" fmla="*/ 511 h 1157"/>
                <a:gd name="T8" fmla="*/ 396 w 793"/>
                <a:gd name="T9" fmla="*/ 709 h 1157"/>
                <a:gd name="T10" fmla="*/ 240 w 793"/>
                <a:gd name="T11" fmla="*/ 511 h 1157"/>
                <a:gd name="T12" fmla="*/ 178 w 793"/>
                <a:gd name="T13" fmla="*/ 365 h 1157"/>
                <a:gd name="T14" fmla="*/ 240 w 793"/>
                <a:gd name="T15" fmla="*/ 209 h 1157"/>
                <a:gd name="T16" fmla="*/ 396 w 793"/>
                <a:gd name="T17" fmla="*/ 146 h 1157"/>
                <a:gd name="T18" fmla="*/ 396 w 793"/>
                <a:gd name="T19" fmla="*/ 0 h 1157"/>
                <a:gd name="T20" fmla="*/ 136 w 793"/>
                <a:gd name="T21" fmla="*/ 105 h 1157"/>
                <a:gd name="T22" fmla="*/ 136 w 793"/>
                <a:gd name="T23" fmla="*/ 615 h 1157"/>
                <a:gd name="T24" fmla="*/ 396 w 793"/>
                <a:gd name="T25" fmla="*/ 1156 h 1157"/>
                <a:gd name="T26" fmla="*/ 646 w 793"/>
                <a:gd name="T27" fmla="*/ 615 h 1157"/>
                <a:gd name="T28" fmla="*/ 646 w 793"/>
                <a:gd name="T29" fmla="*/ 105 h 1157"/>
                <a:gd name="T30" fmla="*/ 396 w 793"/>
                <a:gd name="T31" fmla="*/ 0 h 1157"/>
                <a:gd name="T32" fmla="*/ 396 w 793"/>
                <a:gd name="T33" fmla="*/ 146 h 1157"/>
                <a:gd name="T34" fmla="*/ 396 w 793"/>
                <a:gd name="T35" fmla="*/ 0 h 1157"/>
                <a:gd name="T36" fmla="*/ 396 w 793"/>
                <a:gd name="T37"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sp>
          <p:nvSpPr>
            <p:cNvPr id="27" name="Freeform 167">
              <a:extLst>
                <a:ext uri="{FF2B5EF4-FFF2-40B4-BE49-F238E27FC236}">
                  <a16:creationId xmlns:a16="http://schemas.microsoft.com/office/drawing/2014/main" id="{DA0A471E-4F34-21AF-C65D-D3907A628522}"/>
                </a:ext>
              </a:extLst>
            </p:cNvPr>
            <p:cNvSpPr>
              <a:spLocks noChangeArrowheads="1"/>
            </p:cNvSpPr>
            <p:nvPr/>
          </p:nvSpPr>
          <p:spPr bwMode="auto">
            <a:xfrm>
              <a:off x="1465409" y="3807187"/>
              <a:ext cx="40533" cy="40532"/>
            </a:xfrm>
            <a:custGeom>
              <a:avLst/>
              <a:gdLst>
                <a:gd name="T0" fmla="*/ 146 w 147"/>
                <a:gd name="T1" fmla="*/ 73 h 147"/>
                <a:gd name="T2" fmla="*/ 73 w 147"/>
                <a:gd name="T3" fmla="*/ 146 h 147"/>
                <a:gd name="T4" fmla="*/ 0 w 147"/>
                <a:gd name="T5" fmla="*/ 73 h 147"/>
                <a:gd name="T6" fmla="*/ 73 w 147"/>
                <a:gd name="T7" fmla="*/ 0 h 147"/>
                <a:gd name="T8" fmla="*/ 146 w 147"/>
                <a:gd name="T9" fmla="*/ 73 h 147"/>
                <a:gd name="T10" fmla="*/ 146 w 147"/>
                <a:gd name="T11" fmla="*/ 73 h 147"/>
                <a:gd name="T12" fmla="*/ 146 w 147"/>
                <a:gd name="T13" fmla="*/ 73 h 147"/>
              </a:gdLst>
              <a:ahLst/>
              <a:cxnLst>
                <a:cxn ang="0">
                  <a:pos x="T0" y="T1"/>
                </a:cxn>
                <a:cxn ang="0">
                  <a:pos x="T2" y="T3"/>
                </a:cxn>
                <a:cxn ang="0">
                  <a:pos x="T4" y="T5"/>
                </a:cxn>
                <a:cxn ang="0">
                  <a:pos x="T6" y="T7"/>
                </a:cxn>
                <a:cxn ang="0">
                  <a:pos x="T8" y="T9"/>
                </a:cxn>
                <a:cxn ang="0">
                  <a:pos x="T10" y="T11"/>
                </a:cxn>
                <a:cxn ang="0">
                  <a:pos x="T12" y="T13"/>
                </a:cxn>
              </a:cxnLst>
              <a:rect l="0" t="0" r="r" b="b"/>
              <a:pathLst>
                <a:path w="147" h="147">
                  <a:moveTo>
                    <a:pt x="146" y="73"/>
                  </a:moveTo>
                  <a:cubicBezTo>
                    <a:pt x="146" y="104"/>
                    <a:pt x="115" y="146"/>
                    <a:pt x="73" y="146"/>
                  </a:cubicBezTo>
                  <a:cubicBezTo>
                    <a:pt x="32" y="146"/>
                    <a:pt x="0" y="104"/>
                    <a:pt x="0" y="73"/>
                  </a:cubicBezTo>
                  <a:cubicBezTo>
                    <a:pt x="0" y="31"/>
                    <a:pt x="32" y="0"/>
                    <a:pt x="73" y="0"/>
                  </a:cubicBezTo>
                  <a:cubicBezTo>
                    <a:pt x="115" y="0"/>
                    <a:pt x="146" y="31"/>
                    <a:pt x="146" y="73"/>
                  </a:cubicBezTo>
                  <a:close/>
                  <a:moveTo>
                    <a:pt x="146" y="73"/>
                  </a:moveTo>
                  <a:lnTo>
                    <a:pt x="146" y="73"/>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5469"/>
                </a:solidFill>
                <a:effectLst/>
                <a:uLnTx/>
                <a:uFillTx/>
                <a:latin typeface="Lato Light"/>
                <a:ea typeface="SimSun" charset="0"/>
                <a:cs typeface="+mn-cs"/>
              </a:endParaRPr>
            </a:p>
          </p:txBody>
        </p:sp>
      </p:grpSp>
      <p:pic>
        <p:nvPicPr>
          <p:cNvPr id="50" name="Graphic 49" descr="House">
            <a:extLst>
              <a:ext uri="{FF2B5EF4-FFF2-40B4-BE49-F238E27FC236}">
                <a16:creationId xmlns:a16="http://schemas.microsoft.com/office/drawing/2014/main" id="{61922966-7AC6-46A1-9B22-1A5561E568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69198" y="2809441"/>
            <a:ext cx="457081" cy="457081"/>
          </a:xfrm>
          <a:prstGeom prst="rect">
            <a:avLst/>
          </a:prstGeom>
        </p:spPr>
      </p:pic>
      <p:sp>
        <p:nvSpPr>
          <p:cNvPr id="3" name="TextBox 2">
            <a:extLst>
              <a:ext uri="{FF2B5EF4-FFF2-40B4-BE49-F238E27FC236}">
                <a16:creationId xmlns:a16="http://schemas.microsoft.com/office/drawing/2014/main" id="{98DC342D-C2B2-C2F8-EC9D-D52553AAA275}"/>
              </a:ext>
            </a:extLst>
          </p:cNvPr>
          <p:cNvSpPr txBox="1"/>
          <p:nvPr/>
        </p:nvSpPr>
        <p:spPr>
          <a:xfrm>
            <a:off x="265332" y="2297026"/>
            <a:ext cx="9066709" cy="4154984"/>
          </a:xfrm>
          <a:prstGeom prst="rect">
            <a:avLst/>
          </a:prstGeom>
          <a:noFill/>
        </p:spPr>
        <p:txBody>
          <a:bodyPr wrap="square">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The Water Supply (Water Fittings) Regulations 1999</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How they impact you?</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Regulation 8 Water Supplies</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How we can support you?</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9"/>
                </a:solidFill>
                <a:effectLst/>
                <a:uLnTx/>
                <a:uFillTx/>
                <a:latin typeface="Lato Regular"/>
                <a:ea typeface="+mn-ea"/>
                <a:cs typeface="+mn-cs"/>
              </a:rPr>
              <a:t>How you can support us?</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9"/>
              </a:solidFill>
              <a:effectLst/>
              <a:uLnTx/>
              <a:uFillTx/>
              <a:latin typeface="Lato Regular"/>
              <a:ea typeface="+mn-ea"/>
              <a:cs typeface="+mn-cs"/>
            </a:endParaRPr>
          </a:p>
        </p:txBody>
      </p:sp>
    </p:spTree>
    <p:extLst>
      <p:ext uri="{BB962C8B-B14F-4D97-AF65-F5344CB8AC3E}">
        <p14:creationId xmlns:p14="http://schemas.microsoft.com/office/powerpoint/2010/main" val="2469629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392" y="1988840"/>
            <a:ext cx="10363200" cy="960107"/>
          </a:xfrm>
        </p:spPr>
        <p:txBody>
          <a:bodyPr/>
          <a:lstStyle/>
          <a:p>
            <a:r>
              <a:rPr lang="en-GB" dirty="0"/>
              <a:t>Q&amp;A session and feedback</a:t>
            </a:r>
          </a:p>
        </p:txBody>
      </p:sp>
      <p:pic>
        <p:nvPicPr>
          <p:cNvPr id="4" name="Picture 3">
            <a:extLst>
              <a:ext uri="{FF2B5EF4-FFF2-40B4-BE49-F238E27FC236}">
                <a16:creationId xmlns:a16="http://schemas.microsoft.com/office/drawing/2014/main" id="{03C17337-E5ED-0E21-E3FB-AA5E67E2D511}"/>
              </a:ext>
            </a:extLst>
          </p:cNvPr>
          <p:cNvPicPr>
            <a:picLocks noChangeAspect="1"/>
          </p:cNvPicPr>
          <p:nvPr/>
        </p:nvPicPr>
        <p:blipFill>
          <a:blip r:embed="rId2"/>
          <a:stretch>
            <a:fillRect/>
          </a:stretch>
        </p:blipFill>
        <p:spPr>
          <a:xfrm>
            <a:off x="8194309" y="3429001"/>
            <a:ext cx="2826268" cy="2837713"/>
          </a:xfrm>
          <a:prstGeom prst="rect">
            <a:avLst/>
          </a:prstGeom>
        </p:spPr>
      </p:pic>
    </p:spTree>
    <p:extLst>
      <p:ext uri="{BB962C8B-B14F-4D97-AF65-F5344CB8AC3E}">
        <p14:creationId xmlns:p14="http://schemas.microsoft.com/office/powerpoint/2010/main" val="421728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sz="3200" dirty="0"/>
              <a:t>		   Ignorance    	 	Media 	       Politicians</a:t>
            </a:r>
          </a:p>
          <a:p>
            <a:pPr marL="0" indent="0">
              <a:buNone/>
            </a:pPr>
            <a:r>
              <a:rPr lang="en-GB" sz="3200" dirty="0"/>
              <a:t>							Conflict</a:t>
            </a:r>
          </a:p>
          <a:p>
            <a:pPr marL="0" indent="0">
              <a:buNone/>
            </a:pPr>
            <a:endParaRPr lang="en-GB" sz="3200" dirty="0"/>
          </a:p>
          <a:p>
            <a:pPr marL="0" indent="0">
              <a:buNone/>
            </a:pPr>
            <a:r>
              <a:rPr lang="en-GB" sz="3200" dirty="0"/>
              <a:t>  				     CLIMATE CHANGE</a:t>
            </a:r>
          </a:p>
          <a:p>
            <a:pPr marL="0" indent="0">
              <a:buNone/>
            </a:pPr>
            <a:r>
              <a:rPr lang="en-GB" sz="3200" dirty="0"/>
              <a:t>	Water Quantity					Water Quality</a:t>
            </a:r>
          </a:p>
          <a:p>
            <a:pPr marL="0" indent="0">
              <a:buNone/>
            </a:pPr>
            <a:endParaRPr lang="en-GB" sz="3200" dirty="0"/>
          </a:p>
          <a:p>
            <a:pPr marL="0" indent="0">
              <a:buNone/>
            </a:pPr>
            <a:r>
              <a:rPr lang="en-GB" sz="3200" dirty="0"/>
              <a:t>	Infrastructure				“Emerging” Contaminants</a:t>
            </a:r>
          </a:p>
        </p:txBody>
      </p:sp>
    </p:spTree>
    <p:extLst>
      <p:ext uri="{BB962C8B-B14F-4D97-AF65-F5344CB8AC3E}">
        <p14:creationId xmlns:p14="http://schemas.microsoft.com/office/powerpoint/2010/main" val="423128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392" y="1988840"/>
            <a:ext cx="10363200" cy="960107"/>
          </a:xfrm>
        </p:spPr>
        <p:txBody>
          <a:bodyPr/>
          <a:lstStyle/>
          <a:p>
            <a:r>
              <a:rPr lang="en-GB" dirty="0"/>
              <a:t>Closing remarks</a:t>
            </a:r>
          </a:p>
        </p:txBody>
      </p:sp>
      <p:sp>
        <p:nvSpPr>
          <p:cNvPr id="3" name="Subtitle 2"/>
          <p:cNvSpPr>
            <a:spLocks noGrp="1"/>
          </p:cNvSpPr>
          <p:nvPr>
            <p:ph type="subTitle" idx="1"/>
          </p:nvPr>
        </p:nvSpPr>
        <p:spPr>
          <a:xfrm>
            <a:off x="623392" y="3236979"/>
            <a:ext cx="10945216" cy="3072341"/>
          </a:xfrm>
        </p:spPr>
        <p:txBody>
          <a:bodyPr>
            <a:normAutofit/>
          </a:bodyPr>
          <a:lstStyle/>
          <a:p>
            <a:r>
              <a:rPr lang="en-GB" sz="2667" dirty="0"/>
              <a:t>Sharon Evans</a:t>
            </a:r>
          </a:p>
          <a:p>
            <a:r>
              <a:rPr lang="en-GB" sz="2667" dirty="0"/>
              <a:t>Director of Quality, Policy and Compliance, Dŵr Cymru Welsh Water</a:t>
            </a:r>
          </a:p>
          <a:p>
            <a:r>
              <a:rPr lang="en-GB" sz="2667" dirty="0"/>
              <a:t>Chair of Water Health Partnership Steering Group</a:t>
            </a:r>
          </a:p>
          <a:p>
            <a:r>
              <a:rPr lang="en-GB" sz="2667" dirty="0"/>
              <a:t> </a:t>
            </a:r>
          </a:p>
        </p:txBody>
      </p:sp>
    </p:spTree>
    <p:extLst>
      <p:ext uri="{BB962C8B-B14F-4D97-AF65-F5344CB8AC3E}">
        <p14:creationId xmlns:p14="http://schemas.microsoft.com/office/powerpoint/2010/main" val="19188750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2103" y="1412776"/>
            <a:ext cx="10363200" cy="960107"/>
          </a:xfrm>
        </p:spPr>
        <p:txBody>
          <a:bodyPr/>
          <a:lstStyle/>
          <a:p>
            <a:r>
              <a:rPr lang="en-GB" sz="5333" dirty="0"/>
              <a:t>Event Close</a:t>
            </a:r>
          </a:p>
        </p:txBody>
      </p:sp>
      <p:sp>
        <p:nvSpPr>
          <p:cNvPr id="3" name="Subtitle 2"/>
          <p:cNvSpPr>
            <a:spLocks noGrp="1"/>
          </p:cNvSpPr>
          <p:nvPr>
            <p:ph type="subTitle" idx="1"/>
          </p:nvPr>
        </p:nvSpPr>
        <p:spPr>
          <a:xfrm>
            <a:off x="582103" y="2564904"/>
            <a:ext cx="10945216" cy="4032448"/>
          </a:xfrm>
        </p:spPr>
        <p:txBody>
          <a:bodyPr>
            <a:normAutofit fontScale="70000" lnSpcReduction="20000"/>
          </a:bodyPr>
          <a:lstStyle/>
          <a:p>
            <a:endParaRPr lang="en-GB" dirty="0"/>
          </a:p>
          <a:p>
            <a:r>
              <a:rPr lang="en-GB" sz="4500" dirty="0"/>
              <a:t>We will be producing a summary of today’s event including copies of presentation slides and a summary of questions / answers on </a:t>
            </a:r>
            <a:r>
              <a:rPr lang="en-GB" sz="4500" dirty="0" err="1"/>
              <a:t>slido</a:t>
            </a:r>
            <a:r>
              <a:rPr lang="en-GB" sz="4500" dirty="0"/>
              <a:t> questions not covered</a:t>
            </a:r>
          </a:p>
          <a:p>
            <a:endParaRPr lang="en-GB" sz="4500" dirty="0"/>
          </a:p>
          <a:p>
            <a:r>
              <a:rPr lang="en-GB" sz="4500" dirty="0"/>
              <a:t>Don’t forget to pick up your CPD form and leave your name badge upon exit</a:t>
            </a:r>
          </a:p>
          <a:p>
            <a:endParaRPr lang="en-GB" sz="4500" dirty="0"/>
          </a:p>
          <a:p>
            <a:r>
              <a:rPr lang="en-GB" sz="4500" dirty="0"/>
              <a:t>Thank you for attending and your participation</a:t>
            </a:r>
          </a:p>
          <a:p>
            <a:endParaRPr lang="en-GB" dirty="0"/>
          </a:p>
        </p:txBody>
      </p:sp>
    </p:spTree>
    <p:extLst>
      <p:ext uri="{BB962C8B-B14F-4D97-AF65-F5344CB8AC3E}">
        <p14:creationId xmlns:p14="http://schemas.microsoft.com/office/powerpoint/2010/main" val="2971516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High Income Countries</a:t>
            </a:r>
          </a:p>
        </p:txBody>
      </p:sp>
      <p:sp>
        <p:nvSpPr>
          <p:cNvPr id="3" name="Content Placeholder 2"/>
          <p:cNvSpPr>
            <a:spLocks noGrp="1"/>
          </p:cNvSpPr>
          <p:nvPr>
            <p:ph idx="1"/>
          </p:nvPr>
        </p:nvSpPr>
        <p:spPr/>
        <p:txBody>
          <a:bodyPr/>
          <a:lstStyle/>
          <a:p>
            <a:endParaRPr lang="en-GB" dirty="0"/>
          </a:p>
          <a:p>
            <a:pPr marL="0" indent="0">
              <a:buNone/>
            </a:pPr>
            <a:r>
              <a:rPr lang="en-GB" dirty="0"/>
              <a:t>	Ageing Populations</a:t>
            </a:r>
          </a:p>
          <a:p>
            <a:pPr marL="0" indent="0">
              <a:buNone/>
            </a:pPr>
            <a:r>
              <a:rPr lang="en-GB" dirty="0"/>
              <a:t>			Ageing infrastructure</a:t>
            </a:r>
          </a:p>
          <a:p>
            <a:pPr marL="0" indent="0">
              <a:buNone/>
            </a:pPr>
            <a:endParaRPr lang="en-GB" dirty="0"/>
          </a:p>
          <a:p>
            <a:pPr marL="0" indent="0">
              <a:buNone/>
            </a:pPr>
            <a:endParaRPr lang="en-GB" dirty="0"/>
          </a:p>
          <a:p>
            <a:pPr marL="0" indent="0">
              <a:buNone/>
            </a:pPr>
            <a:r>
              <a:rPr lang="en-GB" dirty="0"/>
              <a:t>	Drinking Water and Sanitation Are Two Sides of The Same Coin</a:t>
            </a:r>
          </a:p>
        </p:txBody>
      </p:sp>
    </p:spTree>
    <p:extLst>
      <p:ext uri="{BB962C8B-B14F-4D97-AF65-F5344CB8AC3E}">
        <p14:creationId xmlns:p14="http://schemas.microsoft.com/office/powerpoint/2010/main" val="880899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Increasing Challenges</a:t>
            </a:r>
          </a:p>
        </p:txBody>
      </p:sp>
      <p:sp>
        <p:nvSpPr>
          <p:cNvPr id="3" name="Content Placeholder 2"/>
          <p:cNvSpPr>
            <a:spLocks noGrp="1"/>
          </p:cNvSpPr>
          <p:nvPr>
            <p:ph idx="1"/>
          </p:nvPr>
        </p:nvSpPr>
        <p:spPr/>
        <p:txBody>
          <a:bodyPr/>
          <a:lstStyle/>
          <a:p>
            <a:r>
              <a:rPr lang="en-GB" dirty="0"/>
              <a:t>Restrictions on Water Resources,</a:t>
            </a:r>
          </a:p>
          <a:p>
            <a:pPr marL="0" indent="0">
              <a:buNone/>
            </a:pPr>
            <a:r>
              <a:rPr lang="en-GB" dirty="0"/>
              <a:t>		reducing demand without affecting hygiene and hydration.</a:t>
            </a:r>
          </a:p>
          <a:p>
            <a:pPr marL="0" indent="0">
              <a:buNone/>
            </a:pPr>
            <a:r>
              <a:rPr lang="en-GB" dirty="0"/>
              <a:t>		climate change and increasing uncertainty.</a:t>
            </a:r>
          </a:p>
          <a:p>
            <a:pPr marL="0" indent="0">
              <a:buNone/>
            </a:pPr>
            <a:r>
              <a:rPr lang="en-GB" dirty="0"/>
              <a:t>		too much and too little - building protection and resilience.</a:t>
            </a:r>
          </a:p>
          <a:p>
            <a:pPr marL="0" indent="0">
              <a:buNone/>
            </a:pPr>
            <a:endParaRPr lang="en-GB" dirty="0"/>
          </a:p>
          <a:p>
            <a:r>
              <a:rPr lang="en-GB" dirty="0"/>
              <a:t>Water quality challenges and demands for pristine bathing water.</a:t>
            </a:r>
          </a:p>
          <a:p>
            <a:pPr lvl="1"/>
            <a:r>
              <a:rPr lang="en-GB" dirty="0"/>
              <a:t>The problems are not just on the water company, other contributors are important.</a:t>
            </a:r>
          </a:p>
          <a:p>
            <a:pPr marL="342900" lvl="1" indent="0">
              <a:buNone/>
            </a:pPr>
            <a:endParaRPr lang="en-GB" dirty="0"/>
          </a:p>
          <a:p>
            <a:pPr lvl="1"/>
            <a:r>
              <a:rPr lang="en-GB" dirty="0"/>
              <a:t>Pathogens remain a threat. Will the future change the risks and the threats?</a:t>
            </a:r>
          </a:p>
          <a:p>
            <a:pPr lvl="1"/>
            <a:r>
              <a:rPr lang="en-GB" dirty="0"/>
              <a:t>Regrowth and growth in distribution and plumbing, Legionella, Pseudomonas, Mycobacteria.</a:t>
            </a:r>
          </a:p>
          <a:p>
            <a:pPr lvl="1"/>
            <a:r>
              <a:rPr lang="en-GB" dirty="0"/>
              <a:t>Viruses and “new” epidemics </a:t>
            </a:r>
          </a:p>
          <a:p>
            <a:pPr lvl="1"/>
            <a:r>
              <a:rPr lang="en-GB" dirty="0"/>
              <a:t>The impact of climate change and changes in water quality on treatment efficiency.</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1059530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Chemicals</a:t>
            </a:r>
          </a:p>
        </p:txBody>
      </p:sp>
      <p:sp>
        <p:nvSpPr>
          <p:cNvPr id="3" name="Content Placeholder 2"/>
          <p:cNvSpPr>
            <a:spLocks noGrp="1"/>
          </p:cNvSpPr>
          <p:nvPr>
            <p:ph idx="1"/>
          </p:nvPr>
        </p:nvSpPr>
        <p:spPr/>
        <p:txBody>
          <a:bodyPr/>
          <a:lstStyle/>
          <a:p>
            <a:r>
              <a:rPr lang="en-GB" dirty="0"/>
              <a:t>Micropollutants from various sources.</a:t>
            </a:r>
          </a:p>
          <a:p>
            <a:pPr lvl="1"/>
            <a:r>
              <a:rPr lang="en-GB" dirty="0"/>
              <a:t>PFAS, Endocrine disruptors, pharmaceuticals, personal care products.</a:t>
            </a:r>
          </a:p>
          <a:p>
            <a:pPr lvl="1"/>
            <a:endParaRPr lang="en-GB" dirty="0"/>
          </a:p>
          <a:p>
            <a:pPr lvl="1"/>
            <a:r>
              <a:rPr lang="en-GB" dirty="0"/>
              <a:t>Prevention and preventing their entry into water sources.</a:t>
            </a:r>
          </a:p>
          <a:p>
            <a:pPr lvl="1"/>
            <a:r>
              <a:rPr lang="en-GB" dirty="0"/>
              <a:t>This has implications for wastewater treatment.</a:t>
            </a:r>
          </a:p>
          <a:p>
            <a:pPr lvl="1"/>
            <a:endParaRPr lang="en-GB" dirty="0"/>
          </a:p>
          <a:p>
            <a:pPr lvl="1"/>
            <a:r>
              <a:rPr lang="en-GB" dirty="0"/>
              <a:t>Sensible standards that are not excessively precautionary.</a:t>
            </a:r>
          </a:p>
          <a:p>
            <a:pPr lvl="1"/>
            <a:endParaRPr lang="en-GB" dirty="0"/>
          </a:p>
          <a:p>
            <a:pPr lvl="1"/>
            <a:r>
              <a:rPr lang="en-GB" dirty="0"/>
              <a:t>All of this against a background requirement to reduce carbon footprint.</a:t>
            </a:r>
          </a:p>
          <a:p>
            <a:pPr lvl="1"/>
            <a:r>
              <a:rPr lang="en-GB" dirty="0"/>
              <a:t>Important not to create mutually exclusive requirements.</a:t>
            </a:r>
          </a:p>
        </p:txBody>
      </p:sp>
    </p:spTree>
    <p:extLst>
      <p:ext uri="{BB962C8B-B14F-4D97-AF65-F5344CB8AC3E}">
        <p14:creationId xmlns:p14="http://schemas.microsoft.com/office/powerpoint/2010/main" val="3617704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 will need long-term planning and innovation.</a:t>
            </a:r>
          </a:p>
        </p:txBody>
      </p:sp>
      <p:sp>
        <p:nvSpPr>
          <p:cNvPr id="3" name="Content Placeholder 2"/>
          <p:cNvSpPr>
            <a:spLocks noGrp="1"/>
          </p:cNvSpPr>
          <p:nvPr>
            <p:ph idx="1"/>
          </p:nvPr>
        </p:nvSpPr>
        <p:spPr/>
        <p:txBody>
          <a:bodyPr/>
          <a:lstStyle/>
          <a:p>
            <a:endParaRPr lang="en-GB" dirty="0"/>
          </a:p>
          <a:p>
            <a:endParaRPr lang="en-GB" dirty="0"/>
          </a:p>
          <a:p>
            <a:r>
              <a:rPr lang="en-GB" dirty="0"/>
              <a:t>We have good people and they need the encouragement to cooperate and work together to achieve sustainable and robust solutions.</a:t>
            </a:r>
          </a:p>
          <a:p>
            <a:endParaRPr lang="en-GB" dirty="0"/>
          </a:p>
          <a:p>
            <a:r>
              <a:rPr lang="en-GB" dirty="0"/>
              <a:t>Unfortunately this takes time and politicians and the media generally do not do long-term.</a:t>
            </a:r>
          </a:p>
          <a:p>
            <a:r>
              <a:rPr lang="en-GB" dirty="0"/>
              <a:t>We will need a stable policy platform.</a:t>
            </a:r>
          </a:p>
        </p:txBody>
      </p:sp>
    </p:spTree>
    <p:extLst>
      <p:ext uri="{BB962C8B-B14F-4D97-AF65-F5344CB8AC3E}">
        <p14:creationId xmlns:p14="http://schemas.microsoft.com/office/powerpoint/2010/main" val="768868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55EF-0BE1-4279-6E3F-BC3A175CED45}"/>
              </a:ext>
            </a:extLst>
          </p:cNvPr>
          <p:cNvSpPr>
            <a:spLocks noGrp="1"/>
          </p:cNvSpPr>
          <p:nvPr>
            <p:ph type="ctrTitle"/>
          </p:nvPr>
        </p:nvSpPr>
        <p:spPr>
          <a:xfrm>
            <a:off x="1524000" y="2265112"/>
            <a:ext cx="9144000" cy="1086803"/>
          </a:xfrm>
        </p:spPr>
        <p:txBody>
          <a:bodyPr>
            <a:noAutofit/>
          </a:bodyPr>
          <a:lstStyle/>
          <a:p>
            <a:r>
              <a:rPr lang="en-GB" sz="4000" dirty="0"/>
              <a:t>Welsh Government Policy Update </a:t>
            </a:r>
          </a:p>
        </p:txBody>
      </p:sp>
      <p:sp>
        <p:nvSpPr>
          <p:cNvPr id="3" name="Subtitle 2">
            <a:extLst>
              <a:ext uri="{FF2B5EF4-FFF2-40B4-BE49-F238E27FC236}">
                <a16:creationId xmlns:a16="http://schemas.microsoft.com/office/drawing/2014/main" id="{07EEB5E5-FF9F-95D9-0A5F-375AEF48CC3B}"/>
              </a:ext>
            </a:extLst>
          </p:cNvPr>
          <p:cNvSpPr>
            <a:spLocks noGrp="1"/>
          </p:cNvSpPr>
          <p:nvPr>
            <p:ph type="subTitle" idx="1"/>
          </p:nvPr>
        </p:nvSpPr>
        <p:spPr>
          <a:xfrm>
            <a:off x="1524000" y="4049486"/>
            <a:ext cx="9144000" cy="1208314"/>
          </a:xfrm>
        </p:spPr>
        <p:txBody>
          <a:bodyPr>
            <a:normAutofit/>
          </a:bodyPr>
          <a:lstStyle/>
          <a:p>
            <a:r>
              <a:rPr lang="en-GB" dirty="0"/>
              <a:t>Water Health Partnership Annual Conference</a:t>
            </a:r>
          </a:p>
          <a:p>
            <a:r>
              <a:rPr lang="en-GB" dirty="0"/>
              <a:t>25 September 2024</a:t>
            </a:r>
          </a:p>
        </p:txBody>
      </p:sp>
      <p:sp>
        <p:nvSpPr>
          <p:cNvPr id="4" name="TextBox 3">
            <a:extLst>
              <a:ext uri="{FF2B5EF4-FFF2-40B4-BE49-F238E27FC236}">
                <a16:creationId xmlns:a16="http://schemas.microsoft.com/office/drawing/2014/main" id="{0962D344-B759-1614-8EB9-D63845C2ED1B}"/>
              </a:ext>
            </a:extLst>
          </p:cNvPr>
          <p:cNvSpPr txBox="1"/>
          <p:nvPr/>
        </p:nvSpPr>
        <p:spPr>
          <a:xfrm>
            <a:off x="8036653" y="5981350"/>
            <a:ext cx="34310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Dr Adriana Kiss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Senior Water Policy Advisor </a:t>
            </a:r>
          </a:p>
        </p:txBody>
      </p:sp>
    </p:spTree>
    <p:extLst>
      <p:ext uri="{BB962C8B-B14F-4D97-AF65-F5344CB8AC3E}">
        <p14:creationId xmlns:p14="http://schemas.microsoft.com/office/powerpoint/2010/main" val="3099072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90C59-2F0D-142E-B565-71CD6F690BF9}"/>
              </a:ext>
            </a:extLst>
          </p:cNvPr>
          <p:cNvSpPr>
            <a:spLocks noGrp="1"/>
          </p:cNvSpPr>
          <p:nvPr>
            <p:ph idx="1"/>
          </p:nvPr>
        </p:nvSpPr>
        <p:spPr>
          <a:xfrm>
            <a:off x="494951" y="855678"/>
            <a:ext cx="4177718" cy="4832058"/>
          </a:xfrm>
          <a:solidFill>
            <a:schemeClr val="accent1">
              <a:lumMod val="75000"/>
            </a:schemeClr>
          </a:solidFill>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186262" indent="0">
              <a:buNone/>
            </a:pPr>
            <a:endParaRPr lang="en-GB" sz="1800" dirty="0"/>
          </a:p>
          <a:p>
            <a:pPr marL="186262" indent="0">
              <a:buNone/>
            </a:pPr>
            <a:r>
              <a:rPr lang="en-GB" sz="1800" b="0" i="1" dirty="0">
                <a:solidFill>
                  <a:schemeClr val="accent5">
                    <a:lumMod val="50000"/>
                  </a:schemeClr>
                </a:solidFill>
                <a:effectLst/>
              </a:rPr>
              <a:t> </a:t>
            </a:r>
            <a:r>
              <a:rPr lang="en-GB" sz="1900" i="1" dirty="0">
                <a:solidFill>
                  <a:schemeClr val="bg1"/>
                </a:solidFill>
              </a:rPr>
              <a:t>W</a:t>
            </a:r>
            <a:r>
              <a:rPr lang="en-GB" sz="1900" b="0" i="1" dirty="0">
                <a:solidFill>
                  <a:schemeClr val="bg1"/>
                </a:solidFill>
                <a:effectLst/>
              </a:rPr>
              <a:t>ith the reality of the climate crisis, the risk to our water sector is growing. The pressures on water supplies and on infrastructure are unprecedented, and the importance of building resilience to climate change simply cannot be overstated. It will take all of us—all of us—working together to not only address today’s challenges, but also to prepare us for those to come. So, whilst there is a lot done, there is also a lot left to do.</a:t>
            </a:r>
            <a:endParaRPr lang="en-GB" sz="1900" i="1" dirty="0">
              <a:solidFill>
                <a:schemeClr val="bg1"/>
              </a:solidFill>
            </a:endParaRPr>
          </a:p>
          <a:p>
            <a:pPr marL="186262" indent="0">
              <a:buNone/>
            </a:pPr>
            <a:endParaRPr lang="en-GB" sz="1900" i="1" dirty="0">
              <a:solidFill>
                <a:schemeClr val="bg1"/>
              </a:solidFill>
            </a:endParaRPr>
          </a:p>
          <a:p>
            <a:pPr marL="186262" indent="0">
              <a:buNone/>
            </a:pPr>
            <a:r>
              <a:rPr lang="en-GB" sz="1900" dirty="0">
                <a:solidFill>
                  <a:schemeClr val="bg1"/>
                </a:solidFill>
              </a:rPr>
              <a:t>Oral Statement on Water Quality by Huw Irranca Davies MS, Deputy First Minister and Cabinet Secretary for Climate Change, Senedd 17 September 2024</a:t>
            </a:r>
          </a:p>
          <a:p>
            <a:pPr marL="0" indent="0">
              <a:buNone/>
            </a:pPr>
            <a:endParaRPr lang="en-GB" sz="2200" i="1" dirty="0"/>
          </a:p>
        </p:txBody>
      </p:sp>
      <p:pic>
        <p:nvPicPr>
          <p:cNvPr id="4" name="Picture 3">
            <a:extLst>
              <a:ext uri="{FF2B5EF4-FFF2-40B4-BE49-F238E27FC236}">
                <a16:creationId xmlns:a16="http://schemas.microsoft.com/office/drawing/2014/main" id="{031B2AAE-A630-B573-BDFB-E3C00E833688}"/>
              </a:ext>
            </a:extLst>
          </p:cNvPr>
          <p:cNvPicPr>
            <a:picLocks noChangeAspect="1"/>
          </p:cNvPicPr>
          <p:nvPr/>
        </p:nvPicPr>
        <p:blipFill>
          <a:blip r:embed="rId2"/>
          <a:stretch>
            <a:fillRect/>
          </a:stretch>
        </p:blipFill>
        <p:spPr>
          <a:xfrm>
            <a:off x="5172203" y="964735"/>
            <a:ext cx="5831646" cy="3408105"/>
          </a:xfrm>
          <a:prstGeom prst="rect">
            <a:avLst/>
          </a:prstGeom>
        </p:spPr>
      </p:pic>
      <p:sp>
        <p:nvSpPr>
          <p:cNvPr id="6" name="TextBox 5">
            <a:extLst>
              <a:ext uri="{FF2B5EF4-FFF2-40B4-BE49-F238E27FC236}">
                <a16:creationId xmlns:a16="http://schemas.microsoft.com/office/drawing/2014/main" id="{3AA1B01A-D1F2-3EF2-DD16-548BDEA47674}"/>
              </a:ext>
            </a:extLst>
          </p:cNvPr>
          <p:cNvSpPr txBox="1"/>
          <p:nvPr/>
        </p:nvSpPr>
        <p:spPr>
          <a:xfrm>
            <a:off x="5098749" y="4624134"/>
            <a:ext cx="609600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Deputy First Minister and Cabinet Secretary, Huw Irranca-Davies MS, during a visit to the Teifi Catchment with Natural Resources Wales </a:t>
            </a:r>
          </a:p>
        </p:txBody>
      </p:sp>
    </p:spTree>
    <p:extLst>
      <p:ext uri="{BB962C8B-B14F-4D97-AF65-F5344CB8AC3E}">
        <p14:creationId xmlns:p14="http://schemas.microsoft.com/office/powerpoint/2010/main" val="2952984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B3C4A-6EDA-13E3-8B5A-AA192506A506}"/>
              </a:ext>
            </a:extLst>
          </p:cNvPr>
          <p:cNvSpPr>
            <a:spLocks noGrp="1"/>
          </p:cNvSpPr>
          <p:nvPr>
            <p:ph type="title"/>
          </p:nvPr>
        </p:nvSpPr>
        <p:spPr>
          <a:xfrm>
            <a:off x="314000" y="288226"/>
            <a:ext cx="11360800" cy="763600"/>
          </a:xfrm>
        </p:spPr>
        <p:txBody>
          <a:bodyPr>
            <a:normAutofit/>
          </a:bodyPr>
          <a:lstStyle/>
          <a:p>
            <a:r>
              <a:rPr lang="en-GB" sz="3300" cap="none" dirty="0">
                <a:latin typeface="Arial" panose="020B0604020202020204" pitchFamily="34" charset="0"/>
                <a:cs typeface="Arial" panose="020B0604020202020204" pitchFamily="34" charset="0"/>
              </a:rPr>
              <a:t>Ongoing Challenges and Pressures </a:t>
            </a:r>
          </a:p>
        </p:txBody>
      </p:sp>
      <p:sp>
        <p:nvSpPr>
          <p:cNvPr id="4" name="Text Placeholder 3">
            <a:extLst>
              <a:ext uri="{FF2B5EF4-FFF2-40B4-BE49-F238E27FC236}">
                <a16:creationId xmlns:a16="http://schemas.microsoft.com/office/drawing/2014/main" id="{C0C636E7-CA9A-2351-6BA3-2112CEF731BA}"/>
              </a:ext>
            </a:extLst>
          </p:cNvPr>
          <p:cNvSpPr>
            <a:spLocks noGrp="1"/>
          </p:cNvSpPr>
          <p:nvPr>
            <p:ph type="body" idx="2"/>
          </p:nvPr>
        </p:nvSpPr>
        <p:spPr>
          <a:xfrm>
            <a:off x="6443199" y="1224794"/>
            <a:ext cx="5505165" cy="5251507"/>
          </a:xfrm>
        </p:spPr>
        <p:txBody>
          <a:bodyPr>
            <a:normAutofit fontScale="92500" lnSpcReduction="10000"/>
          </a:bodyPr>
          <a:lstStyle/>
          <a:p>
            <a:r>
              <a:rPr lang="en-GB" sz="1600" cap="none" dirty="0">
                <a:latin typeface="Arial" panose="020B0604020202020204" pitchFamily="34" charset="0"/>
                <a:cs typeface="Arial" panose="020B0604020202020204" pitchFamily="34" charset="0"/>
              </a:rPr>
              <a:t>Continued high interest in inland and coastal water quality by the media, the public and the Senedd. </a:t>
            </a:r>
          </a:p>
          <a:p>
            <a:endParaRPr lang="en-GB" sz="1600" cap="none" dirty="0">
              <a:latin typeface="Arial" panose="020B0604020202020204" pitchFamily="34" charset="0"/>
              <a:cs typeface="Arial" panose="020B0604020202020204" pitchFamily="34" charset="0"/>
            </a:endParaRPr>
          </a:p>
          <a:p>
            <a:r>
              <a:rPr lang="en-GB" sz="1600" cap="none" dirty="0">
                <a:latin typeface="Arial" panose="020B0604020202020204" pitchFamily="34" charset="0"/>
                <a:cs typeface="Arial" panose="020B0604020202020204" pitchFamily="34" charset="0"/>
              </a:rPr>
              <a:t>Pollution in our waterways comes from a wide range of sources, including agriculture and rural land use, urban and industrial runoff, sewage pollution and pollution from abandoned mines.</a:t>
            </a:r>
          </a:p>
          <a:p>
            <a:endParaRPr lang="en-GB" sz="1600" cap="none" dirty="0">
              <a:latin typeface="Arial" panose="020B0604020202020204" pitchFamily="34" charset="0"/>
              <a:cs typeface="Arial" panose="020B0604020202020204" pitchFamily="34" charset="0"/>
            </a:endParaRPr>
          </a:p>
          <a:p>
            <a:r>
              <a:rPr lang="en-GB" sz="1600" cap="none" dirty="0">
                <a:latin typeface="Arial" panose="020B0604020202020204" pitchFamily="34" charset="0"/>
                <a:cs typeface="Arial" panose="020B0604020202020204" pitchFamily="34" charset="0"/>
              </a:rPr>
              <a:t>Climate change presents a risk to both water supply and water quality. Private water supplies are particularly vulnerable.</a:t>
            </a:r>
          </a:p>
          <a:p>
            <a:pPr marL="186262" indent="0">
              <a:buNone/>
            </a:pPr>
            <a:endParaRPr lang="en-GB" sz="1600" cap="none" dirty="0">
              <a:latin typeface="Arial" panose="020B0604020202020204" pitchFamily="34" charset="0"/>
              <a:cs typeface="Arial" panose="020B0604020202020204" pitchFamily="34" charset="0"/>
            </a:endParaRPr>
          </a:p>
          <a:p>
            <a:r>
              <a:rPr lang="en-GB" sz="1600" cap="none" dirty="0">
                <a:latin typeface="Arial" panose="020B0604020202020204" pitchFamily="34" charset="0"/>
                <a:cs typeface="Arial" panose="020B0604020202020204" pitchFamily="34" charset="0"/>
              </a:rPr>
              <a:t>Addressing legacy pollutants such as mercury and PCBs, and lead in domestic plumbing is a continued challenge. </a:t>
            </a:r>
          </a:p>
          <a:p>
            <a:endParaRPr lang="en-GB" sz="1600" cap="none" dirty="0">
              <a:latin typeface="Arial" panose="020B0604020202020204" pitchFamily="34" charset="0"/>
              <a:cs typeface="Arial" panose="020B0604020202020204" pitchFamily="34" charset="0"/>
            </a:endParaRPr>
          </a:p>
          <a:p>
            <a:r>
              <a:rPr lang="en-GB" sz="1600" cap="none" dirty="0">
                <a:latin typeface="Arial" panose="020B0604020202020204" pitchFamily="34" charset="0"/>
                <a:cs typeface="Arial" panose="020B0604020202020204" pitchFamily="34" charset="0"/>
              </a:rPr>
              <a:t>It is important to identify and consider emerging contaminants such as PFAS, pharmaceuticals and microplastics</a:t>
            </a:r>
          </a:p>
          <a:p>
            <a:endParaRPr lang="en-GB" sz="1600" cap="none" dirty="0">
              <a:latin typeface="Arial" panose="020B0604020202020204" pitchFamily="34" charset="0"/>
              <a:cs typeface="Arial" panose="020B0604020202020204" pitchFamily="34" charset="0"/>
            </a:endParaRPr>
          </a:p>
          <a:p>
            <a:endParaRPr lang="en-GB" sz="1600" cap="none"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D769438-3678-E59F-13B3-C406D4911DBD}"/>
              </a:ext>
            </a:extLst>
          </p:cNvPr>
          <p:cNvPicPr>
            <a:picLocks noChangeAspect="1"/>
          </p:cNvPicPr>
          <p:nvPr/>
        </p:nvPicPr>
        <p:blipFill>
          <a:blip r:embed="rId2"/>
          <a:stretch>
            <a:fillRect/>
          </a:stretch>
        </p:blipFill>
        <p:spPr>
          <a:xfrm>
            <a:off x="145132" y="1061062"/>
            <a:ext cx="3417005" cy="2207258"/>
          </a:xfrm>
          <a:prstGeom prst="rect">
            <a:avLst/>
          </a:prstGeom>
        </p:spPr>
      </p:pic>
      <p:pic>
        <p:nvPicPr>
          <p:cNvPr id="6" name="Picture 5">
            <a:extLst>
              <a:ext uri="{FF2B5EF4-FFF2-40B4-BE49-F238E27FC236}">
                <a16:creationId xmlns:a16="http://schemas.microsoft.com/office/drawing/2014/main" id="{E9131016-7D95-6F53-2AB7-48BF32171791}"/>
              </a:ext>
            </a:extLst>
          </p:cNvPr>
          <p:cNvPicPr>
            <a:picLocks noChangeAspect="1"/>
          </p:cNvPicPr>
          <p:nvPr/>
        </p:nvPicPr>
        <p:blipFill>
          <a:blip r:embed="rId3"/>
          <a:stretch>
            <a:fillRect/>
          </a:stretch>
        </p:blipFill>
        <p:spPr>
          <a:xfrm>
            <a:off x="590835" y="2911470"/>
            <a:ext cx="5505165" cy="1176630"/>
          </a:xfrm>
          <a:prstGeom prst="rect">
            <a:avLst/>
          </a:prstGeom>
        </p:spPr>
      </p:pic>
      <p:pic>
        <p:nvPicPr>
          <p:cNvPr id="7" name="Picture 6">
            <a:extLst>
              <a:ext uri="{FF2B5EF4-FFF2-40B4-BE49-F238E27FC236}">
                <a16:creationId xmlns:a16="http://schemas.microsoft.com/office/drawing/2014/main" id="{4DE22C7B-E65A-75B7-2949-ED70F36ED3E5}"/>
              </a:ext>
            </a:extLst>
          </p:cNvPr>
          <p:cNvPicPr>
            <a:picLocks noChangeAspect="1"/>
          </p:cNvPicPr>
          <p:nvPr/>
        </p:nvPicPr>
        <p:blipFill>
          <a:blip r:embed="rId4"/>
          <a:stretch>
            <a:fillRect/>
          </a:stretch>
        </p:blipFill>
        <p:spPr>
          <a:xfrm>
            <a:off x="2357160" y="3847972"/>
            <a:ext cx="3936068" cy="2690839"/>
          </a:xfrm>
          <a:prstGeom prst="rect">
            <a:avLst/>
          </a:prstGeom>
        </p:spPr>
      </p:pic>
      <p:pic>
        <p:nvPicPr>
          <p:cNvPr id="9" name="Picture 8">
            <a:extLst>
              <a:ext uri="{FF2B5EF4-FFF2-40B4-BE49-F238E27FC236}">
                <a16:creationId xmlns:a16="http://schemas.microsoft.com/office/drawing/2014/main" id="{C46B419A-F068-49F3-BD17-4D93C2CEDFCB}"/>
              </a:ext>
            </a:extLst>
          </p:cNvPr>
          <p:cNvPicPr>
            <a:picLocks noChangeAspect="1"/>
          </p:cNvPicPr>
          <p:nvPr/>
        </p:nvPicPr>
        <p:blipFill>
          <a:blip r:embed="rId5"/>
          <a:stretch>
            <a:fillRect/>
          </a:stretch>
        </p:blipFill>
        <p:spPr>
          <a:xfrm>
            <a:off x="2909501" y="1640714"/>
            <a:ext cx="3215090" cy="1028829"/>
          </a:xfrm>
          <a:prstGeom prst="rect">
            <a:avLst/>
          </a:prstGeom>
        </p:spPr>
      </p:pic>
      <p:pic>
        <p:nvPicPr>
          <p:cNvPr id="10" name="Picture 9">
            <a:extLst>
              <a:ext uri="{FF2B5EF4-FFF2-40B4-BE49-F238E27FC236}">
                <a16:creationId xmlns:a16="http://schemas.microsoft.com/office/drawing/2014/main" id="{A0B73D6C-AFBF-99ED-ECE1-BFBE15623173}"/>
              </a:ext>
            </a:extLst>
          </p:cNvPr>
          <p:cNvPicPr>
            <a:picLocks noChangeAspect="1"/>
          </p:cNvPicPr>
          <p:nvPr/>
        </p:nvPicPr>
        <p:blipFill>
          <a:blip r:embed="rId6"/>
          <a:stretch>
            <a:fillRect/>
          </a:stretch>
        </p:blipFill>
        <p:spPr>
          <a:xfrm>
            <a:off x="145132" y="4200270"/>
            <a:ext cx="2691398" cy="2338541"/>
          </a:xfrm>
          <a:prstGeom prst="rect">
            <a:avLst/>
          </a:prstGeom>
        </p:spPr>
      </p:pic>
    </p:spTree>
    <p:extLst>
      <p:ext uri="{BB962C8B-B14F-4D97-AF65-F5344CB8AC3E}">
        <p14:creationId xmlns:p14="http://schemas.microsoft.com/office/powerpoint/2010/main" val="399358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392" y="1988840"/>
            <a:ext cx="10363200" cy="960107"/>
          </a:xfrm>
        </p:spPr>
        <p:txBody>
          <a:bodyPr/>
          <a:lstStyle/>
          <a:p>
            <a:r>
              <a:rPr lang="en-GB" dirty="0"/>
              <a:t>Welcome</a:t>
            </a:r>
          </a:p>
        </p:txBody>
      </p:sp>
      <p:sp>
        <p:nvSpPr>
          <p:cNvPr id="3" name="Subtitle 2"/>
          <p:cNvSpPr>
            <a:spLocks noGrp="1"/>
          </p:cNvSpPr>
          <p:nvPr>
            <p:ph type="subTitle" idx="1"/>
          </p:nvPr>
        </p:nvSpPr>
        <p:spPr>
          <a:xfrm>
            <a:off x="623392" y="3236979"/>
            <a:ext cx="10945216" cy="3072341"/>
          </a:xfrm>
        </p:spPr>
        <p:txBody>
          <a:bodyPr>
            <a:normAutofit/>
          </a:bodyPr>
          <a:lstStyle/>
          <a:p>
            <a:r>
              <a:rPr lang="en-GB" sz="2667" dirty="0"/>
              <a:t>Sharon Evans</a:t>
            </a:r>
          </a:p>
          <a:p>
            <a:r>
              <a:rPr lang="en-GB" sz="2667" dirty="0"/>
              <a:t>Director of Quality, Policy and Compliance, Dŵr Cymru Welsh Water</a:t>
            </a:r>
          </a:p>
          <a:p>
            <a:r>
              <a:rPr lang="en-GB" sz="2667" dirty="0"/>
              <a:t>Chair of Water Health Partnership Steering Group</a:t>
            </a:r>
          </a:p>
          <a:p>
            <a:r>
              <a:rPr lang="en-GB" sz="2667" dirty="0"/>
              <a:t> </a:t>
            </a:r>
          </a:p>
          <a:p>
            <a:r>
              <a:rPr lang="en-GB" sz="2667" dirty="0"/>
              <a:t>Chair of morning session</a:t>
            </a:r>
          </a:p>
        </p:txBody>
      </p:sp>
    </p:spTree>
    <p:extLst>
      <p:ext uri="{BB962C8B-B14F-4D97-AF65-F5344CB8AC3E}">
        <p14:creationId xmlns:p14="http://schemas.microsoft.com/office/powerpoint/2010/main" val="2732061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35D6A-1022-6F91-EFC6-49ABC2685865}"/>
              </a:ext>
            </a:extLst>
          </p:cNvPr>
          <p:cNvSpPr>
            <a:spLocks noGrp="1"/>
          </p:cNvSpPr>
          <p:nvPr>
            <p:ph type="title"/>
          </p:nvPr>
        </p:nvSpPr>
        <p:spPr>
          <a:xfrm>
            <a:off x="359607" y="327988"/>
            <a:ext cx="5431593" cy="530758"/>
          </a:xfrm>
        </p:spPr>
        <p:txBody>
          <a:bodyPr>
            <a:noAutofit/>
          </a:bodyPr>
          <a:lstStyle/>
          <a:p>
            <a:r>
              <a:rPr lang="en-GB" sz="3000" b="1" dirty="0">
                <a:solidFill>
                  <a:schemeClr val="accent1">
                    <a:lumMod val="50000"/>
                  </a:schemeClr>
                </a:solidFill>
                <a:latin typeface="+mn-lt"/>
              </a:rPr>
              <a:t>Key Headlines</a:t>
            </a:r>
          </a:p>
        </p:txBody>
      </p:sp>
      <p:sp>
        <p:nvSpPr>
          <p:cNvPr id="3" name="Text Placeholder 2">
            <a:extLst>
              <a:ext uri="{FF2B5EF4-FFF2-40B4-BE49-F238E27FC236}">
                <a16:creationId xmlns:a16="http://schemas.microsoft.com/office/drawing/2014/main" id="{78929512-BCAD-68F7-3D19-49AF0FD28F0E}"/>
              </a:ext>
            </a:extLst>
          </p:cNvPr>
          <p:cNvSpPr>
            <a:spLocks noGrp="1"/>
          </p:cNvSpPr>
          <p:nvPr>
            <p:ph type="body" idx="1"/>
          </p:nvPr>
        </p:nvSpPr>
        <p:spPr>
          <a:xfrm>
            <a:off x="5863905" y="746620"/>
            <a:ext cx="5528345" cy="5487853"/>
          </a:xfrm>
        </p:spPr>
        <p:txBody>
          <a:bodyPr>
            <a:normAutofit fontScale="77500" lnSpcReduction="20000"/>
          </a:bodyPr>
          <a:lstStyle/>
          <a:p>
            <a:r>
              <a:rPr lang="en-GB" sz="2000" b="1" dirty="0">
                <a:solidFill>
                  <a:srgbClr val="002060"/>
                </a:solidFill>
              </a:rPr>
              <a:t>There have been 5 Special Areas of Conservation (SAC) Rivers Summits in Wales with the last one taking place in July at the Royal Welsh Show. The Summits focus on addressing phosphorus pollution. </a:t>
            </a:r>
          </a:p>
          <a:p>
            <a:endParaRPr lang="en-GB" sz="2000" b="1" dirty="0">
              <a:solidFill>
                <a:srgbClr val="002060"/>
              </a:solidFill>
            </a:endParaRPr>
          </a:p>
          <a:p>
            <a:r>
              <a:rPr lang="en-GB" sz="2000" b="1" dirty="0">
                <a:solidFill>
                  <a:srgbClr val="002060"/>
                </a:solidFill>
              </a:rPr>
              <a:t>The Welsh Government has made a £40 million multi-year funding available to NRW to support water quality improvement, including the remediation of polluting abandoned metal mines.</a:t>
            </a:r>
          </a:p>
          <a:p>
            <a:endParaRPr lang="en-GB" sz="2000" b="1" dirty="0">
              <a:solidFill>
                <a:srgbClr val="002060"/>
              </a:solidFill>
            </a:endParaRPr>
          </a:p>
          <a:p>
            <a:r>
              <a:rPr lang="en-GB" sz="2000" b="1" dirty="0">
                <a:solidFill>
                  <a:srgbClr val="002060"/>
                </a:solidFill>
              </a:rPr>
              <a:t>In May, the Deputy First Minister introduced a new partnership between Water Safety Wales and RoSPA to promote water safety across Wales, backed by funding from the Welsh Government. </a:t>
            </a:r>
          </a:p>
          <a:p>
            <a:endParaRPr lang="en-GB" sz="2000" b="1" dirty="0">
              <a:solidFill>
                <a:srgbClr val="002060"/>
              </a:solidFill>
            </a:endParaRPr>
          </a:p>
          <a:p>
            <a:r>
              <a:rPr lang="en-GB" sz="2000" b="1" dirty="0">
                <a:solidFill>
                  <a:srgbClr val="002060"/>
                </a:solidFill>
              </a:rPr>
              <a:t>Funding has been provided to Cardiff University on developing a water quality monitoring pilot for a shared platform.</a:t>
            </a:r>
          </a:p>
          <a:p>
            <a:endParaRPr lang="en-GB" sz="2000" b="1" dirty="0">
              <a:solidFill>
                <a:srgbClr val="002060"/>
              </a:solidFill>
            </a:endParaRPr>
          </a:p>
          <a:p>
            <a:r>
              <a:rPr lang="en-GB" sz="2000" b="1" dirty="0">
                <a:solidFill>
                  <a:srgbClr val="002060"/>
                </a:solidFill>
              </a:rPr>
              <a:t>The Welsh Government has funded Bangor University to gain better understanding of the spread of AMR in the water environment.</a:t>
            </a:r>
          </a:p>
          <a:p>
            <a:endParaRPr lang="en-GB" sz="2000" b="1" dirty="0">
              <a:solidFill>
                <a:srgbClr val="002060"/>
              </a:solidFill>
            </a:endParaRPr>
          </a:p>
          <a:p>
            <a:r>
              <a:rPr lang="en-GB" sz="2000" b="1" dirty="0">
                <a:solidFill>
                  <a:srgbClr val="002060"/>
                </a:solidFill>
              </a:rPr>
              <a:t>The Emerging Threats to Water Quality Working Group has been focusing on diazinon, pharmaceuticals and PFAS.</a:t>
            </a:r>
          </a:p>
          <a:p>
            <a:endParaRPr lang="en-GB" sz="2000" b="1" dirty="0">
              <a:solidFill>
                <a:srgbClr val="002060"/>
              </a:solidFill>
            </a:endParaRPr>
          </a:p>
          <a:p>
            <a:r>
              <a:rPr lang="en-GB" sz="2000" b="1" dirty="0">
                <a:solidFill>
                  <a:srgbClr val="002060"/>
                </a:solidFill>
              </a:rPr>
              <a:t>A</a:t>
            </a:r>
            <a:r>
              <a:rPr lang="en-GB" sz="2000" b="1" dirty="0">
                <a:solidFill>
                  <a:srgbClr val="002060"/>
                </a:solidFill>
                <a:ea typeface="Aptos" panose="020B0004020202020204" pitchFamily="34" charset="0"/>
                <a:cs typeface="Aptos" panose="020B0004020202020204" pitchFamily="34" charset="0"/>
              </a:rPr>
              <a:t> SuDS workplan has been approved by the Deputy First Minister to further improve on the globally leading Welsh statutory SuDS legislation for new development.</a:t>
            </a:r>
            <a:endParaRPr lang="en-GB" sz="1200" dirty="0">
              <a:ea typeface="Aptos" panose="020B0004020202020204" pitchFamily="34" charset="0"/>
              <a:cs typeface="Aptos" panose="020B0004020202020204" pitchFamily="34" charset="0"/>
            </a:endParaRPr>
          </a:p>
          <a:p>
            <a:endParaRPr lang="en-GB" sz="2000" b="1" dirty="0">
              <a:solidFill>
                <a:srgbClr val="002060"/>
              </a:solidFill>
            </a:endParaRPr>
          </a:p>
          <a:p>
            <a:endParaRPr lang="en-GB" sz="2000" b="1" dirty="0">
              <a:solidFill>
                <a:srgbClr val="002060"/>
              </a:solidFill>
            </a:endParaRPr>
          </a:p>
          <a:p>
            <a:endParaRPr lang="en-GB" sz="2000" b="1" dirty="0">
              <a:solidFill>
                <a:srgbClr val="002060"/>
              </a:solidFill>
            </a:endParaRPr>
          </a:p>
          <a:p>
            <a:endParaRPr lang="en-GB" sz="2000" b="1" dirty="0">
              <a:solidFill>
                <a:srgbClr val="002060"/>
              </a:solidFill>
            </a:endParaRPr>
          </a:p>
          <a:p>
            <a:endParaRPr lang="en-GB" sz="2000" b="1" dirty="0">
              <a:solidFill>
                <a:srgbClr val="002060"/>
              </a:solidFill>
            </a:endParaRPr>
          </a:p>
          <a:p>
            <a:endParaRPr lang="en-GB" sz="2000" b="1" dirty="0">
              <a:solidFill>
                <a:srgbClr val="002060"/>
              </a:solidFill>
            </a:endParaRPr>
          </a:p>
          <a:p>
            <a:pPr marL="186262" indent="0">
              <a:buNone/>
            </a:pPr>
            <a:endParaRPr lang="en-GB" dirty="0"/>
          </a:p>
          <a:p>
            <a:pPr marL="186262" indent="0">
              <a:buNone/>
            </a:pPr>
            <a:endParaRPr lang="en-GB" i="1" dirty="0"/>
          </a:p>
        </p:txBody>
      </p:sp>
      <p:sp>
        <p:nvSpPr>
          <p:cNvPr id="4" name="Text Placeholder 3">
            <a:extLst>
              <a:ext uri="{FF2B5EF4-FFF2-40B4-BE49-F238E27FC236}">
                <a16:creationId xmlns:a16="http://schemas.microsoft.com/office/drawing/2014/main" id="{DD74EAAD-9020-7B45-362A-E1E1CCA6231B}"/>
              </a:ext>
            </a:extLst>
          </p:cNvPr>
          <p:cNvSpPr>
            <a:spLocks noGrp="1"/>
          </p:cNvSpPr>
          <p:nvPr>
            <p:ph type="body" idx="2"/>
          </p:nvPr>
        </p:nvSpPr>
        <p:spPr>
          <a:xfrm>
            <a:off x="278664" y="1277768"/>
            <a:ext cx="5333200" cy="4956706"/>
          </a:xfrm>
        </p:spPr>
        <p:txBody>
          <a:bodyPr>
            <a:normAutofit fontScale="92500" lnSpcReduction="20000"/>
          </a:bodyPr>
          <a:lstStyle/>
          <a:p>
            <a:r>
              <a:rPr lang="en-GB" sz="1800" b="1" dirty="0">
                <a:solidFill>
                  <a:srgbClr val="002060"/>
                </a:solidFill>
              </a:rPr>
              <a:t>Excellent drinking water quality (99.96% compliance with statutory standards for mains supply)</a:t>
            </a:r>
          </a:p>
          <a:p>
            <a:endParaRPr lang="en-GB" sz="1800" b="1" dirty="0">
              <a:solidFill>
                <a:srgbClr val="002060"/>
              </a:solidFill>
            </a:endParaRPr>
          </a:p>
          <a:p>
            <a:r>
              <a:rPr lang="en-GB" sz="1800" b="1" dirty="0">
                <a:solidFill>
                  <a:srgbClr val="002060"/>
                </a:solidFill>
              </a:rPr>
              <a:t>40% of waterbodies at good or better ecological status, with 44% of rivers achieving this classification under the Water Framework Directive Regulations </a:t>
            </a:r>
          </a:p>
          <a:p>
            <a:endParaRPr lang="en-GB" sz="1800" b="1" dirty="0">
              <a:solidFill>
                <a:srgbClr val="002060"/>
              </a:solidFill>
            </a:endParaRPr>
          </a:p>
          <a:p>
            <a:r>
              <a:rPr lang="en-GB" sz="1800" b="1" dirty="0">
                <a:solidFill>
                  <a:srgbClr val="002060"/>
                </a:solidFill>
              </a:rPr>
              <a:t>93% of waterbodies meeting the requirement for chemical standards</a:t>
            </a:r>
          </a:p>
          <a:p>
            <a:pPr marL="186262" indent="0">
              <a:buNone/>
            </a:pPr>
            <a:endParaRPr lang="en-GB" sz="1800" b="1" dirty="0">
              <a:solidFill>
                <a:srgbClr val="002060"/>
              </a:solidFill>
            </a:endParaRPr>
          </a:p>
          <a:p>
            <a:r>
              <a:rPr lang="en-GB" sz="1800" b="1" dirty="0">
                <a:solidFill>
                  <a:srgbClr val="002060"/>
                </a:solidFill>
              </a:rPr>
              <a:t>There are 110 designated bathing waters in Wales. Most are coastal. </a:t>
            </a:r>
          </a:p>
          <a:p>
            <a:endParaRPr lang="en-GB" sz="1800" b="1" dirty="0">
              <a:solidFill>
                <a:srgbClr val="002060"/>
              </a:solidFill>
            </a:endParaRPr>
          </a:p>
          <a:p>
            <a:r>
              <a:rPr lang="en-GB" sz="1800" b="1" dirty="0">
                <a:solidFill>
                  <a:srgbClr val="002060"/>
                </a:solidFill>
              </a:rPr>
              <a:t>The Warren is the first river to be designated as a bathing water in Wales. </a:t>
            </a:r>
          </a:p>
          <a:p>
            <a:endParaRPr lang="en-GB" sz="1800" b="1" dirty="0">
              <a:solidFill>
                <a:srgbClr val="002060"/>
              </a:solidFill>
            </a:endParaRPr>
          </a:p>
          <a:p>
            <a:r>
              <a:rPr lang="en-GB" sz="1800" b="1" dirty="0">
                <a:solidFill>
                  <a:srgbClr val="002060"/>
                </a:solidFill>
              </a:rPr>
              <a:t>98% of designated bathing waters across Wales met stringent bathing water quality standards, with 80 of our bathing waters achieving the highest classification of ‘excellent’ in 2023.</a:t>
            </a:r>
          </a:p>
          <a:p>
            <a:endParaRPr lang="en-GB" sz="1800" b="1" dirty="0">
              <a:solidFill>
                <a:srgbClr val="002060"/>
              </a:solidFill>
            </a:endParaRPr>
          </a:p>
          <a:p>
            <a:r>
              <a:rPr lang="en-GB" sz="1800" b="1" dirty="0">
                <a:solidFill>
                  <a:srgbClr val="002060"/>
                </a:solidFill>
              </a:rPr>
              <a:t>61% of Special Areas of Conservation (SAC) are failing Phosphorus standards </a:t>
            </a:r>
          </a:p>
          <a:p>
            <a:pPr marL="186262" indent="0">
              <a:buNone/>
            </a:pPr>
            <a:r>
              <a:rPr lang="en-GB" sz="1800" b="1" dirty="0">
                <a:solidFill>
                  <a:srgbClr val="002060"/>
                </a:solidFill>
              </a:rPr>
              <a:t> </a:t>
            </a:r>
          </a:p>
          <a:p>
            <a:endParaRPr lang="en-GB" sz="1800" b="1" dirty="0">
              <a:solidFill>
                <a:srgbClr val="002060"/>
              </a:solidFill>
            </a:endParaRPr>
          </a:p>
        </p:txBody>
      </p:sp>
    </p:spTree>
    <p:extLst>
      <p:ext uri="{BB962C8B-B14F-4D97-AF65-F5344CB8AC3E}">
        <p14:creationId xmlns:p14="http://schemas.microsoft.com/office/powerpoint/2010/main" val="200350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1000"/>
                                        <p:tgtEl>
                                          <p:spTgt spid="4">
                                            <p:txEl>
                                              <p:pRg st="10" end="10"/>
                                            </p:txEl>
                                          </p:spTgt>
                                        </p:tgtEl>
                                      </p:cBhvr>
                                    </p:animEffect>
                                    <p:anim calcmode="lin" valueType="num">
                                      <p:cBhvr>
                                        <p:cTn id="4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Effect transition="in" filter="fade">
                                      <p:cBhvr>
                                        <p:cTn id="49" dur="1000"/>
                                        <p:tgtEl>
                                          <p:spTgt spid="4">
                                            <p:txEl>
                                              <p:pRg st="12" end="12"/>
                                            </p:txEl>
                                          </p:spTgt>
                                        </p:tgtEl>
                                      </p:cBhvr>
                                    </p:animEffect>
                                    <p:anim calcmode="lin" valueType="num">
                                      <p:cBhvr>
                                        <p:cTn id="50"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13" end="13"/>
                                            </p:txEl>
                                          </p:spTgt>
                                        </p:tgtEl>
                                        <p:attrNameLst>
                                          <p:attrName>style.visibility</p:attrName>
                                        </p:attrNameLst>
                                      </p:cBhvr>
                                      <p:to>
                                        <p:strVal val="visible"/>
                                      </p:to>
                                    </p:set>
                                    <p:animEffect transition="in" filter="fade">
                                      <p:cBhvr>
                                        <p:cTn id="56" dur="1000"/>
                                        <p:tgtEl>
                                          <p:spTgt spid="4">
                                            <p:txEl>
                                              <p:pRg st="13" end="13"/>
                                            </p:txEl>
                                          </p:spTgt>
                                        </p:tgtEl>
                                      </p:cBhvr>
                                    </p:animEffect>
                                    <p:anim calcmode="lin" valueType="num">
                                      <p:cBhvr>
                                        <p:cTn id="57"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xEl>
                                              <p:pRg st="0" end="0"/>
                                            </p:txEl>
                                          </p:spTgt>
                                        </p:tgtEl>
                                        <p:attrNameLst>
                                          <p:attrName>style.visibility</p:attrName>
                                        </p:attrNameLst>
                                      </p:cBhvr>
                                      <p:to>
                                        <p:strVal val="visible"/>
                                      </p:to>
                                    </p:set>
                                    <p:anim calcmode="lin" valueType="num">
                                      <p:cBhvr additive="base">
                                        <p:cTn id="6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
                                            <p:txEl>
                                              <p:pRg st="2" end="2"/>
                                            </p:txEl>
                                          </p:spTgt>
                                        </p:tgtEl>
                                        <p:attrNameLst>
                                          <p:attrName>style.visibility</p:attrName>
                                        </p:attrNameLst>
                                      </p:cBhvr>
                                      <p:to>
                                        <p:strVal val="visible"/>
                                      </p:to>
                                    </p:set>
                                    <p:anim calcmode="lin" valueType="num">
                                      <p:cBhvr additive="base">
                                        <p:cTn id="6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anim calcmode="lin" valueType="num">
                                      <p:cBhvr additive="base">
                                        <p:cTn id="7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
                                            <p:txEl>
                                              <p:pRg st="6" end="6"/>
                                            </p:txEl>
                                          </p:spTgt>
                                        </p:tgtEl>
                                        <p:attrNameLst>
                                          <p:attrName>style.visibility</p:attrName>
                                        </p:attrNameLst>
                                      </p:cBhvr>
                                      <p:to>
                                        <p:strVal val="visible"/>
                                      </p:to>
                                    </p:set>
                                    <p:anim calcmode="lin" valueType="num">
                                      <p:cBhvr additive="base">
                                        <p:cTn id="8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
                                            <p:txEl>
                                              <p:pRg st="8" end="8"/>
                                            </p:txEl>
                                          </p:spTgt>
                                        </p:tgtEl>
                                        <p:attrNameLst>
                                          <p:attrName>style.visibility</p:attrName>
                                        </p:attrNameLst>
                                      </p:cBhvr>
                                      <p:to>
                                        <p:strVal val="visible"/>
                                      </p:to>
                                    </p:set>
                                    <p:anim calcmode="lin" valueType="num">
                                      <p:cBhvr additive="base">
                                        <p:cTn id="8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
                                            <p:txEl>
                                              <p:pRg st="10" end="10"/>
                                            </p:txEl>
                                          </p:spTgt>
                                        </p:tgtEl>
                                        <p:attrNameLst>
                                          <p:attrName>style.visibility</p:attrName>
                                        </p:attrNameLst>
                                      </p:cBhvr>
                                      <p:to>
                                        <p:strVal val="visible"/>
                                      </p:to>
                                    </p:set>
                                    <p:anim calcmode="lin" valueType="num">
                                      <p:cBhvr additive="base">
                                        <p:cTn id="9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
                                            <p:txEl>
                                              <p:pRg st="12" end="12"/>
                                            </p:txEl>
                                          </p:spTgt>
                                        </p:tgtEl>
                                        <p:attrNameLst>
                                          <p:attrName>style.visibility</p:attrName>
                                        </p:attrNameLst>
                                      </p:cBhvr>
                                      <p:to>
                                        <p:strVal val="visible"/>
                                      </p:to>
                                    </p:set>
                                    <p:anim calcmode="lin" valueType="num">
                                      <p:cBhvr additive="base">
                                        <p:cTn id="9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D0100-A6C3-AB68-C549-7BBF28293DA9}"/>
              </a:ext>
            </a:extLst>
          </p:cNvPr>
          <p:cNvSpPr>
            <a:spLocks noGrp="1"/>
          </p:cNvSpPr>
          <p:nvPr>
            <p:ph type="title"/>
          </p:nvPr>
        </p:nvSpPr>
        <p:spPr>
          <a:xfrm>
            <a:off x="415600" y="593367"/>
            <a:ext cx="7100936" cy="763600"/>
          </a:xfrm>
        </p:spPr>
        <p:txBody>
          <a:bodyPr>
            <a:normAutofit/>
          </a:bodyPr>
          <a:lstStyle/>
          <a:p>
            <a:r>
              <a:rPr lang="en-GB" sz="3300" dirty="0">
                <a:latin typeface="Arial" panose="020B0604020202020204" pitchFamily="34" charset="0"/>
                <a:cs typeface="Arial" panose="020B0604020202020204" pitchFamily="34" charset="0"/>
              </a:rPr>
              <a:t>The Water (Special Measures) Bill </a:t>
            </a:r>
          </a:p>
        </p:txBody>
      </p:sp>
      <p:sp>
        <p:nvSpPr>
          <p:cNvPr id="3" name="Text Placeholder 2">
            <a:extLst>
              <a:ext uri="{FF2B5EF4-FFF2-40B4-BE49-F238E27FC236}">
                <a16:creationId xmlns:a16="http://schemas.microsoft.com/office/drawing/2014/main" id="{92F08C25-CDFE-E630-6C1B-C25612036D96}"/>
              </a:ext>
            </a:extLst>
          </p:cNvPr>
          <p:cNvSpPr>
            <a:spLocks noGrp="1"/>
          </p:cNvSpPr>
          <p:nvPr>
            <p:ph type="body" idx="1"/>
          </p:nvPr>
        </p:nvSpPr>
        <p:spPr>
          <a:xfrm>
            <a:off x="415599" y="1536633"/>
            <a:ext cx="6326945" cy="4889334"/>
          </a:xfrm>
        </p:spPr>
        <p:txBody>
          <a:bodyPr>
            <a:normAutofit/>
          </a:bodyPr>
          <a:lstStyle/>
          <a:p>
            <a:r>
              <a:rPr lang="en-GB" sz="1600" dirty="0">
                <a:latin typeface="Arial" panose="020B0604020202020204" pitchFamily="34" charset="0"/>
                <a:cs typeface="Arial" panose="020B0604020202020204" pitchFamily="34" charset="0"/>
              </a:rPr>
              <a:t>Introduced by the UK Government on 4 September 2024 to strengthen the regulation of water companies and support the longer-term work of cleaning up rivers, lakes and seas.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The Bill was developed in partnership between the UK and the Welsh Governments.</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The Deputy First Minister and Cabinet Secretary for Climate Change and Rural Affairs has agreed to extend the majority of the provisions of the Bill to Wales.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The Bill has been developed at pace. The Welsh Government will continue to scrutinise the proposed measures and consider the potential impacts for Wales throughout the progress of the Bill in Parliament.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The UK Government has announced its intention to review the water sector regulatory system which will result in further legislation.</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The scope of the review has not been announced yet.</a:t>
            </a: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A1B9360-F786-1E8A-05CB-3CB3311BD762}"/>
              </a:ext>
            </a:extLst>
          </p:cNvPr>
          <p:cNvPicPr>
            <a:picLocks noChangeAspect="1"/>
          </p:cNvPicPr>
          <p:nvPr/>
        </p:nvPicPr>
        <p:blipFill>
          <a:blip r:embed="rId2"/>
          <a:stretch>
            <a:fillRect/>
          </a:stretch>
        </p:blipFill>
        <p:spPr>
          <a:xfrm>
            <a:off x="7887608" y="0"/>
            <a:ext cx="4084320" cy="6858000"/>
          </a:xfrm>
          <a:prstGeom prst="rect">
            <a:avLst/>
          </a:prstGeom>
        </p:spPr>
      </p:pic>
    </p:spTree>
    <p:extLst>
      <p:ext uri="{BB962C8B-B14F-4D97-AF65-F5344CB8AC3E}">
        <p14:creationId xmlns:p14="http://schemas.microsoft.com/office/powerpoint/2010/main" val="1524980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506518DF-D87E-4763-952A-03D62CF4FA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B2F4292-B8D4-4F61-B4DC-2A41712E67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 name="Rectangle 16">
            <a:extLst>
              <a:ext uri="{FF2B5EF4-FFF2-40B4-BE49-F238E27FC236}">
                <a16:creationId xmlns:a16="http://schemas.microsoft.com/office/drawing/2014/main" id="{CA533AE6-CAF8-4D02-A043-C895E5E7C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9" name="Picture 2">
            <a:extLst>
              <a:ext uri="{FF2B5EF4-FFF2-40B4-BE49-F238E27FC236}">
                <a16:creationId xmlns:a16="http://schemas.microsoft.com/office/drawing/2014/main" id="{1C990E5E-0A80-4A48-9D48-D35FF493CA3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in kayaks on a river&#10;&#10;Description automatically generated">
            <a:extLst>
              <a:ext uri="{FF2B5EF4-FFF2-40B4-BE49-F238E27FC236}">
                <a16:creationId xmlns:a16="http://schemas.microsoft.com/office/drawing/2014/main" id="{79FE48E9-7BD9-6208-3952-7C407DB88872}"/>
              </a:ext>
            </a:extLst>
          </p:cNvPr>
          <p:cNvPicPr>
            <a:picLocks noChangeAspect="1"/>
          </p:cNvPicPr>
          <p:nvPr/>
        </p:nvPicPr>
        <p:blipFill>
          <a:blip r:embed="rId4"/>
          <a:srcRect l="41891" r="6136"/>
          <a:stretch/>
        </p:blipFill>
        <p:spPr>
          <a:xfrm>
            <a:off x="7357274" y="10"/>
            <a:ext cx="2376212" cy="3428990"/>
          </a:xfrm>
          <a:prstGeom prst="rect">
            <a:avLst/>
          </a:prstGeom>
        </p:spPr>
      </p:pic>
      <p:sp>
        <p:nvSpPr>
          <p:cNvPr id="21" name="Rectangle 20">
            <a:extLst>
              <a:ext uri="{FF2B5EF4-FFF2-40B4-BE49-F238E27FC236}">
                <a16:creationId xmlns:a16="http://schemas.microsoft.com/office/drawing/2014/main" id="{6D8F5204-69D6-4F2E-8601-9D87DD6A0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3486" y="-3"/>
            <a:ext cx="82296" cy="3383280"/>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5" name="Picture 4" descr="A faucet pouring water into a glass&#10;&#10;Description automatically generated">
            <a:extLst>
              <a:ext uri="{FF2B5EF4-FFF2-40B4-BE49-F238E27FC236}">
                <a16:creationId xmlns:a16="http://schemas.microsoft.com/office/drawing/2014/main" id="{2292F934-AE83-92CA-D53C-91FFAD863276}"/>
              </a:ext>
            </a:extLst>
          </p:cNvPr>
          <p:cNvPicPr>
            <a:picLocks noChangeAspect="1"/>
          </p:cNvPicPr>
          <p:nvPr/>
        </p:nvPicPr>
        <p:blipFill>
          <a:blip r:embed="rId5"/>
          <a:srcRect l="17476" r="10523" b="-6"/>
          <a:stretch/>
        </p:blipFill>
        <p:spPr>
          <a:xfrm>
            <a:off x="9814796" y="10"/>
            <a:ext cx="2376212" cy="3428990"/>
          </a:xfrm>
          <a:prstGeom prst="rect">
            <a:avLst/>
          </a:prstGeom>
        </p:spPr>
      </p:pic>
      <p:pic>
        <p:nvPicPr>
          <p:cNvPr id="6" name="Picture 5" descr="A beach with a flag flying over it&#10;&#10;Description automatically generated">
            <a:extLst>
              <a:ext uri="{FF2B5EF4-FFF2-40B4-BE49-F238E27FC236}">
                <a16:creationId xmlns:a16="http://schemas.microsoft.com/office/drawing/2014/main" id="{5B30945C-2A03-F88C-5393-B9D8D816CB06}"/>
              </a:ext>
            </a:extLst>
          </p:cNvPr>
          <p:cNvPicPr>
            <a:picLocks noChangeAspect="1"/>
          </p:cNvPicPr>
          <p:nvPr/>
        </p:nvPicPr>
        <p:blipFill>
          <a:blip r:embed="rId6"/>
          <a:srcRect l="6238"/>
          <a:stretch/>
        </p:blipFill>
        <p:spPr>
          <a:xfrm>
            <a:off x="7357271" y="3429001"/>
            <a:ext cx="4834726" cy="3429000"/>
          </a:xfrm>
          <a:prstGeom prst="rect">
            <a:avLst/>
          </a:prstGeom>
        </p:spPr>
      </p:pic>
      <p:cxnSp>
        <p:nvCxnSpPr>
          <p:cNvPr id="23" name="Straight Connector 22">
            <a:extLst>
              <a:ext uri="{FF2B5EF4-FFF2-40B4-BE49-F238E27FC236}">
                <a16:creationId xmlns:a16="http://schemas.microsoft.com/office/drawing/2014/main" id="{FB7C2167-AAC7-4E15-BD8C-90ADA6B9E5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17943" y="3429000"/>
            <a:ext cx="4834726"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48A1F12-4408-46E7-8906-91AE772857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59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27" name="Picture 26">
            <a:extLst>
              <a:ext uri="{FF2B5EF4-FFF2-40B4-BE49-F238E27FC236}">
                <a16:creationId xmlns:a16="http://schemas.microsoft.com/office/drawing/2014/main" id="{0127F79A-0D71-403D-A296-CC04112A7E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B98710AF-20A9-8BFD-056E-C6070DC19ACC}"/>
              </a:ext>
            </a:extLst>
          </p:cNvPr>
          <p:cNvSpPr>
            <a:spLocks noGrp="1"/>
          </p:cNvSpPr>
          <p:nvPr>
            <p:ph type="body" idx="1"/>
          </p:nvPr>
        </p:nvSpPr>
        <p:spPr>
          <a:xfrm>
            <a:off x="453006" y="1166070"/>
            <a:ext cx="6585357" cy="5217951"/>
          </a:xfrm>
        </p:spPr>
        <p:txBody>
          <a:bodyPr vert="horz" lIns="91440" tIns="45720" rIns="91440" bIns="45720" rtlCol="0">
            <a:noAutofit/>
          </a:bodyPr>
          <a:lstStyle/>
          <a:p>
            <a:pPr indent="-228600">
              <a:spcAft>
                <a:spcPts val="600"/>
              </a:spcAft>
              <a:buFont typeface="Arial" panose="020B0604020202020204" pitchFamily="34" charset="0"/>
              <a:buChar char="•"/>
            </a:pPr>
            <a:r>
              <a:rPr lang="en-US" sz="1700" cap="none" dirty="0">
                <a:latin typeface="Arial" panose="020B0604020202020204" pitchFamily="34" charset="0"/>
                <a:cs typeface="Arial" panose="020B0604020202020204" pitchFamily="34" charset="0"/>
              </a:rPr>
              <a:t>Completion of PR24 planning process </a:t>
            </a:r>
          </a:p>
          <a:p>
            <a:pPr indent="-228600">
              <a:spcAft>
                <a:spcPts val="600"/>
              </a:spcAft>
              <a:buFont typeface="Arial" panose="020B0604020202020204" pitchFamily="34" charset="0"/>
              <a:buChar char="•"/>
            </a:pPr>
            <a:r>
              <a:rPr lang="en-US" sz="1700" cap="none" dirty="0">
                <a:latin typeface="Arial" panose="020B0604020202020204" pitchFamily="34" charset="0"/>
                <a:cs typeface="Arial" panose="020B0604020202020204" pitchFamily="34" charset="0"/>
              </a:rPr>
              <a:t>Management of the SAC Rivers Summits</a:t>
            </a:r>
          </a:p>
          <a:p>
            <a:pPr indent="-228600">
              <a:spcAft>
                <a:spcPts val="600"/>
              </a:spcAft>
              <a:buFont typeface="Arial" panose="020B0604020202020204" pitchFamily="34" charset="0"/>
              <a:buChar char="•"/>
            </a:pPr>
            <a:r>
              <a:rPr lang="en-US" sz="1700" cap="none" dirty="0">
                <a:latin typeface="Arial" panose="020B0604020202020204" pitchFamily="34" charset="0"/>
                <a:cs typeface="Arial" panose="020B0604020202020204" pitchFamily="34" charset="0"/>
              </a:rPr>
              <a:t>Proposed bathing waters reform</a:t>
            </a:r>
          </a:p>
          <a:p>
            <a:pPr indent="-228600">
              <a:spcAft>
                <a:spcPts val="600"/>
              </a:spcAft>
              <a:buFont typeface="Arial" panose="020B0604020202020204" pitchFamily="34" charset="0"/>
              <a:buChar char="•"/>
            </a:pPr>
            <a:r>
              <a:rPr lang="en-US" sz="1700" cap="none" dirty="0">
                <a:latin typeface="Arial" panose="020B0604020202020204" pitchFamily="34" charset="0"/>
                <a:cs typeface="Arial" panose="020B0604020202020204" pitchFamily="34" charset="0"/>
              </a:rPr>
              <a:t>Supporting the development and passing of the UK Water Bills  </a:t>
            </a:r>
          </a:p>
          <a:p>
            <a:pPr indent="-228600">
              <a:spcAft>
                <a:spcPts val="600"/>
              </a:spcAft>
              <a:buFont typeface="Arial" panose="020B0604020202020204" pitchFamily="34" charset="0"/>
              <a:buChar char="•"/>
            </a:pPr>
            <a:r>
              <a:rPr lang="en-US" sz="1700" cap="none" dirty="0">
                <a:latin typeface="Arial" panose="020B0604020202020204" pitchFamily="34" charset="0"/>
                <a:cs typeface="Arial" panose="020B0604020202020204" pitchFamily="34" charset="0"/>
              </a:rPr>
              <a:t>Commitment under the AMR National Action Plan 2024-2029</a:t>
            </a:r>
          </a:p>
          <a:p>
            <a:pPr indent="-228600">
              <a:spcAft>
                <a:spcPts val="600"/>
              </a:spcAft>
              <a:buFont typeface="Arial" panose="020B0604020202020204" pitchFamily="34" charset="0"/>
              <a:buChar char="•"/>
            </a:pPr>
            <a:r>
              <a:rPr lang="en-US" sz="1700" cap="none" dirty="0">
                <a:latin typeface="Arial" panose="020B0604020202020204" pitchFamily="34" charset="0"/>
                <a:cs typeface="Arial" panose="020B0604020202020204" pitchFamily="34" charset="0"/>
              </a:rPr>
              <a:t>Review of the drinking water quality standards</a:t>
            </a:r>
          </a:p>
          <a:p>
            <a:pPr indent="-228600">
              <a:spcAft>
                <a:spcPts val="600"/>
              </a:spcAft>
              <a:buFont typeface="Arial" panose="020B0604020202020204" pitchFamily="34" charset="0"/>
              <a:buChar char="•"/>
            </a:pPr>
            <a:r>
              <a:rPr lang="en-US" sz="1700" cap="none" dirty="0">
                <a:latin typeface="Arial" panose="020B0604020202020204" pitchFamily="34" charset="0"/>
                <a:cs typeface="Arial" panose="020B0604020202020204" pitchFamily="34" charset="0"/>
              </a:rPr>
              <a:t>Review of the implementation of the Water Framework Directive in Wales </a:t>
            </a:r>
          </a:p>
          <a:p>
            <a:pPr indent="-228600">
              <a:spcAft>
                <a:spcPts val="600"/>
              </a:spcAft>
              <a:buFont typeface="Arial" panose="020B0604020202020204" pitchFamily="34" charset="0"/>
              <a:buChar char="•"/>
            </a:pPr>
            <a:r>
              <a:rPr lang="en-US" sz="1700" cap="none" dirty="0">
                <a:latin typeface="Arial" panose="020B0604020202020204" pitchFamily="34" charset="0"/>
                <a:cs typeface="Arial" panose="020B0604020202020204" pitchFamily="34" charset="0"/>
              </a:rPr>
              <a:t>Delivering the SuDS work plan </a:t>
            </a:r>
          </a:p>
          <a:p>
            <a:pPr indent="-228600">
              <a:spcAft>
                <a:spcPts val="600"/>
              </a:spcAft>
              <a:buFont typeface="Arial" panose="020B0604020202020204" pitchFamily="34" charset="0"/>
              <a:buChar char="•"/>
            </a:pPr>
            <a:r>
              <a:rPr lang="en-US" sz="1700" cap="none" dirty="0">
                <a:latin typeface="Arial" panose="020B0604020202020204" pitchFamily="34" charset="0"/>
                <a:cs typeface="Arial" panose="020B0604020202020204" pitchFamily="34" charset="0"/>
              </a:rPr>
              <a:t>Emerging contaminants research – PhD placement programme </a:t>
            </a:r>
          </a:p>
          <a:p>
            <a:pPr indent="-228600">
              <a:spcAft>
                <a:spcPts val="600"/>
              </a:spcAft>
              <a:buFont typeface="Arial" panose="020B0604020202020204" pitchFamily="34" charset="0"/>
              <a:buChar char="•"/>
            </a:pPr>
            <a:r>
              <a:rPr lang="en-US" sz="1700" cap="none" dirty="0">
                <a:latin typeface="Arial" panose="020B0604020202020204" pitchFamily="34" charset="0"/>
                <a:cs typeface="Arial" panose="020B0604020202020204" pitchFamily="34" charset="0"/>
              </a:rPr>
              <a:t>Continued collaboration with key stakeholders and stakeholder groups such as the Water Health Partnership </a:t>
            </a:r>
          </a:p>
        </p:txBody>
      </p:sp>
      <p:sp>
        <p:nvSpPr>
          <p:cNvPr id="2" name="Title 1">
            <a:extLst>
              <a:ext uri="{FF2B5EF4-FFF2-40B4-BE49-F238E27FC236}">
                <a16:creationId xmlns:a16="http://schemas.microsoft.com/office/drawing/2014/main" id="{21DE06E7-6E41-D875-F842-2BCCD0B0FD8B}"/>
              </a:ext>
            </a:extLst>
          </p:cNvPr>
          <p:cNvSpPr>
            <a:spLocks noGrp="1"/>
          </p:cNvSpPr>
          <p:nvPr>
            <p:ph type="title"/>
          </p:nvPr>
        </p:nvSpPr>
        <p:spPr>
          <a:xfrm>
            <a:off x="696322" y="263119"/>
            <a:ext cx="6079641" cy="726782"/>
          </a:xfrm>
        </p:spPr>
        <p:txBody>
          <a:bodyPr vert="horz" lIns="91440" tIns="45720" rIns="91440" bIns="45720" rtlCol="0" anchor="ctr">
            <a:normAutofit/>
          </a:bodyPr>
          <a:lstStyle/>
          <a:p>
            <a:pPr>
              <a:spcBef>
                <a:spcPct val="0"/>
              </a:spcBef>
            </a:pPr>
            <a:r>
              <a:rPr lang="en-US" sz="2800" cap="none" dirty="0">
                <a:latin typeface="Arial" panose="020B0604020202020204" pitchFamily="34" charset="0"/>
                <a:cs typeface="Arial" panose="020B0604020202020204" pitchFamily="34" charset="0"/>
              </a:rPr>
              <a:t>Water Policy - Looking Ahead </a:t>
            </a:r>
          </a:p>
        </p:txBody>
      </p:sp>
    </p:spTree>
    <p:extLst>
      <p:ext uri="{BB962C8B-B14F-4D97-AF65-F5344CB8AC3E}">
        <p14:creationId xmlns:p14="http://schemas.microsoft.com/office/powerpoint/2010/main" val="232468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0C625AC3-22F8-400B-B551-764979C92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65CC16C-9244-40EE-9E86-D285843027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6" name="Rectangle 15">
            <a:extLst>
              <a:ext uri="{FF2B5EF4-FFF2-40B4-BE49-F238E27FC236}">
                <a16:creationId xmlns:a16="http://schemas.microsoft.com/office/drawing/2014/main" id="{58CA3263-84A3-464A-8D0C-41F2F436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28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6" name="Picture 5" descr="Ripples on water">
            <a:extLst>
              <a:ext uri="{FF2B5EF4-FFF2-40B4-BE49-F238E27FC236}">
                <a16:creationId xmlns:a16="http://schemas.microsoft.com/office/drawing/2014/main" id="{A4AD1CA2-5D7A-D2E4-E1E3-D4A007A023D9}"/>
              </a:ext>
            </a:extLst>
          </p:cNvPr>
          <p:cNvPicPr>
            <a:picLocks noChangeAspect="1"/>
          </p:cNvPicPr>
          <p:nvPr/>
        </p:nvPicPr>
        <p:blipFill>
          <a:blip r:embed="rId4">
            <a:extLst>
              <a:ext uri="{28A0092B-C50C-407E-A947-70E740481C1C}">
                <a14:useLocalDpi xmlns:a14="http://schemas.microsoft.com/office/drawing/2010/main" val="0"/>
              </a:ext>
            </a:extLst>
          </a:blip>
          <a:srcRect t="15413"/>
          <a:stretch/>
        </p:blipFill>
        <p:spPr>
          <a:xfrm>
            <a:off x="20" y="-1"/>
            <a:ext cx="12191980" cy="6858000"/>
          </a:xfrm>
          <a:prstGeom prst="rect">
            <a:avLst/>
          </a:prstGeom>
        </p:spPr>
      </p:pic>
      <p:pic>
        <p:nvPicPr>
          <p:cNvPr id="18" name="Picture 17">
            <a:extLst>
              <a:ext uri="{FF2B5EF4-FFF2-40B4-BE49-F238E27FC236}">
                <a16:creationId xmlns:a16="http://schemas.microsoft.com/office/drawing/2014/main" id="{6CF9BBE8-8459-456C-9BBD-DF5C2AB435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FD4B37E-4CA4-8ECF-F8B7-E1EB5ABE0F93}"/>
              </a:ext>
            </a:extLst>
          </p:cNvPr>
          <p:cNvPicPr>
            <a:picLocks noChangeAspect="1"/>
          </p:cNvPicPr>
          <p:nvPr/>
        </p:nvPicPr>
        <p:blipFill>
          <a:blip r:embed="rId5"/>
          <a:stretch>
            <a:fillRect/>
          </a:stretch>
        </p:blipFill>
        <p:spPr>
          <a:xfrm>
            <a:off x="3729182" y="2565689"/>
            <a:ext cx="4733636" cy="2070966"/>
          </a:xfrm>
          <a:prstGeom prst="rect">
            <a:avLst/>
          </a:prstGeom>
        </p:spPr>
      </p:pic>
    </p:spTree>
    <p:extLst>
      <p:ext uri="{BB962C8B-B14F-4D97-AF65-F5344CB8AC3E}">
        <p14:creationId xmlns:p14="http://schemas.microsoft.com/office/powerpoint/2010/main" val="2568204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B56DCD-5371-F2F2-A6E6-E3186D9AC18D}"/>
              </a:ext>
            </a:extLst>
          </p:cNvPr>
          <p:cNvPicPr>
            <a:picLocks noChangeAspect="1"/>
          </p:cNvPicPr>
          <p:nvPr/>
        </p:nvPicPr>
        <p:blipFill rotWithShape="1">
          <a:blip r:embed="rId2"/>
          <a:srcRect r="98" b="27475"/>
          <a:stretch/>
        </p:blipFill>
        <p:spPr>
          <a:xfrm>
            <a:off x="0" y="2"/>
            <a:ext cx="12192000" cy="5898380"/>
          </a:xfrm>
          <a:prstGeom prst="rect">
            <a:avLst/>
          </a:prstGeom>
        </p:spPr>
      </p:pic>
      <p:sp>
        <p:nvSpPr>
          <p:cNvPr id="6" name="Rectangle 5">
            <a:extLst>
              <a:ext uri="{FF2B5EF4-FFF2-40B4-BE49-F238E27FC236}">
                <a16:creationId xmlns:a16="http://schemas.microsoft.com/office/drawing/2014/main" id="{BC09CC23-5759-0BF6-3285-225493CDAEE2}"/>
              </a:ext>
            </a:extLst>
          </p:cNvPr>
          <p:cNvSpPr/>
          <p:nvPr/>
        </p:nvSpPr>
        <p:spPr>
          <a:xfrm>
            <a:off x="1" y="959621"/>
            <a:ext cx="9271819" cy="1497067"/>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2" name="Picture 8" descr="Home | GOV.WALES">
            <a:extLst>
              <a:ext uri="{FF2B5EF4-FFF2-40B4-BE49-F238E27FC236}">
                <a16:creationId xmlns:a16="http://schemas.microsoft.com/office/drawing/2014/main" id="{84B4EE23-BAC8-6F5C-19AA-1BC714BF770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17" r="19972"/>
          <a:stretch/>
        </p:blipFill>
        <p:spPr bwMode="auto">
          <a:xfrm>
            <a:off x="11329387" y="5976312"/>
            <a:ext cx="732824" cy="811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ngor University Brand Identity | Bangor University">
            <a:extLst>
              <a:ext uri="{FF2B5EF4-FFF2-40B4-BE49-F238E27FC236}">
                <a16:creationId xmlns:a16="http://schemas.microsoft.com/office/drawing/2014/main" id="{C012881D-8847-AB39-84B4-7D2095D6D8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5572" y="6006609"/>
            <a:ext cx="934496" cy="753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49DB68-078B-C8AC-9DF2-CC84F31827FD}"/>
              </a:ext>
            </a:extLst>
          </p:cNvPr>
          <p:cNvSpPr txBox="1"/>
          <p:nvPr/>
        </p:nvSpPr>
        <p:spPr>
          <a:xfrm>
            <a:off x="109728" y="1030225"/>
            <a:ext cx="9863328" cy="138499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Nationwide survey of the abundance and diversity</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of antimicrobial resistance genes in wastewater and environmental samples across Wales</a:t>
            </a:r>
          </a:p>
        </p:txBody>
      </p:sp>
      <p:sp>
        <p:nvSpPr>
          <p:cNvPr id="9" name="Rectangle 8">
            <a:extLst>
              <a:ext uri="{FF2B5EF4-FFF2-40B4-BE49-F238E27FC236}">
                <a16:creationId xmlns:a16="http://schemas.microsoft.com/office/drawing/2014/main" id="{DE7AA832-9B3B-4931-BEF6-87E77AA6EF6E}"/>
              </a:ext>
            </a:extLst>
          </p:cNvPr>
          <p:cNvSpPr/>
          <p:nvPr/>
        </p:nvSpPr>
        <p:spPr>
          <a:xfrm>
            <a:off x="0" y="2617733"/>
            <a:ext cx="6096000" cy="546091"/>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E38CA01-879E-7462-49E8-559D1DC4BA13}"/>
              </a:ext>
            </a:extLst>
          </p:cNvPr>
          <p:cNvSpPr txBox="1"/>
          <p:nvPr/>
        </p:nvSpPr>
        <p:spPr>
          <a:xfrm>
            <a:off x="109728" y="2688336"/>
            <a:ext cx="9863328" cy="4001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Margaret Knight, Kata Farkas and Davey Jones</a:t>
            </a:r>
          </a:p>
        </p:txBody>
      </p:sp>
      <p:sp>
        <p:nvSpPr>
          <p:cNvPr id="2" name="Rectangle 1">
            <a:extLst>
              <a:ext uri="{FF2B5EF4-FFF2-40B4-BE49-F238E27FC236}">
                <a16:creationId xmlns:a16="http://schemas.microsoft.com/office/drawing/2014/main" id="{DA1037D2-9927-BC93-A7A4-7961A685AE59}"/>
              </a:ext>
            </a:extLst>
          </p:cNvPr>
          <p:cNvSpPr/>
          <p:nvPr/>
        </p:nvSpPr>
        <p:spPr>
          <a:xfrm>
            <a:off x="0" y="5819798"/>
            <a:ext cx="12192000" cy="77860"/>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740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BAA262-6B64-3793-BFE1-D86E082DE24E}"/>
              </a:ext>
            </a:extLst>
          </p:cNvPr>
          <p:cNvGrpSpPr/>
          <p:nvPr/>
        </p:nvGrpSpPr>
        <p:grpSpPr>
          <a:xfrm>
            <a:off x="6142806" y="-67327"/>
            <a:ext cx="5854951" cy="2879918"/>
            <a:chOff x="6142806" y="-67327"/>
            <a:chExt cx="5854951" cy="3544939"/>
          </a:xfrm>
        </p:grpSpPr>
        <p:sp>
          <p:nvSpPr>
            <p:cNvPr id="3106" name="Rectangle 3105">
              <a:extLst>
                <a:ext uri="{FF2B5EF4-FFF2-40B4-BE49-F238E27FC236}">
                  <a16:creationId xmlns:a16="http://schemas.microsoft.com/office/drawing/2014/main" id="{486E15C2-0263-D43A-538E-2F686B32D755}"/>
                </a:ext>
              </a:extLst>
            </p:cNvPr>
            <p:cNvSpPr/>
            <p:nvPr/>
          </p:nvSpPr>
          <p:spPr>
            <a:xfrm>
              <a:off x="6291620" y="205832"/>
              <a:ext cx="5706137" cy="3086401"/>
            </a:xfrm>
            <a:prstGeom prst="rect">
              <a:avLst/>
            </a:prstGeom>
            <a:solidFill>
              <a:srgbClr val="009999">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Graphic 25" descr="Earth globe: Africa and Europe with solid fill">
              <a:extLst>
                <a:ext uri="{FF2B5EF4-FFF2-40B4-BE49-F238E27FC236}">
                  <a16:creationId xmlns:a16="http://schemas.microsoft.com/office/drawing/2014/main" id="{EEF23B24-5CFA-D479-D0E5-ACB1C00DB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42806" y="-67327"/>
              <a:ext cx="3544939" cy="3544939"/>
            </a:xfrm>
            <a:prstGeom prst="rect">
              <a:avLst/>
            </a:prstGeom>
          </p:spPr>
        </p:pic>
        <p:sp>
          <p:nvSpPr>
            <p:cNvPr id="29" name="TextBox 28">
              <a:extLst>
                <a:ext uri="{FF2B5EF4-FFF2-40B4-BE49-F238E27FC236}">
                  <a16:creationId xmlns:a16="http://schemas.microsoft.com/office/drawing/2014/main" id="{1C5A68B1-7196-E9D0-D242-0D9B7D4B5FD3}"/>
                </a:ext>
              </a:extLst>
            </p:cNvPr>
            <p:cNvSpPr txBox="1"/>
            <p:nvPr/>
          </p:nvSpPr>
          <p:spPr>
            <a:xfrm>
              <a:off x="9429913" y="670549"/>
              <a:ext cx="2455548" cy="1298657"/>
            </a:xfrm>
            <a:prstGeom prst="rect">
              <a:avLst/>
            </a:prstGeom>
            <a:noFill/>
          </p:spPr>
          <p:txBody>
            <a:bodyPr wrap="square" rtlCol="0">
              <a:spAutoFit/>
            </a:bodyPr>
            <a:lstStyle/>
            <a:p>
              <a:pPr marL="0" marR="0" lvl="0" indent="0" algn="ctr" defTabSz="914377" rtl="0" eaLnBrk="1" fontAlgn="auto" latinLnBrk="0" hangingPunct="1">
                <a:lnSpc>
                  <a:spcPts val="2500"/>
                </a:lnSpc>
                <a:spcBef>
                  <a:spcPts val="0"/>
                </a:spcBef>
                <a:spcAft>
                  <a:spcPts val="0"/>
                </a:spcAft>
                <a:buClrTx/>
                <a:buSzTx/>
                <a:buFontTx/>
                <a:buNone/>
                <a:tabLst/>
                <a:defRPr/>
              </a:pPr>
              <a:r>
                <a:rPr kumimoji="0" lang="en-GB" sz="4400" b="1" i="0" u="none" strike="noStrike" kern="100" cap="none" spc="0" normalizeH="0" baseline="0" noProof="0" dirty="0">
                  <a:ln>
                    <a:noFill/>
                  </a:ln>
                  <a:solidFill>
                    <a:srgbClr val="70AD47">
                      <a:lumMod val="75000"/>
                    </a:srgbClr>
                  </a:solidFill>
                  <a:effectLst/>
                  <a:uLnTx/>
                  <a:uFillTx/>
                  <a:latin typeface="Arial Black" panose="020B0A04020102020204" pitchFamily="34" charset="0"/>
                  <a:ea typeface="Calibri" panose="020F0502020204030204" pitchFamily="34" charset="0"/>
                  <a:cs typeface="Times New Roman" panose="02020603050405020304" pitchFamily="18" charset="0"/>
                </a:rPr>
                <a:t>1.27m</a:t>
              </a:r>
              <a:endParaRPr kumimoji="0" lang="en-GB" sz="3600" b="1" i="0" u="none" strike="noStrike" kern="100" cap="none" spc="0" normalizeH="0" baseline="0" noProof="0" dirty="0">
                <a:ln>
                  <a:noFill/>
                </a:ln>
                <a:solidFill>
                  <a:srgbClr val="70AD47">
                    <a:lumMod val="75000"/>
                  </a:srgbClr>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0" marR="0" lvl="0" indent="0" algn="ctr" defTabSz="914377" rtl="0" eaLnBrk="1" fontAlgn="auto" latinLnBrk="0" hangingPunct="1">
                <a:lnSpc>
                  <a:spcPts val="2500"/>
                </a:lnSpc>
                <a:spcBef>
                  <a:spcPts val="0"/>
                </a:spcBef>
                <a:spcAft>
                  <a:spcPts val="0"/>
                </a:spcAft>
                <a:buClrTx/>
                <a:buSzTx/>
                <a:buFontTx/>
                <a:buNone/>
                <a:tabLst/>
                <a:defRPr/>
              </a:pPr>
              <a:r>
                <a:rPr kumimoji="0" lang="en-GB" sz="2400" b="1" i="0" u="none" strike="noStrike" kern="1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deaths</a:t>
              </a:r>
            </a:p>
            <a:p>
              <a:pPr marL="0" marR="0" lvl="0" indent="0" algn="ctr" defTabSz="914377" rtl="0" eaLnBrk="1" fontAlgn="auto" latinLnBrk="0" hangingPunct="1">
                <a:lnSpc>
                  <a:spcPts val="2500"/>
                </a:lnSpc>
                <a:spcBef>
                  <a:spcPts val="0"/>
                </a:spcBef>
                <a:spcAft>
                  <a:spcPts val="0"/>
                </a:spcAft>
                <a:buClrTx/>
                <a:buSzTx/>
                <a:buFontTx/>
                <a:buNone/>
                <a:tabLst/>
                <a:defRPr/>
              </a:pPr>
              <a:r>
                <a:rPr kumimoji="0" lang="en-GB" sz="2400" b="1" i="0" u="none" strike="noStrike" kern="1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In 2019</a:t>
              </a:r>
            </a:p>
          </p:txBody>
        </p:sp>
        <p:cxnSp>
          <p:nvCxnSpPr>
            <p:cNvPr id="30" name="Straight Connector 29">
              <a:extLst>
                <a:ext uri="{FF2B5EF4-FFF2-40B4-BE49-F238E27FC236}">
                  <a16:creationId xmlns:a16="http://schemas.microsoft.com/office/drawing/2014/main" id="{41EA12EE-C5AB-85DA-692C-6745D92A8B3B}"/>
                </a:ext>
              </a:extLst>
            </p:cNvPr>
            <p:cNvCxnSpPr>
              <a:cxnSpLocks/>
            </p:cNvCxnSpPr>
            <p:nvPr/>
          </p:nvCxnSpPr>
          <p:spPr>
            <a:xfrm flipH="1">
              <a:off x="9541407" y="1740810"/>
              <a:ext cx="2273851" cy="0"/>
            </a:xfrm>
            <a:prstGeom prst="line">
              <a:avLst/>
            </a:prstGeom>
            <a:ln w="28575">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070" name="Picture 2">
              <a:extLst>
                <a:ext uri="{FF2B5EF4-FFF2-40B4-BE49-F238E27FC236}">
                  <a16:creationId xmlns:a16="http://schemas.microsoft.com/office/drawing/2014/main" id="{5DC78203-793E-61F1-1BEB-EC57E5948724}"/>
                </a:ext>
              </a:extLst>
            </p:cNvPr>
            <p:cNvPicPr>
              <a:picLocks noChangeAspect="1" noChangeArrowheads="1"/>
            </p:cNvPicPr>
            <p:nvPr/>
          </p:nvPicPr>
          <p:blipFill>
            <a:blip r:embed="rId5">
              <a:duotone>
                <a:schemeClr val="accent6">
                  <a:shade val="45000"/>
                  <a:satMod val="135000"/>
                </a:schemeClr>
                <a:prstClr val="white"/>
              </a:duotone>
              <a:alphaModFix amt="10000"/>
              <a:extLst>
                <a:ext uri="{28A0092B-C50C-407E-A947-70E740481C1C}">
                  <a14:useLocalDpi xmlns:a14="http://schemas.microsoft.com/office/drawing/2010/main" val="0"/>
                </a:ext>
              </a:extLst>
            </a:blip>
            <a:srcRect/>
            <a:stretch>
              <a:fillRect/>
            </a:stretch>
          </p:blipFill>
          <p:spPr bwMode="auto">
            <a:xfrm>
              <a:off x="6512285" y="315006"/>
              <a:ext cx="2798336" cy="2798337"/>
            </a:xfrm>
            <a:prstGeom prst="ellipse">
              <a:avLst/>
            </a:prstGeom>
            <a:noFill/>
            <a:extLst>
              <a:ext uri="{909E8E84-426E-40DD-AFC4-6F175D3DCCD1}">
                <a14:hiddenFill xmlns:a14="http://schemas.microsoft.com/office/drawing/2010/main">
                  <a:solidFill>
                    <a:srgbClr val="FFFFFF"/>
                  </a:solidFill>
                </a14:hiddenFill>
              </a:ext>
            </a:extLst>
          </p:spPr>
        </p:pic>
        <p:sp>
          <p:nvSpPr>
            <p:cNvPr id="2072" name="TextBox 2071">
              <a:extLst>
                <a:ext uri="{FF2B5EF4-FFF2-40B4-BE49-F238E27FC236}">
                  <a16:creationId xmlns:a16="http://schemas.microsoft.com/office/drawing/2014/main" id="{009B4E43-C45E-0167-9494-941B10A276FE}"/>
                </a:ext>
              </a:extLst>
            </p:cNvPr>
            <p:cNvSpPr txBox="1"/>
            <p:nvPr/>
          </p:nvSpPr>
          <p:spPr>
            <a:xfrm>
              <a:off x="9429913" y="2034552"/>
              <a:ext cx="2455548" cy="1298657"/>
            </a:xfrm>
            <a:prstGeom prst="rect">
              <a:avLst/>
            </a:prstGeom>
            <a:noFill/>
          </p:spPr>
          <p:txBody>
            <a:bodyPr wrap="square" rtlCol="0">
              <a:spAutoFit/>
            </a:bodyPr>
            <a:lstStyle/>
            <a:p>
              <a:pPr marL="0" marR="0" lvl="0" indent="0" algn="ctr" defTabSz="914377" rtl="0" eaLnBrk="1" fontAlgn="auto" latinLnBrk="0" hangingPunct="1">
                <a:lnSpc>
                  <a:spcPts val="2500"/>
                </a:lnSpc>
                <a:spcBef>
                  <a:spcPts val="0"/>
                </a:spcBef>
                <a:spcAft>
                  <a:spcPts val="0"/>
                </a:spcAft>
                <a:buClrTx/>
                <a:buSzTx/>
                <a:buFontTx/>
                <a:buNone/>
                <a:tabLst/>
                <a:defRPr/>
              </a:pPr>
              <a:r>
                <a:rPr kumimoji="0" lang="en-GB" sz="4400" b="1" i="0" u="none" strike="noStrike" kern="100" cap="none" spc="0" normalizeH="0" baseline="0" noProof="0" dirty="0">
                  <a:ln>
                    <a:noFill/>
                  </a:ln>
                  <a:solidFill>
                    <a:srgbClr val="70AD47">
                      <a:lumMod val="75000"/>
                    </a:srgbClr>
                  </a:solidFill>
                  <a:effectLst/>
                  <a:uLnTx/>
                  <a:uFillTx/>
                  <a:latin typeface="Arial Black" panose="020B0A04020102020204" pitchFamily="34" charset="0"/>
                  <a:ea typeface="Calibri" panose="020F0502020204030204" pitchFamily="34" charset="0"/>
                  <a:cs typeface="Times New Roman" panose="02020603050405020304" pitchFamily="18" charset="0"/>
                </a:rPr>
                <a:t>4.95m</a:t>
              </a:r>
              <a:endParaRPr kumimoji="0" lang="en-GB" sz="3600" b="1" i="0" u="none" strike="noStrike" kern="100" cap="none" spc="0" normalizeH="0" baseline="0" noProof="0" dirty="0">
                <a:ln>
                  <a:noFill/>
                </a:ln>
                <a:solidFill>
                  <a:srgbClr val="70AD47">
                    <a:lumMod val="75000"/>
                  </a:srgbClr>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0" marR="0" lvl="0" indent="0" algn="ctr" defTabSz="914377" rtl="0" eaLnBrk="1" fontAlgn="auto" latinLnBrk="0" hangingPunct="1">
                <a:lnSpc>
                  <a:spcPts val="2500"/>
                </a:lnSpc>
                <a:spcBef>
                  <a:spcPts val="0"/>
                </a:spcBef>
                <a:spcAft>
                  <a:spcPts val="0"/>
                </a:spcAft>
                <a:buClrTx/>
                <a:buSzTx/>
                <a:buFontTx/>
                <a:buNone/>
                <a:tabLst/>
                <a:defRPr/>
              </a:pPr>
              <a:r>
                <a:rPr kumimoji="0" lang="en-GB" sz="2400" b="1" i="0" u="none" strike="noStrike" kern="1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associated</a:t>
              </a:r>
            </a:p>
            <a:p>
              <a:pPr marL="0" marR="0" lvl="0" indent="0" algn="ctr" defTabSz="914377" rtl="0" eaLnBrk="1" fontAlgn="auto" latinLnBrk="0" hangingPunct="1">
                <a:lnSpc>
                  <a:spcPts val="2500"/>
                </a:lnSpc>
                <a:spcBef>
                  <a:spcPts val="0"/>
                </a:spcBef>
                <a:spcAft>
                  <a:spcPts val="0"/>
                </a:spcAft>
                <a:buClrTx/>
                <a:buSzTx/>
                <a:buFontTx/>
                <a:buNone/>
                <a:tabLst/>
                <a:defRPr/>
              </a:pPr>
              <a:r>
                <a:rPr kumimoji="0" lang="en-GB" sz="2400" b="1" i="0" u="none" strike="noStrike" kern="1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deaths</a:t>
              </a:r>
            </a:p>
          </p:txBody>
        </p:sp>
      </p:grpSp>
      <p:grpSp>
        <p:nvGrpSpPr>
          <p:cNvPr id="7" name="Group 6">
            <a:extLst>
              <a:ext uri="{FF2B5EF4-FFF2-40B4-BE49-F238E27FC236}">
                <a16:creationId xmlns:a16="http://schemas.microsoft.com/office/drawing/2014/main" id="{B4CBCE54-4E4F-0B74-B8BF-FB24E5C530C3}"/>
              </a:ext>
            </a:extLst>
          </p:cNvPr>
          <p:cNvGrpSpPr/>
          <p:nvPr/>
        </p:nvGrpSpPr>
        <p:grpSpPr>
          <a:xfrm>
            <a:off x="2662088" y="3534317"/>
            <a:ext cx="5248593" cy="3086402"/>
            <a:chOff x="2662082" y="3534312"/>
            <a:chExt cx="5248593" cy="3086401"/>
          </a:xfrm>
        </p:grpSpPr>
        <p:sp>
          <p:nvSpPr>
            <p:cNvPr id="3090" name="Rectangle 3089">
              <a:extLst>
                <a:ext uri="{FF2B5EF4-FFF2-40B4-BE49-F238E27FC236}">
                  <a16:creationId xmlns:a16="http://schemas.microsoft.com/office/drawing/2014/main" id="{03200E6A-43CB-7AE5-CD1B-0A2C7C59B723}"/>
                </a:ext>
              </a:extLst>
            </p:cNvPr>
            <p:cNvSpPr/>
            <p:nvPr/>
          </p:nvSpPr>
          <p:spPr>
            <a:xfrm>
              <a:off x="2662082" y="3534312"/>
              <a:ext cx="5197800" cy="3086401"/>
            </a:xfrm>
            <a:prstGeom prst="rect">
              <a:avLst/>
            </a:prstGeom>
            <a:solidFill>
              <a:srgbClr val="009999">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078" name="Group 2077">
              <a:extLst>
                <a:ext uri="{FF2B5EF4-FFF2-40B4-BE49-F238E27FC236}">
                  <a16:creationId xmlns:a16="http://schemas.microsoft.com/office/drawing/2014/main" id="{9C613516-FB73-7B37-963F-B08BD499C1F3}"/>
                </a:ext>
              </a:extLst>
            </p:cNvPr>
            <p:cNvGrpSpPr/>
            <p:nvPr/>
          </p:nvGrpSpPr>
          <p:grpSpPr>
            <a:xfrm>
              <a:off x="2701775" y="3692289"/>
              <a:ext cx="2902910" cy="2798337"/>
              <a:chOff x="5193130" y="4104460"/>
              <a:chExt cx="2539482" cy="2448000"/>
            </a:xfrm>
          </p:grpSpPr>
          <p:sp>
            <p:nvSpPr>
              <p:cNvPr id="2077" name="Oval 2076">
                <a:extLst>
                  <a:ext uri="{FF2B5EF4-FFF2-40B4-BE49-F238E27FC236}">
                    <a16:creationId xmlns:a16="http://schemas.microsoft.com/office/drawing/2014/main" id="{D9B6804A-6B62-9943-C1FF-E20E062589A2}"/>
                  </a:ext>
                </a:extLst>
              </p:cNvPr>
              <p:cNvSpPr/>
              <p:nvPr/>
            </p:nvSpPr>
            <p:spPr>
              <a:xfrm>
                <a:off x="5284612" y="4104460"/>
                <a:ext cx="2448000" cy="244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76" name="Picture 2">
                <a:extLst>
                  <a:ext uri="{FF2B5EF4-FFF2-40B4-BE49-F238E27FC236}">
                    <a16:creationId xmlns:a16="http://schemas.microsoft.com/office/drawing/2014/main" id="{FE7BA5F5-3C2F-1647-CFAF-98138CE010CA}"/>
                  </a:ext>
                </a:extLst>
              </p:cNvPr>
              <p:cNvPicPr>
                <a:picLocks noChangeAspect="1" noChangeArrowheads="1"/>
              </p:cNvPicPr>
              <p:nvPr/>
            </p:nvPicPr>
            <p:blipFill>
              <a:blip r:embed="rId5">
                <a:duotone>
                  <a:schemeClr val="accent6">
                    <a:shade val="45000"/>
                    <a:satMod val="135000"/>
                  </a:schemeClr>
                  <a:prstClr val="white"/>
                </a:duotone>
                <a:alphaModFix amt="10000"/>
                <a:extLst>
                  <a:ext uri="{28A0092B-C50C-407E-A947-70E740481C1C}">
                    <a14:useLocalDpi xmlns:a14="http://schemas.microsoft.com/office/drawing/2010/main" val="0"/>
                  </a:ext>
                </a:extLst>
              </a:blip>
              <a:srcRect/>
              <a:stretch>
                <a:fillRect/>
              </a:stretch>
            </p:blipFill>
            <p:spPr bwMode="auto">
              <a:xfrm>
                <a:off x="5284612" y="4104460"/>
                <a:ext cx="2448000" cy="2448000"/>
              </a:xfrm>
              <a:prstGeom prst="ellipse">
                <a:avLst/>
              </a:prstGeom>
              <a:noFill/>
              <a:extLst>
                <a:ext uri="{909E8E84-426E-40DD-AFC4-6F175D3DCCD1}">
                  <a14:hiddenFill xmlns:a14="http://schemas.microsoft.com/office/drawing/2010/main">
                    <a:solidFill>
                      <a:srgbClr val="FFFFFF"/>
                    </a:solidFill>
                  </a14:hiddenFill>
                </a:ext>
              </a:extLst>
            </p:spPr>
          </p:pic>
          <p:pic>
            <p:nvPicPr>
              <p:cNvPr id="2075" name="Graphic 2074" descr="Euro with solid fill">
                <a:extLst>
                  <a:ext uri="{FF2B5EF4-FFF2-40B4-BE49-F238E27FC236}">
                    <a16:creationId xmlns:a16="http://schemas.microsoft.com/office/drawing/2014/main" id="{24197B21-A656-C584-FB01-E9E010534E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193130" y="4273912"/>
                <a:ext cx="2303938" cy="2084696"/>
              </a:xfrm>
              <a:prstGeom prst="rect">
                <a:avLst/>
              </a:prstGeom>
            </p:spPr>
          </p:pic>
        </p:grpSp>
        <p:sp>
          <p:nvSpPr>
            <p:cNvPr id="2079" name="TextBox 2078">
              <a:extLst>
                <a:ext uri="{FF2B5EF4-FFF2-40B4-BE49-F238E27FC236}">
                  <a16:creationId xmlns:a16="http://schemas.microsoft.com/office/drawing/2014/main" id="{6002D6F6-701A-F7B6-F14F-4F7CA58238B1}"/>
                </a:ext>
              </a:extLst>
            </p:cNvPr>
            <p:cNvSpPr txBox="1"/>
            <p:nvPr/>
          </p:nvSpPr>
          <p:spPr>
            <a:xfrm>
              <a:off x="5475028" y="4671689"/>
              <a:ext cx="2435647" cy="1055032"/>
            </a:xfrm>
            <a:prstGeom prst="rect">
              <a:avLst/>
            </a:prstGeom>
            <a:noFill/>
          </p:spPr>
          <p:txBody>
            <a:bodyPr wrap="square" rtlCol="0">
              <a:spAutoFit/>
            </a:bodyPr>
            <a:lstStyle/>
            <a:p>
              <a:pPr marL="0" marR="0" lvl="0" indent="0" algn="ctr" defTabSz="914377" rtl="0" eaLnBrk="1" fontAlgn="auto" latinLnBrk="0" hangingPunct="1">
                <a:lnSpc>
                  <a:spcPts val="2500"/>
                </a:lnSpc>
                <a:spcBef>
                  <a:spcPts val="0"/>
                </a:spcBef>
                <a:spcAft>
                  <a:spcPts val="0"/>
                </a:spcAft>
                <a:buClrTx/>
                <a:buSzTx/>
                <a:buFontTx/>
                <a:buNone/>
                <a:tabLst/>
                <a:defRPr/>
              </a:pPr>
              <a:r>
                <a:rPr kumimoji="0" lang="en-GB" sz="4400" b="1" i="0" u="none" strike="noStrike" kern="100" cap="none" spc="0" normalizeH="0" baseline="0" noProof="0" dirty="0">
                  <a:ln>
                    <a:noFill/>
                  </a:ln>
                  <a:solidFill>
                    <a:srgbClr val="FFC000">
                      <a:lumMod val="75000"/>
                    </a:srgbClr>
                  </a:solidFill>
                  <a:effectLst/>
                  <a:uLnTx/>
                  <a:uFillTx/>
                  <a:latin typeface="Arial Black" panose="020B0A04020102020204" pitchFamily="34" charset="0"/>
                  <a:ea typeface="Calibri" panose="020F0502020204030204" pitchFamily="34" charset="0"/>
                  <a:cs typeface="Times New Roman" panose="02020603050405020304" pitchFamily="18" charset="0"/>
                </a:rPr>
                <a:t>€1.5b</a:t>
              </a:r>
            </a:p>
            <a:p>
              <a:pPr marL="0" marR="0" lvl="0" indent="0" algn="ctr" defTabSz="914377" rtl="0" eaLnBrk="1" fontAlgn="auto" latinLnBrk="0" hangingPunct="1">
                <a:lnSpc>
                  <a:spcPts val="2500"/>
                </a:lnSpc>
                <a:spcBef>
                  <a:spcPts val="0"/>
                </a:spcBef>
                <a:spcAft>
                  <a:spcPts val="0"/>
                </a:spcAft>
                <a:buClrTx/>
                <a:buSzTx/>
                <a:buFontTx/>
                <a:buNone/>
                <a:tabLst/>
                <a:defRPr/>
              </a:pPr>
              <a:r>
                <a:rPr kumimoji="0" lang="en-GB" sz="2400" b="1" i="0" u="none" strike="noStrike" kern="1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annual cost in Europe</a:t>
              </a:r>
              <a:endParaRPr kumimoji="0" lang="en-GB" sz="1200" b="1" i="0" u="none" strike="noStrike" kern="1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33F57E56-4A3D-F331-7347-831382E61B4D}"/>
              </a:ext>
            </a:extLst>
          </p:cNvPr>
          <p:cNvGrpSpPr/>
          <p:nvPr/>
        </p:nvGrpSpPr>
        <p:grpSpPr>
          <a:xfrm>
            <a:off x="2662084" y="205835"/>
            <a:ext cx="3413360" cy="3086402"/>
            <a:chOff x="2662082" y="205832"/>
            <a:chExt cx="3413360" cy="3086401"/>
          </a:xfrm>
        </p:grpSpPr>
        <p:sp>
          <p:nvSpPr>
            <p:cNvPr id="3089" name="Rectangle 3088">
              <a:extLst>
                <a:ext uri="{FF2B5EF4-FFF2-40B4-BE49-F238E27FC236}">
                  <a16:creationId xmlns:a16="http://schemas.microsoft.com/office/drawing/2014/main" id="{EB3556A8-729E-3CB8-B55F-9A276E1E24DE}"/>
                </a:ext>
              </a:extLst>
            </p:cNvPr>
            <p:cNvSpPr/>
            <p:nvPr/>
          </p:nvSpPr>
          <p:spPr>
            <a:xfrm>
              <a:off x="2662082" y="205832"/>
              <a:ext cx="3413360" cy="3086401"/>
            </a:xfrm>
            <a:prstGeom prst="rect">
              <a:avLst/>
            </a:prstGeom>
            <a:solidFill>
              <a:srgbClr val="009999">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63" name="Rectangle 2062">
              <a:extLst>
                <a:ext uri="{FF2B5EF4-FFF2-40B4-BE49-F238E27FC236}">
                  <a16:creationId xmlns:a16="http://schemas.microsoft.com/office/drawing/2014/main" id="{B58F299A-9FDB-7EF8-7D62-51442DF2FC64}"/>
                </a:ext>
              </a:extLst>
            </p:cNvPr>
            <p:cNvSpPr/>
            <p:nvPr/>
          </p:nvSpPr>
          <p:spPr>
            <a:xfrm>
              <a:off x="4573822" y="329638"/>
              <a:ext cx="1248168" cy="2821321"/>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61" name="Picture 2">
              <a:extLst>
                <a:ext uri="{FF2B5EF4-FFF2-40B4-BE49-F238E27FC236}">
                  <a16:creationId xmlns:a16="http://schemas.microsoft.com/office/drawing/2014/main" id="{A48F4B2B-9B9A-86AA-307B-471FB568E083}"/>
                </a:ext>
              </a:extLst>
            </p:cNvPr>
            <p:cNvPicPr>
              <a:picLocks noChangeAspect="1" noChangeArrowheads="1"/>
            </p:cNvPicPr>
            <p:nvPr/>
          </p:nvPicPr>
          <p:blipFill rotWithShape="1">
            <a:blip r:embed="rId5">
              <a:duotone>
                <a:schemeClr val="accent2">
                  <a:shade val="45000"/>
                  <a:satMod val="135000"/>
                </a:schemeClr>
                <a:prstClr val="white"/>
              </a:duotone>
              <a:alphaModFix amt="20000"/>
              <a:extLst>
                <a:ext uri="{28A0092B-C50C-407E-A947-70E740481C1C}">
                  <a14:useLocalDpi xmlns:a14="http://schemas.microsoft.com/office/drawing/2010/main" val="0"/>
                </a:ext>
              </a:extLst>
            </a:blip>
            <a:srcRect l="-1" r="54493"/>
            <a:stretch/>
          </p:blipFill>
          <p:spPr bwMode="auto">
            <a:xfrm>
              <a:off x="4577110" y="332034"/>
              <a:ext cx="1244878" cy="2818860"/>
            </a:xfrm>
            <a:prstGeom prst="rect">
              <a:avLst/>
            </a:prstGeom>
            <a:noFill/>
            <a:extLst>
              <a:ext uri="{909E8E84-426E-40DD-AFC4-6F175D3DCCD1}">
                <a14:hiddenFill xmlns:a14="http://schemas.microsoft.com/office/drawing/2010/main">
                  <a:solidFill>
                    <a:srgbClr val="FFFFFF"/>
                  </a:solidFill>
                </a14:hiddenFill>
              </a:ext>
            </a:extLst>
          </p:spPr>
        </p:pic>
        <p:sp>
          <p:nvSpPr>
            <p:cNvPr id="2056" name="Rectangle 2055">
              <a:extLst>
                <a:ext uri="{FF2B5EF4-FFF2-40B4-BE49-F238E27FC236}">
                  <a16:creationId xmlns:a16="http://schemas.microsoft.com/office/drawing/2014/main" id="{BD879360-D223-3523-B0D4-65CC6F2D2638}"/>
                </a:ext>
              </a:extLst>
            </p:cNvPr>
            <p:cNvSpPr/>
            <p:nvPr/>
          </p:nvSpPr>
          <p:spPr>
            <a:xfrm>
              <a:off x="3212924" y="326235"/>
              <a:ext cx="1248168" cy="1329948"/>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57" name="Rectangle 2056">
              <a:extLst>
                <a:ext uri="{FF2B5EF4-FFF2-40B4-BE49-F238E27FC236}">
                  <a16:creationId xmlns:a16="http://schemas.microsoft.com/office/drawing/2014/main" id="{695BDB18-CA0C-06C8-F175-A9F19BB09B45}"/>
                </a:ext>
              </a:extLst>
            </p:cNvPr>
            <p:cNvSpPr/>
            <p:nvPr/>
          </p:nvSpPr>
          <p:spPr>
            <a:xfrm>
              <a:off x="3212924" y="1656183"/>
              <a:ext cx="1248168" cy="75664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58" name="Rectangle 2057">
              <a:extLst>
                <a:ext uri="{FF2B5EF4-FFF2-40B4-BE49-F238E27FC236}">
                  <a16:creationId xmlns:a16="http://schemas.microsoft.com/office/drawing/2014/main" id="{EA301956-DC9D-3E1A-0E7C-86107AA971D9}"/>
                </a:ext>
              </a:extLst>
            </p:cNvPr>
            <p:cNvSpPr/>
            <p:nvPr/>
          </p:nvSpPr>
          <p:spPr>
            <a:xfrm>
              <a:off x="3212925" y="2412828"/>
              <a:ext cx="1248168" cy="737306"/>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66" name="TextBox 2065">
              <a:extLst>
                <a:ext uri="{FF2B5EF4-FFF2-40B4-BE49-F238E27FC236}">
                  <a16:creationId xmlns:a16="http://schemas.microsoft.com/office/drawing/2014/main" id="{AE4721D3-D37B-D8E7-A8A2-2B030791B122}"/>
                </a:ext>
              </a:extLst>
            </p:cNvPr>
            <p:cNvSpPr txBox="1"/>
            <p:nvPr/>
          </p:nvSpPr>
          <p:spPr>
            <a:xfrm>
              <a:off x="4547769" y="1357135"/>
              <a:ext cx="1300275"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rPr>
                <a:t>AMR</a:t>
              </a:r>
              <a:endParaRPr kumimoji="0" lang="en-GB" sz="24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sp>
          <p:nvSpPr>
            <p:cNvPr id="3082" name="TextBox 3081">
              <a:extLst>
                <a:ext uri="{FF2B5EF4-FFF2-40B4-BE49-F238E27FC236}">
                  <a16:creationId xmlns:a16="http://schemas.microsoft.com/office/drawing/2014/main" id="{E07AC404-7CCA-F709-C3E8-8B31EDB0449F}"/>
                </a:ext>
              </a:extLst>
            </p:cNvPr>
            <p:cNvSpPr txBox="1"/>
            <p:nvPr/>
          </p:nvSpPr>
          <p:spPr>
            <a:xfrm>
              <a:off x="3137325" y="840043"/>
              <a:ext cx="1422656"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rPr>
                <a:t>Influenza</a:t>
              </a:r>
              <a:endParaRPr kumimoji="0" lang="en-GB" sz="14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sp>
          <p:nvSpPr>
            <p:cNvPr id="3083" name="TextBox 3082">
              <a:extLst>
                <a:ext uri="{FF2B5EF4-FFF2-40B4-BE49-F238E27FC236}">
                  <a16:creationId xmlns:a16="http://schemas.microsoft.com/office/drawing/2014/main" id="{E9102A3A-73A1-CE2B-89F1-F66F4C8ADF13}"/>
                </a:ext>
              </a:extLst>
            </p:cNvPr>
            <p:cNvSpPr txBox="1"/>
            <p:nvPr/>
          </p:nvSpPr>
          <p:spPr>
            <a:xfrm>
              <a:off x="3123485" y="1907796"/>
              <a:ext cx="1422656"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rPr>
                <a:t>TB</a:t>
              </a:r>
              <a:endParaRPr kumimoji="0" lang="en-GB" sz="14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sp>
          <p:nvSpPr>
            <p:cNvPr id="3084" name="TextBox 3083">
              <a:extLst>
                <a:ext uri="{FF2B5EF4-FFF2-40B4-BE49-F238E27FC236}">
                  <a16:creationId xmlns:a16="http://schemas.microsoft.com/office/drawing/2014/main" id="{AFBA860D-13AF-8253-9B93-3E4E88C543DE}"/>
                </a:ext>
              </a:extLst>
            </p:cNvPr>
            <p:cNvSpPr txBox="1"/>
            <p:nvPr/>
          </p:nvSpPr>
          <p:spPr>
            <a:xfrm>
              <a:off x="3123485" y="2613982"/>
              <a:ext cx="1422656"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rPr>
                <a:t>HIV/AIDS</a:t>
              </a:r>
              <a:endParaRPr kumimoji="0" lang="en-GB" sz="14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sp>
          <p:nvSpPr>
            <p:cNvPr id="3085" name="TextBox 3084">
              <a:extLst>
                <a:ext uri="{FF2B5EF4-FFF2-40B4-BE49-F238E27FC236}">
                  <a16:creationId xmlns:a16="http://schemas.microsoft.com/office/drawing/2014/main" id="{097E1E14-7505-5ACC-A263-358BBFE61510}"/>
                </a:ext>
              </a:extLst>
            </p:cNvPr>
            <p:cNvSpPr txBox="1"/>
            <p:nvPr/>
          </p:nvSpPr>
          <p:spPr>
            <a:xfrm rot="16200000">
              <a:off x="1679760" y="1501975"/>
              <a:ext cx="2576366"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00" cap="none" spc="0" normalizeH="0" baseline="0" noProof="0" dirty="0">
                  <a:ln>
                    <a:noFill/>
                  </a:ln>
                  <a:solidFill>
                    <a:srgbClr val="ED7D31">
                      <a:lumMod val="75000"/>
                    </a:srgbClr>
                  </a:solidFill>
                  <a:effectLst/>
                  <a:uLnTx/>
                  <a:uFillTx/>
                  <a:latin typeface="Arial Black" panose="020B0A04020102020204" pitchFamily="34" charset="0"/>
                  <a:ea typeface="Calibri" panose="020F0502020204030204" pitchFamily="34" charset="0"/>
                  <a:cs typeface="Times New Roman" panose="02020603050405020304" pitchFamily="18" charset="0"/>
                </a:rPr>
                <a:t>Health burden</a:t>
              </a:r>
              <a:endParaRPr kumimoji="0" lang="en-GB" sz="1351" b="1" i="0" u="none" strike="noStrike" kern="100" cap="none" spc="0" normalizeH="0" baseline="0" noProof="0" dirty="0">
                <a:ln>
                  <a:noFill/>
                </a:ln>
                <a:solidFill>
                  <a:srgbClr val="ED7D31">
                    <a:lumMod val="75000"/>
                  </a:srgbClr>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9069365D-1799-86C5-660A-158ABA5B6A52}"/>
              </a:ext>
            </a:extLst>
          </p:cNvPr>
          <p:cNvGrpSpPr/>
          <p:nvPr/>
        </p:nvGrpSpPr>
        <p:grpSpPr>
          <a:xfrm>
            <a:off x="7982195" y="3534317"/>
            <a:ext cx="4015563" cy="3086402"/>
            <a:chOff x="7982195" y="3534312"/>
            <a:chExt cx="4015562" cy="3086401"/>
          </a:xfrm>
        </p:grpSpPr>
        <p:sp>
          <p:nvSpPr>
            <p:cNvPr id="3094" name="Rectangle 3093">
              <a:extLst>
                <a:ext uri="{FF2B5EF4-FFF2-40B4-BE49-F238E27FC236}">
                  <a16:creationId xmlns:a16="http://schemas.microsoft.com/office/drawing/2014/main" id="{74D31069-3BF9-17AC-7E85-5ECF2564B1EE}"/>
                </a:ext>
              </a:extLst>
            </p:cNvPr>
            <p:cNvSpPr/>
            <p:nvPr/>
          </p:nvSpPr>
          <p:spPr>
            <a:xfrm>
              <a:off x="7982195" y="3534312"/>
              <a:ext cx="4015562" cy="3086401"/>
            </a:xfrm>
            <a:prstGeom prst="rect">
              <a:avLst/>
            </a:prstGeom>
            <a:solidFill>
              <a:srgbClr val="009999">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ADFA1F3-0351-81BA-F06F-B224D36F4E6E}"/>
                </a:ext>
              </a:extLst>
            </p:cNvPr>
            <p:cNvGrpSpPr/>
            <p:nvPr/>
          </p:nvGrpSpPr>
          <p:grpSpPr>
            <a:xfrm>
              <a:off x="8079668" y="3863600"/>
              <a:ext cx="3778491" cy="1805789"/>
              <a:chOff x="7170723" y="3812187"/>
              <a:chExt cx="4318651" cy="1805789"/>
            </a:xfrm>
          </p:grpSpPr>
          <p:sp>
            <p:nvSpPr>
              <p:cNvPr id="3095" name="Rectangle 3094">
                <a:extLst>
                  <a:ext uri="{FF2B5EF4-FFF2-40B4-BE49-F238E27FC236}">
                    <a16:creationId xmlns:a16="http://schemas.microsoft.com/office/drawing/2014/main" id="{87CDE79C-691E-0D6C-D9B2-5819A2CD456E}"/>
                  </a:ext>
                </a:extLst>
              </p:cNvPr>
              <p:cNvSpPr/>
              <p:nvPr/>
            </p:nvSpPr>
            <p:spPr>
              <a:xfrm rot="16200000">
                <a:off x="8920471" y="2107775"/>
                <a:ext cx="864492" cy="4273315"/>
              </a:xfrm>
              <a:prstGeom prst="rect">
                <a:avLst/>
              </a:prstGeom>
              <a:solidFill>
                <a:srgbClr val="D8AE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96" name="Rectangle 3095">
                <a:extLst>
                  <a:ext uri="{FF2B5EF4-FFF2-40B4-BE49-F238E27FC236}">
                    <a16:creationId xmlns:a16="http://schemas.microsoft.com/office/drawing/2014/main" id="{77A25041-0D49-882C-A75A-2C1836F0DD44}"/>
                  </a:ext>
                </a:extLst>
              </p:cNvPr>
              <p:cNvSpPr/>
              <p:nvPr/>
            </p:nvSpPr>
            <p:spPr>
              <a:xfrm rot="16200000">
                <a:off x="7905841" y="3125033"/>
                <a:ext cx="861111" cy="2240666"/>
              </a:xfrm>
              <a:prstGeom prst="rect">
                <a:avLst/>
              </a:prstGeom>
              <a:solidFill>
                <a:srgbClr val="A13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97" name="Picture 2">
                <a:extLst>
                  <a:ext uri="{FF2B5EF4-FFF2-40B4-BE49-F238E27FC236}">
                    <a16:creationId xmlns:a16="http://schemas.microsoft.com/office/drawing/2014/main" id="{58C8B1D1-DB4D-E509-4464-F8E97FB7A7FD}"/>
                  </a:ext>
                </a:extLst>
              </p:cNvPr>
              <p:cNvPicPr>
                <a:picLocks noChangeAspect="1" noChangeArrowheads="1"/>
              </p:cNvPicPr>
              <p:nvPr/>
            </p:nvPicPr>
            <p:blipFill rotWithShape="1">
              <a:blip r:embed="rId5">
                <a:alphaModFix amt="20000"/>
                <a:duotone>
                  <a:schemeClr val="accent5">
                    <a:shade val="45000"/>
                    <a:satMod val="135000"/>
                  </a:schemeClr>
                  <a:prstClr val="white"/>
                </a:duotone>
                <a:extLst>
                  <a:ext uri="{28A0092B-C50C-407E-A947-70E740481C1C}">
                    <a14:useLocalDpi xmlns:a14="http://schemas.microsoft.com/office/drawing/2010/main" val="0"/>
                  </a:ext>
                </a:extLst>
              </a:blip>
              <a:srcRect r="68021"/>
              <a:stretch/>
            </p:blipFill>
            <p:spPr bwMode="auto">
              <a:xfrm rot="16200000">
                <a:off x="7906400" y="3127674"/>
                <a:ext cx="856984" cy="2237658"/>
              </a:xfrm>
              <a:prstGeom prst="rect">
                <a:avLst/>
              </a:prstGeom>
              <a:noFill/>
              <a:extLst>
                <a:ext uri="{909E8E84-426E-40DD-AFC4-6F175D3DCCD1}">
                  <a14:hiddenFill xmlns:a14="http://schemas.microsoft.com/office/drawing/2010/main">
                    <a:solidFill>
                      <a:srgbClr val="FFFFFF"/>
                    </a:solidFill>
                  </a14:hiddenFill>
                </a:ext>
              </a:extLst>
            </p:spPr>
          </p:pic>
          <p:sp>
            <p:nvSpPr>
              <p:cNvPr id="3098" name="Rectangle 3097">
                <a:extLst>
                  <a:ext uri="{FF2B5EF4-FFF2-40B4-BE49-F238E27FC236}">
                    <a16:creationId xmlns:a16="http://schemas.microsoft.com/office/drawing/2014/main" id="{46DB2FDC-C605-967D-471B-D81DABD9C1F4}"/>
                  </a:ext>
                </a:extLst>
              </p:cNvPr>
              <p:cNvSpPr/>
              <p:nvPr/>
            </p:nvSpPr>
            <p:spPr>
              <a:xfrm rot="16200000">
                <a:off x="8920471" y="3049072"/>
                <a:ext cx="864492" cy="4273315"/>
              </a:xfrm>
              <a:prstGeom prst="rect">
                <a:avLst/>
              </a:prstGeom>
              <a:solidFill>
                <a:srgbClr val="EFBF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99" name="Rectangle 3098">
                <a:extLst>
                  <a:ext uri="{FF2B5EF4-FFF2-40B4-BE49-F238E27FC236}">
                    <a16:creationId xmlns:a16="http://schemas.microsoft.com/office/drawing/2014/main" id="{6BEF69E8-97CF-C7DB-571A-44E529A669F2}"/>
                  </a:ext>
                </a:extLst>
              </p:cNvPr>
              <p:cNvSpPr/>
              <p:nvPr/>
            </p:nvSpPr>
            <p:spPr>
              <a:xfrm rot="16200000">
                <a:off x="7859761" y="4112409"/>
                <a:ext cx="861114" cy="2148512"/>
              </a:xfrm>
              <a:prstGeom prst="rect">
                <a:avLst/>
              </a:prstGeom>
              <a:solidFill>
                <a:srgbClr val="D65C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00" name="Picture 2">
                <a:extLst>
                  <a:ext uri="{FF2B5EF4-FFF2-40B4-BE49-F238E27FC236}">
                    <a16:creationId xmlns:a16="http://schemas.microsoft.com/office/drawing/2014/main" id="{D295115B-3829-5B8A-6935-A125A95E76D6}"/>
                  </a:ext>
                </a:extLst>
              </p:cNvPr>
              <p:cNvPicPr>
                <a:picLocks noChangeAspect="1" noChangeArrowheads="1"/>
              </p:cNvPicPr>
              <p:nvPr/>
            </p:nvPicPr>
            <p:blipFill rotWithShape="1">
              <a:blip r:embed="rId5">
                <a:alphaModFix amt="20000"/>
                <a:duotone>
                  <a:schemeClr val="accent5">
                    <a:shade val="45000"/>
                    <a:satMod val="135000"/>
                  </a:schemeClr>
                  <a:prstClr val="white"/>
                </a:duotone>
                <a:extLst>
                  <a:ext uri="{28A0092B-C50C-407E-A947-70E740481C1C}">
                    <a14:useLocalDpi xmlns:a14="http://schemas.microsoft.com/office/drawing/2010/main" val="0"/>
                  </a:ext>
                </a:extLst>
              </a:blip>
              <a:srcRect r="68021"/>
              <a:stretch/>
            </p:blipFill>
            <p:spPr bwMode="auto">
              <a:xfrm rot="16200000">
                <a:off x="7860379" y="4114988"/>
                <a:ext cx="856988" cy="2145623"/>
              </a:xfrm>
              <a:prstGeom prst="rect">
                <a:avLst/>
              </a:prstGeom>
              <a:noFill/>
              <a:extLst>
                <a:ext uri="{909E8E84-426E-40DD-AFC4-6F175D3DCCD1}">
                  <a14:hiddenFill xmlns:a14="http://schemas.microsoft.com/office/drawing/2010/main">
                    <a:solidFill>
                      <a:srgbClr val="FFFFFF"/>
                    </a:solidFill>
                  </a14:hiddenFill>
                </a:ext>
              </a:extLst>
            </p:spPr>
          </p:pic>
          <p:sp>
            <p:nvSpPr>
              <p:cNvPr id="3101" name="TextBox 3100">
                <a:extLst>
                  <a:ext uri="{FF2B5EF4-FFF2-40B4-BE49-F238E27FC236}">
                    <a16:creationId xmlns:a16="http://schemas.microsoft.com/office/drawing/2014/main" id="{0AEEF261-8C9E-F665-433E-88B6B590511E}"/>
                  </a:ext>
                </a:extLst>
              </p:cNvPr>
              <p:cNvSpPr txBox="1"/>
              <p:nvPr/>
            </p:nvSpPr>
            <p:spPr>
              <a:xfrm>
                <a:off x="9386984" y="4027218"/>
                <a:ext cx="1300274"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rPr>
                  <a:t>53%</a:t>
                </a:r>
                <a:endParaRPr kumimoji="0" lang="en-GB" sz="24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sp>
            <p:nvSpPr>
              <p:cNvPr id="3102" name="TextBox 3101">
                <a:extLst>
                  <a:ext uri="{FF2B5EF4-FFF2-40B4-BE49-F238E27FC236}">
                    <a16:creationId xmlns:a16="http://schemas.microsoft.com/office/drawing/2014/main" id="{1E7FB6BF-A033-AEC6-C042-021D7871E89B}"/>
                  </a:ext>
                </a:extLst>
              </p:cNvPr>
              <p:cNvSpPr txBox="1"/>
              <p:nvPr/>
            </p:nvSpPr>
            <p:spPr>
              <a:xfrm>
                <a:off x="9282507" y="4905733"/>
                <a:ext cx="1300274"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rPr>
                  <a:t>47%</a:t>
                </a:r>
                <a:endParaRPr kumimoji="0" lang="en-GB" sz="24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sp>
            <p:nvSpPr>
              <p:cNvPr id="3103" name="TextBox 3102">
                <a:extLst>
                  <a:ext uri="{FF2B5EF4-FFF2-40B4-BE49-F238E27FC236}">
                    <a16:creationId xmlns:a16="http://schemas.microsoft.com/office/drawing/2014/main" id="{BAE2F310-4A58-64FD-C061-F2C47F98341C}"/>
                  </a:ext>
                </a:extLst>
              </p:cNvPr>
              <p:cNvSpPr txBox="1"/>
              <p:nvPr/>
            </p:nvSpPr>
            <p:spPr>
              <a:xfrm>
                <a:off x="7170723" y="4109775"/>
                <a:ext cx="2761919"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1" i="1"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rPr>
                  <a:t>Acinetobacter </a:t>
                </a:r>
                <a:r>
                  <a:rPr kumimoji="0" lang="en-GB" sz="14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rPr>
                  <a:t>spp.</a:t>
                </a:r>
                <a:endParaRPr kumimoji="0" lang="en-GB" sz="12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sp>
            <p:nvSpPr>
              <p:cNvPr id="3104" name="TextBox 3103">
                <a:extLst>
                  <a:ext uri="{FF2B5EF4-FFF2-40B4-BE49-F238E27FC236}">
                    <a16:creationId xmlns:a16="http://schemas.microsoft.com/office/drawing/2014/main" id="{356F247B-1379-81AD-F245-EF2D69D6F2AB}"/>
                  </a:ext>
                </a:extLst>
              </p:cNvPr>
              <p:cNvSpPr txBox="1"/>
              <p:nvPr/>
            </p:nvSpPr>
            <p:spPr>
              <a:xfrm>
                <a:off x="7170723" y="5009818"/>
                <a:ext cx="2761919"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1" i="1"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rPr>
                  <a:t>K. pneumoniae</a:t>
                </a:r>
                <a:endParaRPr kumimoji="0" lang="en-GB" sz="1200" b="1" i="0" u="none" strike="noStrike" kern="1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grpSp>
        <p:sp>
          <p:nvSpPr>
            <p:cNvPr id="3105" name="TextBox 3104">
              <a:extLst>
                <a:ext uri="{FF2B5EF4-FFF2-40B4-BE49-F238E27FC236}">
                  <a16:creationId xmlns:a16="http://schemas.microsoft.com/office/drawing/2014/main" id="{885FBCB7-5D80-CCA7-2039-2A10FAAF0F20}"/>
                </a:ext>
              </a:extLst>
            </p:cNvPr>
            <p:cNvSpPr txBox="1"/>
            <p:nvPr/>
          </p:nvSpPr>
          <p:spPr>
            <a:xfrm>
              <a:off x="8122115" y="5719690"/>
              <a:ext cx="3736045"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00" cap="none" spc="0" normalizeH="0" baseline="0" noProof="0" dirty="0">
                  <a:ln>
                    <a:noFill/>
                  </a:ln>
                  <a:solidFill>
                    <a:srgbClr val="8A14E2"/>
                  </a:solidFill>
                  <a:effectLst/>
                  <a:uLnTx/>
                  <a:uFillTx/>
                  <a:latin typeface="Arial Black" panose="020B0A04020102020204" pitchFamily="34" charset="0"/>
                  <a:ea typeface="Calibri" panose="020F0502020204030204" pitchFamily="34" charset="0"/>
                  <a:cs typeface="Times New Roman" panose="02020603050405020304" pitchFamily="18" charset="0"/>
                </a:rPr>
                <a:t>Increase in attributable deaths 2016-2020</a:t>
              </a:r>
              <a:endParaRPr kumimoji="0" lang="en-GB" sz="1351" b="1" i="0" u="none" strike="noStrike" kern="100" cap="none" spc="0" normalizeH="0" baseline="0" noProof="0" dirty="0">
                <a:ln>
                  <a:noFill/>
                </a:ln>
                <a:solidFill>
                  <a:srgbClr val="8A14E2"/>
                </a:solidFill>
                <a:effectLst/>
                <a:uLnTx/>
                <a:uFillTx/>
                <a:latin typeface="Arial Black" panose="020B0A04020102020204" pitchFamily="34" charset="0"/>
                <a:ea typeface="Calibri" panose="020F0502020204030204" pitchFamily="34" charset="0"/>
                <a:cs typeface="Times New Roman" panose="02020603050405020304" pitchFamily="18" charset="0"/>
              </a:endParaRPr>
            </a:p>
          </p:txBody>
        </p:sp>
      </p:grpSp>
      <p:sp>
        <p:nvSpPr>
          <p:cNvPr id="3110" name="Rectangle 3109">
            <a:extLst>
              <a:ext uri="{FF2B5EF4-FFF2-40B4-BE49-F238E27FC236}">
                <a16:creationId xmlns:a16="http://schemas.microsoft.com/office/drawing/2014/main" id="{17DD97A3-DC32-F11B-F0EF-B46416BCE67B}"/>
              </a:ext>
            </a:extLst>
          </p:cNvPr>
          <p:cNvSpPr/>
          <p:nvPr/>
        </p:nvSpPr>
        <p:spPr>
          <a:xfrm rot="16200000">
            <a:off x="-2194412" y="2184651"/>
            <a:ext cx="6876000" cy="2487182"/>
          </a:xfrm>
          <a:prstGeom prst="rect">
            <a:avLst/>
          </a:prstGeom>
          <a:solidFill>
            <a:srgbClr val="00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11" name="TextBox 3110">
            <a:extLst>
              <a:ext uri="{FF2B5EF4-FFF2-40B4-BE49-F238E27FC236}">
                <a16:creationId xmlns:a16="http://schemas.microsoft.com/office/drawing/2014/main" id="{DCFB85D4-C6EF-8E67-E91B-698B0BB66DF2}"/>
              </a:ext>
            </a:extLst>
          </p:cNvPr>
          <p:cNvSpPr txBox="1"/>
          <p:nvPr/>
        </p:nvSpPr>
        <p:spPr>
          <a:xfrm>
            <a:off x="98344" y="118121"/>
            <a:ext cx="2510163" cy="201593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GB" sz="40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AMR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5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 growing threat to human health</a:t>
            </a:r>
          </a:p>
        </p:txBody>
      </p:sp>
    </p:spTree>
    <p:extLst>
      <p:ext uri="{BB962C8B-B14F-4D97-AF65-F5344CB8AC3E}">
        <p14:creationId xmlns:p14="http://schemas.microsoft.com/office/powerpoint/2010/main" val="1491271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924B7D-1A04-A3B8-4E0A-E13391EDE9FE}"/>
              </a:ext>
            </a:extLst>
          </p:cNvPr>
          <p:cNvSpPr/>
          <p:nvPr/>
        </p:nvSpPr>
        <p:spPr>
          <a:xfrm>
            <a:off x="7032382" y="229907"/>
            <a:ext cx="4894148" cy="6398187"/>
          </a:xfrm>
          <a:prstGeom prst="rect">
            <a:avLst/>
          </a:prstGeom>
          <a:solidFill>
            <a:srgbClr val="009999">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9851C0C-8262-8850-9A85-F4BFD467A36E}"/>
              </a:ext>
            </a:extLst>
          </p:cNvPr>
          <p:cNvSpPr txBox="1"/>
          <p:nvPr/>
        </p:nvSpPr>
        <p:spPr>
          <a:xfrm>
            <a:off x="7155483" y="311486"/>
            <a:ext cx="4771048" cy="575542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srgbClr val="009999"/>
                </a:solidFill>
                <a:effectLst/>
                <a:uLnTx/>
                <a:uFillTx/>
                <a:latin typeface="Arial" panose="020B0604020202020204" pitchFamily="34" charset="0"/>
                <a:ea typeface="Calibri" panose="020F0502020204030204" pitchFamily="34" charset="0"/>
                <a:cs typeface="Times New Roman" panose="02020603050405020304" pitchFamily="18" charset="0"/>
              </a:rPr>
              <a:t>Wastewater: A key link in the One Health framework</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2800" b="1" i="0" u="none" strike="noStrike" kern="100" cap="none" spc="0" normalizeH="0" baseline="0" noProof="0" dirty="0">
              <a:ln>
                <a:noFill/>
              </a:ln>
              <a:solidFill>
                <a:srgbClr val="009999"/>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50000"/>
              </a:lnSpc>
              <a:spcBef>
                <a:spcPts val="0"/>
              </a:spcBef>
              <a:spcAft>
                <a:spcPts val="0"/>
              </a:spcAft>
              <a:buClrTx/>
              <a:buSzTx/>
              <a:buFontTx/>
              <a:buNone/>
              <a:tabLst/>
              <a:defRPr/>
            </a:pPr>
            <a:r>
              <a:rPr kumimoji="0" lang="en-GB" sz="2400" b="1" i="0" u="none" strike="noStrike" kern="100" cap="none" spc="0" normalizeH="0" baseline="0" noProof="0" dirty="0">
                <a:ln>
                  <a:noFill/>
                </a:ln>
                <a:solidFill>
                  <a:srgbClr val="009999"/>
                </a:solidFill>
                <a:effectLst/>
                <a:uLnTx/>
                <a:uFillTx/>
                <a:latin typeface="Arial" panose="020B0604020202020204" pitchFamily="34" charset="0"/>
                <a:ea typeface="Calibri" panose="020F0502020204030204" pitchFamily="34" charset="0"/>
                <a:cs typeface="Times New Roman" panose="02020603050405020304" pitchFamily="18" charset="0"/>
              </a:rPr>
              <a:t>Source and spread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000" b="0" i="0" u="none" strike="noStrike" kern="100" cap="none" spc="0" normalizeH="0" baseline="0" noProof="0" dirty="0">
                <a:ln>
                  <a:noFill/>
                </a:ln>
                <a:solidFill>
                  <a:srgbClr val="E7E6E6">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A pathway for AMR from human excretions into the environment</a:t>
            </a:r>
          </a:p>
          <a:p>
            <a:pPr marL="0" marR="0" lvl="0" indent="0" algn="l" defTabSz="914377" rtl="0" eaLnBrk="1" fontAlgn="auto" latinLnBrk="0" hangingPunct="1">
              <a:lnSpc>
                <a:spcPct val="150000"/>
              </a:lnSpc>
              <a:spcBef>
                <a:spcPts val="0"/>
              </a:spcBef>
              <a:spcAft>
                <a:spcPts val="0"/>
              </a:spcAft>
              <a:buClrTx/>
              <a:buSzTx/>
              <a:buFontTx/>
              <a:buNone/>
              <a:tabLst/>
              <a:defRPr/>
            </a:pPr>
            <a:r>
              <a:rPr kumimoji="0" lang="en-GB" sz="2400" b="1" i="0" u="none" strike="noStrike" kern="100" cap="none" spc="0" normalizeH="0" baseline="0" noProof="0" dirty="0">
                <a:ln>
                  <a:noFill/>
                </a:ln>
                <a:solidFill>
                  <a:srgbClr val="009999"/>
                </a:solidFill>
                <a:effectLst/>
                <a:uLnTx/>
                <a:uFillTx/>
                <a:latin typeface="Arial" panose="020B0604020202020204" pitchFamily="34" charset="0"/>
                <a:ea typeface="Calibri" panose="020F0502020204030204" pitchFamily="34" charset="0"/>
                <a:cs typeface="Times New Roman" panose="02020603050405020304" pitchFamily="18" charset="0"/>
              </a:rPr>
              <a:t>Exposure risk</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000" b="0" i="0" u="none" strike="noStrike" kern="100" cap="none" spc="0" normalizeH="0" baseline="0" noProof="0" dirty="0">
                <a:ln>
                  <a:noFill/>
                </a:ln>
                <a:solidFill>
                  <a:srgbClr val="E7E6E6">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Contaminated water exposes humans and animals to AMR</a:t>
            </a:r>
          </a:p>
          <a:p>
            <a:pPr marL="0" marR="0" lvl="0" indent="0" algn="l" defTabSz="914377" rtl="0" eaLnBrk="1" fontAlgn="auto" latinLnBrk="0" hangingPunct="1">
              <a:lnSpc>
                <a:spcPct val="150000"/>
              </a:lnSpc>
              <a:spcBef>
                <a:spcPts val="0"/>
              </a:spcBef>
              <a:spcAft>
                <a:spcPts val="0"/>
              </a:spcAft>
              <a:buClrTx/>
              <a:buSzTx/>
              <a:buFontTx/>
              <a:buNone/>
              <a:tabLst/>
              <a:defRPr/>
            </a:pPr>
            <a:r>
              <a:rPr kumimoji="0" lang="en-GB" sz="2400" b="1" i="0" u="none" strike="noStrike" kern="100" cap="none" spc="0" normalizeH="0" baseline="0" noProof="0" dirty="0">
                <a:ln>
                  <a:noFill/>
                </a:ln>
                <a:solidFill>
                  <a:srgbClr val="009999"/>
                </a:solidFill>
                <a:effectLst/>
                <a:uLnTx/>
                <a:uFillTx/>
                <a:latin typeface="Arial" panose="020B0604020202020204" pitchFamily="34" charset="0"/>
                <a:ea typeface="Calibri" panose="020F0502020204030204" pitchFamily="34" charset="0"/>
                <a:cs typeface="Times New Roman" panose="02020603050405020304" pitchFamily="18" charset="0"/>
              </a:rPr>
              <a:t>Surveillance opportunity</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000" b="0" i="0" u="none" strike="noStrike" kern="100" cap="none" spc="0" normalizeH="0" baseline="0" noProof="0" dirty="0">
                <a:ln>
                  <a:noFill/>
                </a:ln>
                <a:solidFill>
                  <a:srgbClr val="E7E6E6">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Wastewater can be used to study population trends in AMR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2800" b="1" i="0" u="none" strike="noStrike" kern="100" cap="none" spc="0" normalizeH="0" baseline="0" noProof="0" dirty="0">
              <a:ln>
                <a:noFill/>
              </a:ln>
              <a:solidFill>
                <a:srgbClr val="009999"/>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2800" b="1" i="0" u="none" strike="noStrike" kern="100" cap="none" spc="0" normalizeH="0" baseline="0" noProof="0" dirty="0">
              <a:ln>
                <a:noFill/>
              </a:ln>
              <a:solidFill>
                <a:srgbClr val="009999"/>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B510CA02-E586-4E21-7977-882BBE656467}"/>
              </a:ext>
            </a:extLst>
          </p:cNvPr>
          <p:cNvGrpSpPr/>
          <p:nvPr/>
        </p:nvGrpSpPr>
        <p:grpSpPr>
          <a:xfrm>
            <a:off x="625068" y="487941"/>
            <a:ext cx="6001875" cy="5855967"/>
            <a:chOff x="625067" y="487939"/>
            <a:chExt cx="6001875" cy="5855967"/>
          </a:xfrm>
        </p:grpSpPr>
        <p:sp>
          <p:nvSpPr>
            <p:cNvPr id="6" name="Oval 5">
              <a:extLst>
                <a:ext uri="{FF2B5EF4-FFF2-40B4-BE49-F238E27FC236}">
                  <a16:creationId xmlns:a16="http://schemas.microsoft.com/office/drawing/2014/main" id="{2B183968-C9E2-BBCE-AD7C-9DE5DC4C9593}"/>
                </a:ext>
              </a:extLst>
            </p:cNvPr>
            <p:cNvSpPr/>
            <p:nvPr/>
          </p:nvSpPr>
          <p:spPr>
            <a:xfrm>
              <a:off x="1613765" y="487939"/>
              <a:ext cx="3950436" cy="3950436"/>
            </a:xfrm>
            <a:prstGeom prst="ellipse">
              <a:avLst/>
            </a:prstGeom>
            <a:solidFill>
              <a:srgbClr val="99990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270D254-D731-361E-630D-B72186A45706}"/>
                </a:ext>
              </a:extLst>
            </p:cNvPr>
            <p:cNvSpPr/>
            <p:nvPr/>
          </p:nvSpPr>
          <p:spPr>
            <a:xfrm>
              <a:off x="625067" y="2393470"/>
              <a:ext cx="3950436" cy="3950436"/>
            </a:xfrm>
            <a:prstGeom prst="ellipse">
              <a:avLst/>
            </a:prstGeom>
            <a:solidFill>
              <a:srgbClr val="990099">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E64449E1-A5A6-5D8E-5E4E-8CCAC1176349}"/>
                </a:ext>
              </a:extLst>
            </p:cNvPr>
            <p:cNvSpPr/>
            <p:nvPr/>
          </p:nvSpPr>
          <p:spPr>
            <a:xfrm>
              <a:off x="2676506" y="2367337"/>
              <a:ext cx="3950436" cy="3950436"/>
            </a:xfrm>
            <a:prstGeom prst="ellipse">
              <a:avLst/>
            </a:prstGeom>
            <a:solidFill>
              <a:srgbClr val="00999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71" descr="Man and woman with solid fill">
              <a:extLst>
                <a:ext uri="{FF2B5EF4-FFF2-40B4-BE49-F238E27FC236}">
                  <a16:creationId xmlns:a16="http://schemas.microsoft.com/office/drawing/2014/main" id="{75551B82-971B-08D3-BA8B-475D4AB18355}"/>
                </a:ext>
              </a:extLst>
            </p:cNvPr>
            <p:cNvPicPr>
              <a:picLocks noChangeAspect="1"/>
            </p:cNvPicPr>
            <p:nvPr/>
          </p:nvPicPr>
          <p:blipFill>
            <a:blip r:embed="rId3"/>
            <a:stretch>
              <a:fillRect/>
            </a:stretch>
          </p:blipFill>
          <p:spPr>
            <a:xfrm>
              <a:off x="4841188" y="3711007"/>
              <a:ext cx="1254383" cy="1254383"/>
            </a:xfrm>
            <a:prstGeom prst="rect">
              <a:avLst/>
            </a:prstGeom>
          </p:spPr>
        </p:pic>
        <p:pic>
          <p:nvPicPr>
            <p:cNvPr id="10" name="Graphic 73" descr="Deciduous tree with solid fill">
              <a:extLst>
                <a:ext uri="{FF2B5EF4-FFF2-40B4-BE49-F238E27FC236}">
                  <a16:creationId xmlns:a16="http://schemas.microsoft.com/office/drawing/2014/main" id="{8E0003F2-C059-DB24-0F3D-1511881E0004}"/>
                </a:ext>
              </a:extLst>
            </p:cNvPr>
            <p:cNvPicPr>
              <a:picLocks noChangeAspect="1"/>
            </p:cNvPicPr>
            <p:nvPr/>
          </p:nvPicPr>
          <p:blipFill>
            <a:blip r:embed="rId4"/>
            <a:stretch>
              <a:fillRect/>
            </a:stretch>
          </p:blipFill>
          <p:spPr>
            <a:xfrm>
              <a:off x="2981391" y="544560"/>
              <a:ext cx="1254383" cy="1254383"/>
            </a:xfrm>
            <a:prstGeom prst="rect">
              <a:avLst/>
            </a:prstGeom>
          </p:spPr>
        </p:pic>
        <p:pic>
          <p:nvPicPr>
            <p:cNvPr id="11" name="Graphic 75" descr="Cow with solid fill">
              <a:extLst>
                <a:ext uri="{FF2B5EF4-FFF2-40B4-BE49-F238E27FC236}">
                  <a16:creationId xmlns:a16="http://schemas.microsoft.com/office/drawing/2014/main" id="{3B99688B-CB0A-6CBF-437C-CDB44DE74962}"/>
                </a:ext>
              </a:extLst>
            </p:cNvPr>
            <p:cNvPicPr>
              <a:picLocks noChangeAspect="1"/>
            </p:cNvPicPr>
            <p:nvPr/>
          </p:nvPicPr>
          <p:blipFill>
            <a:blip r:embed="rId5"/>
            <a:stretch>
              <a:fillRect/>
            </a:stretch>
          </p:blipFill>
          <p:spPr>
            <a:xfrm>
              <a:off x="1143459" y="3811184"/>
              <a:ext cx="1254383" cy="1254383"/>
            </a:xfrm>
            <a:prstGeom prst="rect">
              <a:avLst/>
            </a:prstGeom>
          </p:spPr>
        </p:pic>
        <p:sp>
          <p:nvSpPr>
            <p:cNvPr id="12" name="TextBox 77">
              <a:extLst>
                <a:ext uri="{FF2B5EF4-FFF2-40B4-BE49-F238E27FC236}">
                  <a16:creationId xmlns:a16="http://schemas.microsoft.com/office/drawing/2014/main" id="{A7F065EE-10BD-4F5D-472C-FE8792D04353}"/>
                </a:ext>
              </a:extLst>
            </p:cNvPr>
            <p:cNvSpPr txBox="1">
              <a:spLocks noChangeArrowheads="1"/>
            </p:cNvSpPr>
            <p:nvPr/>
          </p:nvSpPr>
          <p:spPr bwMode="auto">
            <a:xfrm>
              <a:off x="4601635" y="4857771"/>
              <a:ext cx="17334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Human health</a:t>
              </a:r>
            </a:p>
          </p:txBody>
        </p:sp>
        <p:sp>
          <p:nvSpPr>
            <p:cNvPr id="13" name="TextBox 78">
              <a:extLst>
                <a:ext uri="{FF2B5EF4-FFF2-40B4-BE49-F238E27FC236}">
                  <a16:creationId xmlns:a16="http://schemas.microsoft.com/office/drawing/2014/main" id="{7E352736-DCA3-CCD0-D9F3-B83163A432B2}"/>
                </a:ext>
              </a:extLst>
            </p:cNvPr>
            <p:cNvSpPr txBox="1">
              <a:spLocks noChangeArrowheads="1"/>
            </p:cNvSpPr>
            <p:nvPr/>
          </p:nvSpPr>
          <p:spPr bwMode="auto">
            <a:xfrm>
              <a:off x="810176" y="4856857"/>
              <a:ext cx="17334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Animal health</a:t>
              </a:r>
            </a:p>
          </p:txBody>
        </p:sp>
        <p:sp>
          <p:nvSpPr>
            <p:cNvPr id="14" name="TextBox 81">
              <a:extLst>
                <a:ext uri="{FF2B5EF4-FFF2-40B4-BE49-F238E27FC236}">
                  <a16:creationId xmlns:a16="http://schemas.microsoft.com/office/drawing/2014/main" id="{7DE06929-14E7-9A69-8392-89713F4D94B0}"/>
                </a:ext>
              </a:extLst>
            </p:cNvPr>
            <p:cNvSpPr txBox="1">
              <a:spLocks noChangeArrowheads="1"/>
            </p:cNvSpPr>
            <p:nvPr/>
          </p:nvSpPr>
          <p:spPr bwMode="auto">
            <a:xfrm>
              <a:off x="2301932" y="1663923"/>
              <a:ext cx="25719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Environmental health</a:t>
              </a:r>
            </a:p>
          </p:txBody>
        </p:sp>
        <p:sp>
          <p:nvSpPr>
            <p:cNvPr id="19" name="TextBox 82">
              <a:extLst>
                <a:ext uri="{FF2B5EF4-FFF2-40B4-BE49-F238E27FC236}">
                  <a16:creationId xmlns:a16="http://schemas.microsoft.com/office/drawing/2014/main" id="{170FA636-3C26-AA16-AA6A-AC815DD2BC5F}"/>
                </a:ext>
              </a:extLst>
            </p:cNvPr>
            <p:cNvSpPr txBox="1">
              <a:spLocks noChangeArrowheads="1"/>
            </p:cNvSpPr>
            <p:nvPr/>
          </p:nvSpPr>
          <p:spPr bwMode="auto">
            <a:xfrm>
              <a:off x="2662784" y="3189196"/>
              <a:ext cx="19229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ONE HEALTH</a:t>
              </a:r>
            </a:p>
          </p:txBody>
        </p:sp>
      </p:grpSp>
    </p:spTree>
    <p:extLst>
      <p:ext uri="{BB962C8B-B14F-4D97-AF65-F5344CB8AC3E}">
        <p14:creationId xmlns:p14="http://schemas.microsoft.com/office/powerpoint/2010/main" val="3514881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A1FDAD8-2661-904E-2269-DF71DB716F6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938" b="8199"/>
          <a:stretch/>
        </p:blipFill>
        <p:spPr bwMode="auto">
          <a:xfrm>
            <a:off x="0" y="1"/>
            <a:ext cx="12192000" cy="69368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C09CC23-5759-0BF6-3285-225493CDAEE2}"/>
              </a:ext>
            </a:extLst>
          </p:cNvPr>
          <p:cNvSpPr/>
          <p:nvPr/>
        </p:nvSpPr>
        <p:spPr>
          <a:xfrm>
            <a:off x="751881" y="2984583"/>
            <a:ext cx="3096000" cy="3096000"/>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349DB68-078B-C8AC-9DF2-CC84F31827FD}"/>
              </a:ext>
            </a:extLst>
          </p:cNvPr>
          <p:cNvSpPr txBox="1"/>
          <p:nvPr/>
        </p:nvSpPr>
        <p:spPr>
          <a:xfrm>
            <a:off x="524462" y="3870864"/>
            <a:ext cx="3550839" cy="132343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0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Influent wastewater</a:t>
            </a:r>
          </a:p>
        </p:txBody>
      </p:sp>
      <p:sp>
        <p:nvSpPr>
          <p:cNvPr id="9" name="Rectangle 8">
            <a:extLst>
              <a:ext uri="{FF2B5EF4-FFF2-40B4-BE49-F238E27FC236}">
                <a16:creationId xmlns:a16="http://schemas.microsoft.com/office/drawing/2014/main" id="{05D07AB5-0EE8-1148-2DF6-1C748A368FA0}"/>
              </a:ext>
            </a:extLst>
          </p:cNvPr>
          <p:cNvSpPr/>
          <p:nvPr/>
        </p:nvSpPr>
        <p:spPr>
          <a:xfrm>
            <a:off x="4530140" y="2984583"/>
            <a:ext cx="3096000" cy="3096000"/>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2320002-5CE1-5F7E-C84F-AF59883AFC33}"/>
              </a:ext>
            </a:extLst>
          </p:cNvPr>
          <p:cNvSpPr txBox="1"/>
          <p:nvPr/>
        </p:nvSpPr>
        <p:spPr>
          <a:xfrm>
            <a:off x="4302726" y="3870868"/>
            <a:ext cx="3550839" cy="132343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0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Effluent wastewater</a:t>
            </a:r>
          </a:p>
        </p:txBody>
      </p:sp>
      <p:sp>
        <p:nvSpPr>
          <p:cNvPr id="11" name="Rectangle 10">
            <a:extLst>
              <a:ext uri="{FF2B5EF4-FFF2-40B4-BE49-F238E27FC236}">
                <a16:creationId xmlns:a16="http://schemas.microsoft.com/office/drawing/2014/main" id="{9B833F40-A4C8-34F0-F345-307652E8B169}"/>
              </a:ext>
            </a:extLst>
          </p:cNvPr>
          <p:cNvSpPr/>
          <p:nvPr/>
        </p:nvSpPr>
        <p:spPr>
          <a:xfrm>
            <a:off x="8308399" y="2984583"/>
            <a:ext cx="3096000" cy="3096000"/>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9462D4E-C08D-8195-90AF-1A7A43FB1E7A}"/>
              </a:ext>
            </a:extLst>
          </p:cNvPr>
          <p:cNvSpPr txBox="1"/>
          <p:nvPr/>
        </p:nvSpPr>
        <p:spPr>
          <a:xfrm>
            <a:off x="8080985" y="3870867"/>
            <a:ext cx="3550839" cy="132343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0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Rivers and estuaries</a:t>
            </a:r>
          </a:p>
        </p:txBody>
      </p:sp>
      <p:sp>
        <p:nvSpPr>
          <p:cNvPr id="13" name="Rectangle 12">
            <a:extLst>
              <a:ext uri="{FF2B5EF4-FFF2-40B4-BE49-F238E27FC236}">
                <a16:creationId xmlns:a16="http://schemas.microsoft.com/office/drawing/2014/main" id="{0595A7FD-6122-8544-32E5-B3D2ABA89817}"/>
              </a:ext>
            </a:extLst>
          </p:cNvPr>
          <p:cNvSpPr/>
          <p:nvPr/>
        </p:nvSpPr>
        <p:spPr>
          <a:xfrm>
            <a:off x="751882" y="904145"/>
            <a:ext cx="10652519" cy="1646539"/>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524B312-AD8A-BBAF-9E4D-20EAD863BB61}"/>
              </a:ext>
            </a:extLst>
          </p:cNvPr>
          <p:cNvSpPr txBox="1"/>
          <p:nvPr/>
        </p:nvSpPr>
        <p:spPr>
          <a:xfrm>
            <a:off x="932364" y="1004139"/>
            <a:ext cx="10291549" cy="144655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We studied AMR along the wastewater pathway</a:t>
            </a:r>
          </a:p>
        </p:txBody>
      </p:sp>
    </p:spTree>
    <p:extLst>
      <p:ext uri="{BB962C8B-B14F-4D97-AF65-F5344CB8AC3E}">
        <p14:creationId xmlns:p14="http://schemas.microsoft.com/office/powerpoint/2010/main" val="713356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A2667-3494-A07B-BD0B-33E2CCB8FE25}"/>
              </a:ext>
            </a:extLst>
          </p:cNvPr>
          <p:cNvSpPr/>
          <p:nvPr/>
        </p:nvSpPr>
        <p:spPr>
          <a:xfrm>
            <a:off x="0" y="0"/>
            <a:ext cx="7254240" cy="6858000"/>
          </a:xfrm>
          <a:prstGeom prst="rect">
            <a:avLst/>
          </a:prstGeom>
          <a:solidFill>
            <a:srgbClr val="009999"/>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5" name="Picture 84" descr="A person standing in a river&#10;&#10;Description automatically generated">
            <a:extLst>
              <a:ext uri="{FF2B5EF4-FFF2-40B4-BE49-F238E27FC236}">
                <a16:creationId xmlns:a16="http://schemas.microsoft.com/office/drawing/2014/main" id="{13804750-BAFE-E17D-77E2-C980115ECCC8}"/>
              </a:ext>
            </a:extLst>
          </p:cNvPr>
          <p:cNvPicPr>
            <a:picLocks noChangeAspect="1"/>
          </p:cNvPicPr>
          <p:nvPr/>
        </p:nvPicPr>
        <p:blipFill rotWithShape="1">
          <a:blip r:embed="rId3">
            <a:extLst>
              <a:ext uri="{28A0092B-C50C-407E-A947-70E740481C1C}">
                <a14:useLocalDpi xmlns:a14="http://schemas.microsoft.com/office/drawing/2010/main" val="0"/>
              </a:ext>
            </a:extLst>
          </a:blip>
          <a:srcRect l="30854" t="13522" r="28516" b="17192"/>
          <a:stretch/>
        </p:blipFill>
        <p:spPr>
          <a:xfrm>
            <a:off x="6937170" y="250812"/>
            <a:ext cx="4970273" cy="6356385"/>
          </a:xfrm>
          <a:prstGeom prst="rect">
            <a:avLst/>
          </a:prstGeom>
        </p:spPr>
      </p:pic>
      <p:sp>
        <p:nvSpPr>
          <p:cNvPr id="64" name="TextBox 63">
            <a:extLst>
              <a:ext uri="{FF2B5EF4-FFF2-40B4-BE49-F238E27FC236}">
                <a16:creationId xmlns:a16="http://schemas.microsoft.com/office/drawing/2014/main" id="{6AB829C6-E1E6-F566-8833-12E776AFA3F8}"/>
              </a:ext>
            </a:extLst>
          </p:cNvPr>
          <p:cNvSpPr txBox="1"/>
          <p:nvPr/>
        </p:nvSpPr>
        <p:spPr>
          <a:xfrm>
            <a:off x="81888" y="200411"/>
            <a:ext cx="9863328"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Sampling and analysis</a:t>
            </a:r>
          </a:p>
        </p:txBody>
      </p:sp>
      <p:pic>
        <p:nvPicPr>
          <p:cNvPr id="19" name="Picture 18" descr="A map of a country with red and blue triangles&#10;&#10;Description automatically generated">
            <a:extLst>
              <a:ext uri="{FF2B5EF4-FFF2-40B4-BE49-F238E27FC236}">
                <a16:creationId xmlns:a16="http://schemas.microsoft.com/office/drawing/2014/main" id="{A9593F3C-2956-5B6B-2850-4717BC447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7" t="2270" r="4366" b="3419"/>
          <a:stretch/>
        </p:blipFill>
        <p:spPr>
          <a:xfrm>
            <a:off x="1839402" y="907575"/>
            <a:ext cx="3957559" cy="4626592"/>
          </a:xfrm>
          <a:prstGeom prst="rect">
            <a:avLst/>
          </a:prstGeom>
        </p:spPr>
      </p:pic>
      <p:sp>
        <p:nvSpPr>
          <p:cNvPr id="24" name="Rectangle: Rounded Corners 23">
            <a:extLst>
              <a:ext uri="{FF2B5EF4-FFF2-40B4-BE49-F238E27FC236}">
                <a16:creationId xmlns:a16="http://schemas.microsoft.com/office/drawing/2014/main" id="{1192CD91-7EDD-9B87-B6B9-3EFCC4EC0B5B}"/>
              </a:ext>
            </a:extLst>
          </p:cNvPr>
          <p:cNvSpPr/>
          <p:nvPr/>
        </p:nvSpPr>
        <p:spPr>
          <a:xfrm>
            <a:off x="5991659" y="1186015"/>
            <a:ext cx="1656000" cy="540000"/>
          </a:xfrm>
          <a:prstGeom prst="roundRect">
            <a:avLst/>
          </a:prstGeom>
          <a:solidFill>
            <a:srgbClr val="D8F1F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69FF62E-317C-05E2-2990-7CE75F63F723}"/>
              </a:ext>
            </a:extLst>
          </p:cNvPr>
          <p:cNvSpPr txBox="1"/>
          <p:nvPr/>
        </p:nvSpPr>
        <p:spPr>
          <a:xfrm>
            <a:off x="5999400" y="1240577"/>
            <a:ext cx="1620000" cy="43088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5C5A"/>
                </a:solidFill>
                <a:effectLst/>
                <a:uLnTx/>
                <a:uFillTx/>
                <a:latin typeface="Arial" panose="020B0604020202020204" pitchFamily="34" charset="0"/>
                <a:ea typeface="+mn-ea"/>
                <a:cs typeface="Arial" panose="020B0604020202020204" pitchFamily="34" charset="0"/>
              </a:rPr>
              <a:t>47 WWTPs</a:t>
            </a:r>
          </a:p>
        </p:txBody>
      </p:sp>
      <p:sp>
        <p:nvSpPr>
          <p:cNvPr id="26" name="Rectangle: Rounded Corners 25">
            <a:extLst>
              <a:ext uri="{FF2B5EF4-FFF2-40B4-BE49-F238E27FC236}">
                <a16:creationId xmlns:a16="http://schemas.microsoft.com/office/drawing/2014/main" id="{39DE1382-AF83-74CA-EE9B-256E61EFCA2B}"/>
              </a:ext>
            </a:extLst>
          </p:cNvPr>
          <p:cNvSpPr/>
          <p:nvPr/>
        </p:nvSpPr>
        <p:spPr>
          <a:xfrm>
            <a:off x="175199" y="2259093"/>
            <a:ext cx="1440000" cy="540000"/>
          </a:xfrm>
          <a:prstGeom prst="roundRect">
            <a:avLst/>
          </a:prstGeom>
          <a:solidFill>
            <a:srgbClr val="D8F1F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779F98D-42CF-7D89-83B2-ED9D5D42551C}"/>
              </a:ext>
            </a:extLst>
          </p:cNvPr>
          <p:cNvSpPr txBox="1"/>
          <p:nvPr/>
        </p:nvSpPr>
        <p:spPr>
          <a:xfrm>
            <a:off x="67199" y="2313650"/>
            <a:ext cx="1656000" cy="43088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5C5A"/>
                </a:solidFill>
                <a:effectLst/>
                <a:uLnTx/>
                <a:uFillTx/>
                <a:latin typeface="Arial" panose="020B0604020202020204" pitchFamily="34" charset="0"/>
                <a:ea typeface="+mn-ea"/>
                <a:cs typeface="Arial" panose="020B0604020202020204" pitchFamily="34" charset="0"/>
              </a:rPr>
              <a:t>20 Rivers</a:t>
            </a:r>
          </a:p>
        </p:txBody>
      </p:sp>
      <p:sp>
        <p:nvSpPr>
          <p:cNvPr id="28" name="Rectangle: Rounded Corners 27">
            <a:extLst>
              <a:ext uri="{FF2B5EF4-FFF2-40B4-BE49-F238E27FC236}">
                <a16:creationId xmlns:a16="http://schemas.microsoft.com/office/drawing/2014/main" id="{577AF266-F333-8FE4-8752-E3ED8DBF525A}"/>
              </a:ext>
            </a:extLst>
          </p:cNvPr>
          <p:cNvSpPr/>
          <p:nvPr/>
        </p:nvSpPr>
        <p:spPr>
          <a:xfrm>
            <a:off x="5961505" y="4078383"/>
            <a:ext cx="1620000" cy="540000"/>
          </a:xfrm>
          <a:prstGeom prst="roundRect">
            <a:avLst/>
          </a:prstGeom>
          <a:solidFill>
            <a:srgbClr val="D8F1F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ED0E411-9245-B543-88FF-C88117389D8D}"/>
              </a:ext>
            </a:extLst>
          </p:cNvPr>
          <p:cNvSpPr txBox="1"/>
          <p:nvPr/>
        </p:nvSpPr>
        <p:spPr>
          <a:xfrm>
            <a:off x="5999400" y="4132943"/>
            <a:ext cx="1620000" cy="43088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5C5A"/>
                </a:solidFill>
                <a:effectLst/>
                <a:uLnTx/>
                <a:uFillTx/>
                <a:latin typeface="Arial" panose="020B0604020202020204" pitchFamily="34" charset="0"/>
                <a:ea typeface="+mn-ea"/>
                <a:cs typeface="Arial" panose="020B0604020202020204" pitchFamily="34" charset="0"/>
              </a:rPr>
              <a:t>6 Estuaries</a:t>
            </a:r>
          </a:p>
        </p:txBody>
      </p:sp>
      <p:sp>
        <p:nvSpPr>
          <p:cNvPr id="30" name="Rectangle: Rounded Corners 29">
            <a:extLst>
              <a:ext uri="{FF2B5EF4-FFF2-40B4-BE49-F238E27FC236}">
                <a16:creationId xmlns:a16="http://schemas.microsoft.com/office/drawing/2014/main" id="{2E367195-3160-8B8C-760E-A0E0B9A5802C}"/>
              </a:ext>
            </a:extLst>
          </p:cNvPr>
          <p:cNvSpPr/>
          <p:nvPr/>
        </p:nvSpPr>
        <p:spPr>
          <a:xfrm>
            <a:off x="165457" y="4934487"/>
            <a:ext cx="1512000" cy="540000"/>
          </a:xfrm>
          <a:prstGeom prst="roundRect">
            <a:avLst/>
          </a:prstGeom>
          <a:solidFill>
            <a:srgbClr val="D8F1F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F9F8393-9853-EF89-C63E-191FA070C203}"/>
              </a:ext>
            </a:extLst>
          </p:cNvPr>
          <p:cNvSpPr txBox="1"/>
          <p:nvPr/>
        </p:nvSpPr>
        <p:spPr>
          <a:xfrm>
            <a:off x="93457" y="4988108"/>
            <a:ext cx="1656000" cy="43088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5C5A"/>
                </a:solidFill>
                <a:effectLst/>
                <a:uLnTx/>
                <a:uFillTx/>
                <a:latin typeface="Arial" panose="020B0604020202020204" pitchFamily="34" charset="0"/>
                <a:ea typeface="+mn-ea"/>
                <a:cs typeface="Arial" panose="020B0604020202020204" pitchFamily="34" charset="0"/>
              </a:rPr>
              <a:t>5 Beaches</a:t>
            </a:r>
          </a:p>
        </p:txBody>
      </p:sp>
      <p:cxnSp>
        <p:nvCxnSpPr>
          <p:cNvPr id="33" name="Connector: Elbow 32">
            <a:extLst>
              <a:ext uri="{FF2B5EF4-FFF2-40B4-BE49-F238E27FC236}">
                <a16:creationId xmlns:a16="http://schemas.microsoft.com/office/drawing/2014/main" id="{ACCFDF57-A9C2-6532-8889-395E1B5E69FF}"/>
              </a:ext>
            </a:extLst>
          </p:cNvPr>
          <p:cNvCxnSpPr>
            <a:cxnSpLocks/>
            <a:stCxn id="24" idx="0"/>
          </p:cNvCxnSpPr>
          <p:nvPr/>
        </p:nvCxnSpPr>
        <p:spPr>
          <a:xfrm rot="16200000" flipV="1">
            <a:off x="5852978" y="219331"/>
            <a:ext cx="96111" cy="1837260"/>
          </a:xfrm>
          <a:prstGeom prst="bentConnector2">
            <a:avLst/>
          </a:prstGeom>
          <a:ln w="38100">
            <a:solidFill>
              <a:srgbClr val="005C5A"/>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A9A5E242-DAB7-06EE-3A55-EF3A4779E88D}"/>
              </a:ext>
            </a:extLst>
          </p:cNvPr>
          <p:cNvCxnSpPr>
            <a:cxnSpLocks/>
            <a:stCxn id="28" idx="2"/>
          </p:cNvCxnSpPr>
          <p:nvPr/>
        </p:nvCxnSpPr>
        <p:spPr>
          <a:xfrm rot="5400000">
            <a:off x="5928215" y="4172437"/>
            <a:ext cx="397347" cy="1289235"/>
          </a:xfrm>
          <a:prstGeom prst="bentConnector2">
            <a:avLst/>
          </a:prstGeom>
          <a:ln w="38100">
            <a:solidFill>
              <a:srgbClr val="005C5A"/>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5B335C9A-500F-3B7B-3560-2EADB22F1748}"/>
              </a:ext>
            </a:extLst>
          </p:cNvPr>
          <p:cNvCxnSpPr>
            <a:cxnSpLocks/>
            <a:stCxn id="26" idx="2"/>
          </p:cNvCxnSpPr>
          <p:nvPr/>
        </p:nvCxnSpPr>
        <p:spPr>
          <a:xfrm rot="16200000" flipH="1">
            <a:off x="2022641" y="1671651"/>
            <a:ext cx="375139" cy="2630024"/>
          </a:xfrm>
          <a:prstGeom prst="bentConnector2">
            <a:avLst/>
          </a:prstGeom>
          <a:ln w="38100">
            <a:solidFill>
              <a:srgbClr val="005C5A"/>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B0D38A76-B0F5-980F-E1E5-651D1C82578A}"/>
              </a:ext>
            </a:extLst>
          </p:cNvPr>
          <p:cNvCxnSpPr>
            <a:cxnSpLocks/>
            <a:stCxn id="30" idx="0"/>
          </p:cNvCxnSpPr>
          <p:nvPr/>
        </p:nvCxnSpPr>
        <p:spPr>
          <a:xfrm rot="5400000" flipH="1" flipV="1">
            <a:off x="1516983" y="4108510"/>
            <a:ext cx="230453" cy="1421503"/>
          </a:xfrm>
          <a:prstGeom prst="bentConnector2">
            <a:avLst/>
          </a:prstGeom>
          <a:ln w="38100">
            <a:solidFill>
              <a:srgbClr val="005C5A"/>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Arrow: Pentagon 14">
            <a:extLst>
              <a:ext uri="{FF2B5EF4-FFF2-40B4-BE49-F238E27FC236}">
                <a16:creationId xmlns:a16="http://schemas.microsoft.com/office/drawing/2014/main" id="{02B6FBCD-9D4A-6EA5-7E2B-A816A2300078}"/>
              </a:ext>
            </a:extLst>
          </p:cNvPr>
          <p:cNvSpPr/>
          <p:nvPr/>
        </p:nvSpPr>
        <p:spPr>
          <a:xfrm>
            <a:off x="3387018" y="5674773"/>
            <a:ext cx="1630719" cy="1035563"/>
          </a:xfrm>
          <a:prstGeom prst="homePlate">
            <a:avLst>
              <a:gd name="adj" fmla="val 25619"/>
            </a:avLst>
          </a:prstGeom>
          <a:solidFill>
            <a:srgbClr val="D8F1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1AA6D94-64CE-C41D-CCEF-F3D8992FCCFC}"/>
              </a:ext>
            </a:extLst>
          </p:cNvPr>
          <p:cNvSpPr txBox="1"/>
          <p:nvPr/>
        </p:nvSpPr>
        <p:spPr>
          <a:xfrm>
            <a:off x="3387017" y="5841042"/>
            <a:ext cx="1436281" cy="70788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C5A"/>
                </a:solidFill>
                <a:effectLst/>
                <a:uLnTx/>
                <a:uFillTx/>
                <a:latin typeface="Arial" panose="020B0604020202020204" pitchFamily="34" charset="0"/>
                <a:ea typeface="+mn-ea"/>
                <a:cs typeface="Arial" panose="020B0604020202020204" pitchFamily="34" charset="0"/>
              </a:rPr>
              <a:t>168 total samples</a:t>
            </a:r>
          </a:p>
        </p:txBody>
      </p:sp>
      <p:sp>
        <p:nvSpPr>
          <p:cNvPr id="5" name="Arrow: Chevron 4">
            <a:extLst>
              <a:ext uri="{FF2B5EF4-FFF2-40B4-BE49-F238E27FC236}">
                <a16:creationId xmlns:a16="http://schemas.microsoft.com/office/drawing/2014/main" id="{65491362-B7AB-09AF-2BD8-2FBD3ADD8230}"/>
              </a:ext>
            </a:extLst>
          </p:cNvPr>
          <p:cNvSpPr/>
          <p:nvPr/>
        </p:nvSpPr>
        <p:spPr>
          <a:xfrm>
            <a:off x="4814882" y="5674773"/>
            <a:ext cx="1686159" cy="1035563"/>
          </a:xfrm>
          <a:prstGeom prst="chevron">
            <a:avLst>
              <a:gd name="adj" fmla="val 26020"/>
            </a:avLst>
          </a:prstGeom>
          <a:solidFill>
            <a:srgbClr val="D8F1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42C6366-2AE1-E75D-E911-E7E1CABF31FA}"/>
              </a:ext>
            </a:extLst>
          </p:cNvPr>
          <p:cNvSpPr txBox="1"/>
          <p:nvPr/>
        </p:nvSpPr>
        <p:spPr>
          <a:xfrm>
            <a:off x="5035865" y="5838608"/>
            <a:ext cx="1314219" cy="70788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C5A"/>
                </a:solidFill>
                <a:effectLst/>
                <a:uLnTx/>
                <a:uFillTx/>
                <a:latin typeface="Arial" panose="020B0604020202020204" pitchFamily="34" charset="0"/>
                <a:ea typeface="+mn-ea"/>
                <a:cs typeface="Arial" panose="020B0604020202020204" pitchFamily="34" charset="0"/>
              </a:rPr>
              <a:t>DNA extraction</a:t>
            </a:r>
          </a:p>
        </p:txBody>
      </p:sp>
      <p:sp>
        <p:nvSpPr>
          <p:cNvPr id="7" name="Arrow: Chevron 6">
            <a:extLst>
              <a:ext uri="{FF2B5EF4-FFF2-40B4-BE49-F238E27FC236}">
                <a16:creationId xmlns:a16="http://schemas.microsoft.com/office/drawing/2014/main" id="{54E4083A-0D80-906B-7260-EE6934ECC694}"/>
              </a:ext>
            </a:extLst>
          </p:cNvPr>
          <p:cNvSpPr/>
          <p:nvPr/>
        </p:nvSpPr>
        <p:spPr>
          <a:xfrm>
            <a:off x="6293789" y="5674773"/>
            <a:ext cx="1546083" cy="1035563"/>
          </a:xfrm>
          <a:prstGeom prst="chevron">
            <a:avLst>
              <a:gd name="adj" fmla="val 26020"/>
            </a:avLst>
          </a:prstGeom>
          <a:solidFill>
            <a:srgbClr val="D8F1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A6B62C9-E418-E1CA-D4CA-DBFCB84636F1}"/>
              </a:ext>
            </a:extLst>
          </p:cNvPr>
          <p:cNvSpPr/>
          <p:nvPr/>
        </p:nvSpPr>
        <p:spPr>
          <a:xfrm>
            <a:off x="7557901" y="5674773"/>
            <a:ext cx="500987" cy="1035563"/>
          </a:xfrm>
          <a:prstGeom prst="rect">
            <a:avLst/>
          </a:prstGeom>
          <a:solidFill>
            <a:srgbClr val="D8F1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56F9BC7-0B5E-99BB-ED11-C8E1B3237E91}"/>
              </a:ext>
            </a:extLst>
          </p:cNvPr>
          <p:cNvSpPr txBox="1"/>
          <p:nvPr/>
        </p:nvSpPr>
        <p:spPr>
          <a:xfrm>
            <a:off x="6535161" y="5838608"/>
            <a:ext cx="1420300" cy="70788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C5A"/>
                </a:solidFill>
                <a:effectLst/>
                <a:uLnTx/>
                <a:uFillTx/>
                <a:latin typeface="Arial" panose="020B0604020202020204" pitchFamily="34" charset="0"/>
                <a:ea typeface="+mn-ea"/>
                <a:cs typeface="Arial" panose="020B0604020202020204" pitchFamily="34" charset="0"/>
              </a:rPr>
              <a:t>Analysis of 73 ARGs</a:t>
            </a:r>
          </a:p>
        </p:txBody>
      </p:sp>
    </p:spTree>
    <p:extLst>
      <p:ext uri="{BB962C8B-B14F-4D97-AF65-F5344CB8AC3E}">
        <p14:creationId xmlns:p14="http://schemas.microsoft.com/office/powerpoint/2010/main" val="440476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5BC30-DB09-F881-331C-8705259E70E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C09CC23-5759-0BF6-3285-225493CDAEE2}"/>
              </a:ext>
            </a:extLst>
          </p:cNvPr>
          <p:cNvSpPr/>
          <p:nvPr/>
        </p:nvSpPr>
        <p:spPr>
          <a:xfrm>
            <a:off x="1164336" y="2750575"/>
            <a:ext cx="9863328" cy="1356859"/>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349DB68-078B-C8AC-9DF2-CC84F31827FD}"/>
              </a:ext>
            </a:extLst>
          </p:cNvPr>
          <p:cNvSpPr txBox="1"/>
          <p:nvPr/>
        </p:nvSpPr>
        <p:spPr>
          <a:xfrm>
            <a:off x="1571767" y="3044283"/>
            <a:ext cx="9048467"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WWTP INFLUENT ANALYSIS</a:t>
            </a:r>
          </a:p>
        </p:txBody>
      </p:sp>
    </p:spTree>
    <p:extLst>
      <p:ext uri="{BB962C8B-B14F-4D97-AF65-F5344CB8AC3E}">
        <p14:creationId xmlns:p14="http://schemas.microsoft.com/office/powerpoint/2010/main" val="1236078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392" y="1988840"/>
            <a:ext cx="10363200" cy="960107"/>
          </a:xfrm>
        </p:spPr>
        <p:txBody>
          <a:bodyPr/>
          <a:lstStyle/>
          <a:p>
            <a:r>
              <a:rPr lang="en-GB" dirty="0"/>
              <a:t>Housekeeping</a:t>
            </a:r>
          </a:p>
        </p:txBody>
      </p:sp>
      <p:sp>
        <p:nvSpPr>
          <p:cNvPr id="3" name="Subtitle 2"/>
          <p:cNvSpPr>
            <a:spLocks noGrp="1"/>
          </p:cNvSpPr>
          <p:nvPr>
            <p:ph type="subTitle" idx="1"/>
          </p:nvPr>
        </p:nvSpPr>
        <p:spPr>
          <a:xfrm>
            <a:off x="623392" y="3429002"/>
            <a:ext cx="9409045" cy="2280660"/>
          </a:xfrm>
        </p:spPr>
        <p:txBody>
          <a:bodyPr>
            <a:normAutofit lnSpcReduction="10000"/>
          </a:bodyPr>
          <a:lstStyle/>
          <a:p>
            <a:pPr marL="380982" indent="-380982">
              <a:buFont typeface="Arial" panose="020B0604020202020204" pitchFamily="34" charset="0"/>
              <a:buChar char="•"/>
            </a:pPr>
            <a:r>
              <a:rPr lang="en-GB" dirty="0"/>
              <a:t>No fire alarm tests – evacuation arrangements</a:t>
            </a:r>
          </a:p>
          <a:p>
            <a:pPr marL="380982" indent="-380982">
              <a:buFont typeface="Arial" panose="020B0604020202020204" pitchFamily="34" charset="0"/>
              <a:buChar char="•"/>
            </a:pPr>
            <a:r>
              <a:rPr lang="en-GB" dirty="0"/>
              <a:t>Facilities</a:t>
            </a:r>
          </a:p>
          <a:p>
            <a:pPr marL="380982" indent="-380982">
              <a:buFont typeface="Arial" panose="020B0604020202020204" pitchFamily="34" charset="0"/>
              <a:buChar char="•"/>
            </a:pPr>
            <a:r>
              <a:rPr lang="en-GB" dirty="0"/>
              <a:t>Mobile Phones</a:t>
            </a:r>
          </a:p>
          <a:p>
            <a:pPr marL="380982" indent="-380982">
              <a:buFont typeface="Arial" panose="020B0604020202020204" pitchFamily="34" charset="0"/>
              <a:buChar char="•"/>
            </a:pPr>
            <a:r>
              <a:rPr lang="en-GB" dirty="0"/>
              <a:t>Timekeeping</a:t>
            </a:r>
          </a:p>
          <a:p>
            <a:pPr marL="457177" indent="-457177">
              <a:buFont typeface="Arial" panose="020B0604020202020204" pitchFamily="34" charset="0"/>
              <a:buChar char="•"/>
            </a:pPr>
            <a:endParaRPr lang="en-GB" dirty="0"/>
          </a:p>
        </p:txBody>
      </p:sp>
      <p:pic>
        <p:nvPicPr>
          <p:cNvPr id="1026" name="Picture 2">
            <a:extLst>
              <a:ext uri="{FF2B5EF4-FFF2-40B4-BE49-F238E27FC236}">
                <a16:creationId xmlns:a16="http://schemas.microsoft.com/office/drawing/2014/main" id="{A973A54E-A24B-CBAC-3EB2-6F22462C2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0745" y="4197087"/>
            <a:ext cx="2171700" cy="260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373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DC6016-57A6-2CAA-A92F-86DFC2BB1CBC}"/>
              </a:ext>
            </a:extLst>
          </p:cNvPr>
          <p:cNvSpPr/>
          <p:nvPr/>
        </p:nvSpPr>
        <p:spPr>
          <a:xfrm>
            <a:off x="5637661" y="0"/>
            <a:ext cx="6553200" cy="6858000"/>
          </a:xfrm>
          <a:prstGeom prst="rect">
            <a:avLst/>
          </a:prstGeom>
          <a:solidFill>
            <a:srgbClr val="009999"/>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8E364C-F5AD-5C33-BC02-D2F8D63BD791}"/>
              </a:ext>
            </a:extLst>
          </p:cNvPr>
          <p:cNvSpPr txBox="1"/>
          <p:nvPr/>
        </p:nvSpPr>
        <p:spPr>
          <a:xfrm>
            <a:off x="6142323" y="195064"/>
            <a:ext cx="5529071" cy="2816156"/>
          </a:xfrm>
          <a:prstGeom prst="rect">
            <a:avLst/>
          </a:prstGeom>
          <a:noFill/>
          <a:ln>
            <a:noFill/>
          </a:ln>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Wastewater-based surveillance</a:t>
            </a:r>
          </a:p>
          <a:p>
            <a:pPr marL="0" marR="0" lvl="0" indent="0" algn="l" defTabSz="914377" rtl="0" eaLnBrk="1" fontAlgn="auto" latinLnBrk="0" hangingPunct="1">
              <a:lnSpc>
                <a:spcPct val="10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Wastewater offers an efficient means of monitoring AMR</a:t>
            </a:r>
          </a:p>
          <a:p>
            <a:pPr marL="0" marR="0" lvl="0" indent="0" algn="l" defTabSz="914377"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Levels of AMR in influent wastewater can reflect clinical levels</a:t>
            </a:r>
          </a:p>
        </p:txBody>
      </p:sp>
      <p:grpSp>
        <p:nvGrpSpPr>
          <p:cNvPr id="19" name="Group 18">
            <a:extLst>
              <a:ext uri="{FF2B5EF4-FFF2-40B4-BE49-F238E27FC236}">
                <a16:creationId xmlns:a16="http://schemas.microsoft.com/office/drawing/2014/main" id="{B9118025-2BF2-E6BD-9379-EB238784DAE8}"/>
              </a:ext>
            </a:extLst>
          </p:cNvPr>
          <p:cNvGrpSpPr/>
          <p:nvPr/>
        </p:nvGrpSpPr>
        <p:grpSpPr>
          <a:xfrm>
            <a:off x="268471" y="263483"/>
            <a:ext cx="5657908" cy="6331039"/>
            <a:chOff x="5950787" y="-1"/>
            <a:chExt cx="5823193" cy="6515988"/>
          </a:xfrm>
        </p:grpSpPr>
        <p:pic>
          <p:nvPicPr>
            <p:cNvPr id="18" name="Picture 2">
              <a:extLst>
                <a:ext uri="{FF2B5EF4-FFF2-40B4-BE49-F238E27FC236}">
                  <a16:creationId xmlns:a16="http://schemas.microsoft.com/office/drawing/2014/main" id="{D7C4209A-4E63-6F9A-019C-EE8CEF70A4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93" t="10467" r="4215" b="14094"/>
            <a:stretch/>
          </p:blipFill>
          <p:spPr bwMode="auto">
            <a:xfrm>
              <a:off x="5950787" y="3257993"/>
              <a:ext cx="5823193" cy="32579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7A94C34-3A30-5CF4-2F6A-10263F6B85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96" t="5199" r="2525" b="3005"/>
            <a:stretch/>
          </p:blipFill>
          <p:spPr bwMode="auto">
            <a:xfrm>
              <a:off x="5950787" y="-1"/>
              <a:ext cx="5823193" cy="325799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8">
            <a:extLst>
              <a:ext uri="{FF2B5EF4-FFF2-40B4-BE49-F238E27FC236}">
                <a16:creationId xmlns:a16="http://schemas.microsoft.com/office/drawing/2014/main" id="{48385047-2F74-E8D6-9B04-1EE3143CE2C6}"/>
              </a:ext>
            </a:extLst>
          </p:cNvPr>
          <p:cNvSpPr/>
          <p:nvPr/>
        </p:nvSpPr>
        <p:spPr>
          <a:xfrm>
            <a:off x="6177140" y="3187761"/>
            <a:ext cx="5765441" cy="1390299"/>
          </a:xfrm>
          <a:prstGeom prst="roundRect">
            <a:avLst>
              <a:gd name="adj" fmla="val 0"/>
            </a:avLst>
          </a:prstGeom>
          <a:solidFill>
            <a:srgbClr val="D8F1F0">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819B93D-70E4-F6B7-27A1-F340D0D0C13D}"/>
              </a:ext>
            </a:extLst>
          </p:cNvPr>
          <p:cNvSpPr txBox="1"/>
          <p:nvPr/>
        </p:nvSpPr>
        <p:spPr>
          <a:xfrm>
            <a:off x="6177661" y="3261828"/>
            <a:ext cx="5765441" cy="1251625"/>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US" sz="2400" b="1" i="0" u="none" strike="noStrike" kern="1200" cap="none" spc="0" normalizeH="0" baseline="0" noProof="0" dirty="0">
                <a:ln>
                  <a:noFill/>
                </a:ln>
                <a:solidFill>
                  <a:srgbClr val="008683"/>
                </a:solidFill>
                <a:effectLst/>
                <a:uLnTx/>
                <a:uFillTx/>
                <a:latin typeface="Arial" panose="020B0604020202020204" pitchFamily="34" charset="0"/>
                <a:ea typeface="Calibri" panose="020F0502020204030204" pitchFamily="34" charset="0"/>
                <a:cs typeface="Arial" panose="020B0604020202020204" pitchFamily="34" charset="0"/>
              </a:rPr>
              <a:t>AIM 1</a:t>
            </a: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8683"/>
                </a:solidFill>
                <a:effectLst/>
                <a:uLnTx/>
                <a:uFillTx/>
                <a:latin typeface="Arial" panose="020B0604020202020204" pitchFamily="34" charset="0"/>
                <a:ea typeface="Calibri" panose="020F0502020204030204" pitchFamily="34" charset="0"/>
                <a:cs typeface="Arial" panose="020B0604020202020204" pitchFamily="34" charset="0"/>
              </a:rPr>
              <a:t>Determine the factors influencing the spatial variations in the influent resistome</a:t>
            </a:r>
          </a:p>
        </p:txBody>
      </p:sp>
    </p:spTree>
    <p:extLst>
      <p:ext uri="{BB962C8B-B14F-4D97-AF65-F5344CB8AC3E}">
        <p14:creationId xmlns:p14="http://schemas.microsoft.com/office/powerpoint/2010/main" val="4246885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FAF90A-6989-6CD0-FF9E-B09081C40171}"/>
              </a:ext>
            </a:extLst>
          </p:cNvPr>
          <p:cNvSpPr/>
          <p:nvPr/>
        </p:nvSpPr>
        <p:spPr>
          <a:xfrm>
            <a:off x="0" y="107180"/>
            <a:ext cx="12076176" cy="709685"/>
          </a:xfrm>
          <a:prstGeom prst="rect">
            <a:avLst/>
          </a:prstGeom>
          <a:solidFill>
            <a:srgbClr val="00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D60B3AF-C562-F441-35CD-3D48BA4713FE}"/>
              </a:ext>
            </a:extLst>
          </p:cNvPr>
          <p:cNvSpPr txBox="1"/>
          <p:nvPr/>
        </p:nvSpPr>
        <p:spPr>
          <a:xfrm>
            <a:off x="81888" y="200411"/>
            <a:ext cx="9863328"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Influent resistome profile and abundance</a:t>
            </a:r>
          </a:p>
        </p:txBody>
      </p:sp>
      <p:sp>
        <p:nvSpPr>
          <p:cNvPr id="16" name="Rectangle 15">
            <a:extLst>
              <a:ext uri="{FF2B5EF4-FFF2-40B4-BE49-F238E27FC236}">
                <a16:creationId xmlns:a16="http://schemas.microsoft.com/office/drawing/2014/main" id="{B152DDBA-C5F8-CD25-5DB1-8448A080B434}"/>
              </a:ext>
            </a:extLst>
          </p:cNvPr>
          <p:cNvSpPr/>
          <p:nvPr/>
        </p:nvSpPr>
        <p:spPr>
          <a:xfrm>
            <a:off x="253400" y="1041194"/>
            <a:ext cx="5408133" cy="758111"/>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366B61CA-7C17-8AB4-8BB9-084870DBA66B}"/>
              </a:ext>
            </a:extLst>
          </p:cNvPr>
          <p:cNvPicPr>
            <a:picLocks noChangeAspect="1"/>
          </p:cNvPicPr>
          <p:nvPr/>
        </p:nvPicPr>
        <p:blipFill rotWithShape="1">
          <a:blip r:embed="rId3"/>
          <a:srcRect t="-1" r="1481" b="531"/>
          <a:stretch/>
        </p:blipFill>
        <p:spPr>
          <a:xfrm>
            <a:off x="198179" y="1900252"/>
            <a:ext cx="6586080" cy="4761829"/>
          </a:xfrm>
          <a:prstGeom prst="rect">
            <a:avLst/>
          </a:prstGeom>
        </p:spPr>
      </p:pic>
      <p:grpSp>
        <p:nvGrpSpPr>
          <p:cNvPr id="43" name="Group 42">
            <a:extLst>
              <a:ext uri="{FF2B5EF4-FFF2-40B4-BE49-F238E27FC236}">
                <a16:creationId xmlns:a16="http://schemas.microsoft.com/office/drawing/2014/main" id="{8809D380-D3BC-423A-E466-50D91E67B290}"/>
              </a:ext>
            </a:extLst>
          </p:cNvPr>
          <p:cNvGrpSpPr/>
          <p:nvPr/>
        </p:nvGrpSpPr>
        <p:grpSpPr>
          <a:xfrm>
            <a:off x="7187379" y="1041197"/>
            <a:ext cx="4719484" cy="4540115"/>
            <a:chOff x="6851156" y="2995126"/>
            <a:chExt cx="2919600" cy="2919600"/>
          </a:xfrm>
        </p:grpSpPr>
        <p:pic>
          <p:nvPicPr>
            <p:cNvPr id="29" name="Picture 28" descr="A graph of different colored bars&#10;&#10;Description automatically generated">
              <a:extLst>
                <a:ext uri="{FF2B5EF4-FFF2-40B4-BE49-F238E27FC236}">
                  <a16:creationId xmlns:a16="http://schemas.microsoft.com/office/drawing/2014/main" id="{7946048F-D818-0EFB-2238-00AE1D9D6D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1156" y="2995126"/>
              <a:ext cx="2919600" cy="2919600"/>
            </a:xfrm>
            <a:prstGeom prst="rect">
              <a:avLst/>
            </a:prstGeom>
          </p:spPr>
        </p:pic>
        <p:grpSp>
          <p:nvGrpSpPr>
            <p:cNvPr id="31" name="Group 30">
              <a:extLst>
                <a:ext uri="{FF2B5EF4-FFF2-40B4-BE49-F238E27FC236}">
                  <a16:creationId xmlns:a16="http://schemas.microsoft.com/office/drawing/2014/main" id="{A1461EAD-2A58-D85E-7A80-5DA9852A0E5C}"/>
                </a:ext>
              </a:extLst>
            </p:cNvPr>
            <p:cNvGrpSpPr/>
            <p:nvPr/>
          </p:nvGrpSpPr>
          <p:grpSpPr>
            <a:xfrm>
              <a:off x="7085912" y="5398627"/>
              <a:ext cx="869841" cy="110021"/>
              <a:chOff x="3048698" y="6346713"/>
              <a:chExt cx="807975" cy="110021"/>
            </a:xfrm>
          </p:grpSpPr>
          <p:sp>
            <p:nvSpPr>
              <p:cNvPr id="32" name="Rectangle 31">
                <a:extLst>
                  <a:ext uri="{FF2B5EF4-FFF2-40B4-BE49-F238E27FC236}">
                    <a16:creationId xmlns:a16="http://schemas.microsoft.com/office/drawing/2014/main" id="{DCD85F65-00A0-D404-5D57-C0C71595DD17}"/>
                  </a:ext>
                </a:extLst>
              </p:cNvPr>
              <p:cNvSpPr/>
              <p:nvPr/>
            </p:nvSpPr>
            <p:spPr>
              <a:xfrm>
                <a:off x="3048698" y="6346714"/>
                <a:ext cx="303538" cy="110020"/>
              </a:xfrm>
              <a:prstGeom prst="rect">
                <a:avLst/>
              </a:prstGeom>
              <a:solidFill>
                <a:srgbClr val="FFFF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293AA371-EC64-E284-EF5E-DD6F89FD6D8D}"/>
                  </a:ext>
                </a:extLst>
              </p:cNvPr>
              <p:cNvSpPr/>
              <p:nvPr/>
            </p:nvSpPr>
            <p:spPr>
              <a:xfrm>
                <a:off x="3349611" y="6346714"/>
                <a:ext cx="253529" cy="110020"/>
              </a:xfrm>
              <a:prstGeom prst="rect">
                <a:avLst/>
              </a:prstGeom>
              <a:solidFill>
                <a:srgbClr val="FFC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665DD0A-3C24-F69E-5329-4CF5FA6EAEC7}"/>
                  </a:ext>
                </a:extLst>
              </p:cNvPr>
              <p:cNvSpPr/>
              <p:nvPr/>
            </p:nvSpPr>
            <p:spPr>
              <a:xfrm>
                <a:off x="3603143" y="6346713"/>
                <a:ext cx="253530" cy="110020"/>
              </a:xfrm>
              <a:prstGeom prst="rect">
                <a:avLst/>
              </a:prstGeom>
              <a:solidFill>
                <a:srgbClr val="FF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5" name="Rectangle 34">
              <a:extLst>
                <a:ext uri="{FF2B5EF4-FFF2-40B4-BE49-F238E27FC236}">
                  <a16:creationId xmlns:a16="http://schemas.microsoft.com/office/drawing/2014/main" id="{B0851C4F-5EFF-B161-2681-C7CC31CF12B1}"/>
                </a:ext>
              </a:extLst>
            </p:cNvPr>
            <p:cNvSpPr/>
            <p:nvPr/>
          </p:nvSpPr>
          <p:spPr>
            <a:xfrm>
              <a:off x="7978055" y="5398627"/>
              <a:ext cx="476375" cy="110020"/>
            </a:xfrm>
            <a:prstGeom prst="rect">
              <a:avLst/>
            </a:prstGeom>
            <a:solidFill>
              <a:srgbClr val="FFFF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F87D6C8-CFB5-1EC0-415D-030F25A4A3E7}"/>
                </a:ext>
              </a:extLst>
            </p:cNvPr>
            <p:cNvSpPr/>
            <p:nvPr/>
          </p:nvSpPr>
          <p:spPr>
            <a:xfrm>
              <a:off x="8454433" y="5398627"/>
              <a:ext cx="309370" cy="110020"/>
            </a:xfrm>
            <a:prstGeom prst="rect">
              <a:avLst/>
            </a:prstGeom>
            <a:solidFill>
              <a:srgbClr val="FFC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EC232825-A54B-D262-60ED-0A4DF5BE9718}"/>
                </a:ext>
              </a:extLst>
            </p:cNvPr>
            <p:cNvGrpSpPr/>
            <p:nvPr/>
          </p:nvGrpSpPr>
          <p:grpSpPr>
            <a:xfrm>
              <a:off x="8874614" y="5398627"/>
              <a:ext cx="867566" cy="110020"/>
              <a:chOff x="4900376" y="6346713"/>
              <a:chExt cx="808567" cy="110020"/>
            </a:xfrm>
          </p:grpSpPr>
          <p:sp>
            <p:nvSpPr>
              <p:cNvPr id="38" name="Rectangle 37">
                <a:extLst>
                  <a:ext uri="{FF2B5EF4-FFF2-40B4-BE49-F238E27FC236}">
                    <a16:creationId xmlns:a16="http://schemas.microsoft.com/office/drawing/2014/main" id="{CD96D3FF-2965-A4CA-75F9-C3D1225AD5BD}"/>
                  </a:ext>
                </a:extLst>
              </p:cNvPr>
              <p:cNvSpPr/>
              <p:nvPr/>
            </p:nvSpPr>
            <p:spPr>
              <a:xfrm>
                <a:off x="5466792" y="6346713"/>
                <a:ext cx="242151" cy="110020"/>
              </a:xfrm>
              <a:prstGeom prst="rect">
                <a:avLst/>
              </a:prstGeom>
              <a:solidFill>
                <a:srgbClr val="C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DE2DBA65-5DD9-AE64-FAF7-7F661EB13288}"/>
                  </a:ext>
                </a:extLst>
              </p:cNvPr>
              <p:cNvSpPr/>
              <p:nvPr/>
            </p:nvSpPr>
            <p:spPr>
              <a:xfrm>
                <a:off x="5304659" y="6346713"/>
                <a:ext cx="162133" cy="110020"/>
              </a:xfrm>
              <a:prstGeom prst="rect">
                <a:avLst/>
              </a:prstGeom>
              <a:solidFill>
                <a:srgbClr val="FF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EC8DCA7-5652-71F1-9059-1B2C12D4ACAA}"/>
                  </a:ext>
                </a:extLst>
              </p:cNvPr>
              <p:cNvSpPr/>
              <p:nvPr/>
            </p:nvSpPr>
            <p:spPr>
              <a:xfrm>
                <a:off x="4900376" y="6346713"/>
                <a:ext cx="42610" cy="110020"/>
              </a:xfrm>
              <a:prstGeom prst="rect">
                <a:avLst/>
              </a:prstGeom>
              <a:solidFill>
                <a:srgbClr val="FFFF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D5A80D2-07A4-5693-F066-DF35F5B1C803}"/>
                  </a:ext>
                </a:extLst>
              </p:cNvPr>
              <p:cNvSpPr/>
              <p:nvPr/>
            </p:nvSpPr>
            <p:spPr>
              <a:xfrm>
                <a:off x="4942986" y="6346713"/>
                <a:ext cx="361673" cy="110020"/>
              </a:xfrm>
              <a:prstGeom prst="rect">
                <a:avLst/>
              </a:prstGeom>
              <a:solidFill>
                <a:srgbClr val="FFC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2" name="Rectangle 41">
              <a:extLst>
                <a:ext uri="{FF2B5EF4-FFF2-40B4-BE49-F238E27FC236}">
                  <a16:creationId xmlns:a16="http://schemas.microsoft.com/office/drawing/2014/main" id="{2447D405-FDE8-DC20-19A7-377BE35A3F91}"/>
                </a:ext>
              </a:extLst>
            </p:cNvPr>
            <p:cNvSpPr/>
            <p:nvPr/>
          </p:nvSpPr>
          <p:spPr>
            <a:xfrm>
              <a:off x="8763804" y="5398627"/>
              <a:ext cx="83548" cy="110020"/>
            </a:xfrm>
            <a:prstGeom prst="rect">
              <a:avLst/>
            </a:prstGeom>
            <a:solidFill>
              <a:srgbClr val="C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E06A1F84-301D-0F3A-A15E-4A3EA333D177}"/>
              </a:ext>
            </a:extLst>
          </p:cNvPr>
          <p:cNvSpPr txBox="1"/>
          <p:nvPr/>
        </p:nvSpPr>
        <p:spPr>
          <a:xfrm>
            <a:off x="257172" y="1061390"/>
            <a:ext cx="5408133"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influent wastewater samples displayed similar resistomes (i.e. the collection of ARGs)</a:t>
            </a:r>
          </a:p>
        </p:txBody>
      </p:sp>
      <p:sp>
        <p:nvSpPr>
          <p:cNvPr id="47" name="Rectangle 46">
            <a:extLst>
              <a:ext uri="{FF2B5EF4-FFF2-40B4-BE49-F238E27FC236}">
                <a16:creationId xmlns:a16="http://schemas.microsoft.com/office/drawing/2014/main" id="{887FD357-17A6-19B5-AB7C-633C5F06EB5C}"/>
              </a:ext>
            </a:extLst>
          </p:cNvPr>
          <p:cNvSpPr/>
          <p:nvPr/>
        </p:nvSpPr>
        <p:spPr>
          <a:xfrm>
            <a:off x="7179960" y="5623629"/>
            <a:ext cx="4490931" cy="1015664"/>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EF5F8D60-D781-3971-BE95-E024F2060F53}"/>
              </a:ext>
            </a:extLst>
          </p:cNvPr>
          <p:cNvSpPr txBox="1"/>
          <p:nvPr/>
        </p:nvSpPr>
        <p:spPr>
          <a:xfrm>
            <a:off x="7189792" y="5623633"/>
            <a:ext cx="4490931" cy="101566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total abundance of ARGs relative to the number of bacteria didn’t differ regionally or by WWTP size</a:t>
            </a:r>
          </a:p>
        </p:txBody>
      </p:sp>
      <p:sp>
        <p:nvSpPr>
          <p:cNvPr id="49" name="Rectangle 48">
            <a:extLst>
              <a:ext uri="{FF2B5EF4-FFF2-40B4-BE49-F238E27FC236}">
                <a16:creationId xmlns:a16="http://schemas.microsoft.com/office/drawing/2014/main" id="{37754A97-5210-95C7-56DC-328C9DD68F3B}"/>
              </a:ext>
            </a:extLst>
          </p:cNvPr>
          <p:cNvSpPr/>
          <p:nvPr/>
        </p:nvSpPr>
        <p:spPr>
          <a:xfrm>
            <a:off x="167148" y="969874"/>
            <a:ext cx="6719357" cy="5748076"/>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5CF4460D-D148-4CB3-49A2-B50C9C9D4C18}"/>
              </a:ext>
            </a:extLst>
          </p:cNvPr>
          <p:cNvSpPr/>
          <p:nvPr/>
        </p:nvSpPr>
        <p:spPr>
          <a:xfrm>
            <a:off x="7069393" y="969877"/>
            <a:ext cx="4955459" cy="5748075"/>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7DD8B4E-07E8-0CBD-7F2C-62E90E65B584}"/>
              </a:ext>
            </a:extLst>
          </p:cNvPr>
          <p:cNvSpPr/>
          <p:nvPr/>
        </p:nvSpPr>
        <p:spPr>
          <a:xfrm>
            <a:off x="527858" y="4025463"/>
            <a:ext cx="4615001" cy="132430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20245E53-A46C-005D-F14C-006FC420A382}"/>
              </a:ext>
            </a:extLst>
          </p:cNvPr>
          <p:cNvCxnSpPr>
            <a:cxnSpLocks/>
            <a:endCxn id="4" idx="3"/>
          </p:cNvCxnSpPr>
          <p:nvPr/>
        </p:nvCxnSpPr>
        <p:spPr>
          <a:xfrm flipH="1" flipV="1">
            <a:off x="5142858" y="4687613"/>
            <a:ext cx="1110623" cy="3923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C454CCB-069F-DA44-5B36-13D8FE013052}"/>
              </a:ext>
            </a:extLst>
          </p:cNvPr>
          <p:cNvSpPr/>
          <p:nvPr/>
        </p:nvSpPr>
        <p:spPr>
          <a:xfrm>
            <a:off x="6105170" y="4620418"/>
            <a:ext cx="4003305" cy="758111"/>
          </a:xfrm>
          <a:prstGeom prst="rect">
            <a:avLst/>
          </a:prstGeom>
          <a:solidFill>
            <a:srgbClr val="99D6D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A1A3AC5-612D-A897-F3C7-708AEC50BDC7}"/>
              </a:ext>
            </a:extLst>
          </p:cNvPr>
          <p:cNvSpPr txBox="1"/>
          <p:nvPr/>
        </p:nvSpPr>
        <p:spPr>
          <a:xfrm>
            <a:off x="6108942" y="4640610"/>
            <a:ext cx="4027713"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Dominated by ARGs providing resistance against MLS antibiotics</a:t>
            </a:r>
          </a:p>
        </p:txBody>
      </p:sp>
    </p:spTree>
    <p:extLst>
      <p:ext uri="{BB962C8B-B14F-4D97-AF65-F5344CB8AC3E}">
        <p14:creationId xmlns:p14="http://schemas.microsoft.com/office/powerpoint/2010/main" val="328023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p:bldP spid="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FAF90A-6989-6CD0-FF9E-B09081C40171}"/>
              </a:ext>
            </a:extLst>
          </p:cNvPr>
          <p:cNvSpPr/>
          <p:nvPr/>
        </p:nvSpPr>
        <p:spPr>
          <a:xfrm>
            <a:off x="0" y="107180"/>
            <a:ext cx="12076176" cy="709685"/>
          </a:xfrm>
          <a:prstGeom prst="rect">
            <a:avLst/>
          </a:prstGeom>
          <a:solidFill>
            <a:srgbClr val="00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D60B3AF-C562-F441-35CD-3D48BA4713FE}"/>
              </a:ext>
            </a:extLst>
          </p:cNvPr>
          <p:cNvSpPr txBox="1"/>
          <p:nvPr/>
        </p:nvSpPr>
        <p:spPr>
          <a:xfrm>
            <a:off x="81888" y="200411"/>
            <a:ext cx="9863328"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Influent resistome composition</a:t>
            </a:r>
          </a:p>
        </p:txBody>
      </p:sp>
      <p:sp>
        <p:nvSpPr>
          <p:cNvPr id="47" name="Rectangle 46">
            <a:extLst>
              <a:ext uri="{FF2B5EF4-FFF2-40B4-BE49-F238E27FC236}">
                <a16:creationId xmlns:a16="http://schemas.microsoft.com/office/drawing/2014/main" id="{887FD357-17A6-19B5-AB7C-633C5F06EB5C}"/>
              </a:ext>
            </a:extLst>
          </p:cNvPr>
          <p:cNvSpPr/>
          <p:nvPr/>
        </p:nvSpPr>
        <p:spPr>
          <a:xfrm>
            <a:off x="285001" y="2295762"/>
            <a:ext cx="3942343" cy="1389973"/>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EF5F8D60-D781-3971-BE95-E024F2060F53}"/>
              </a:ext>
            </a:extLst>
          </p:cNvPr>
          <p:cNvSpPr txBox="1"/>
          <p:nvPr/>
        </p:nvSpPr>
        <p:spPr>
          <a:xfrm>
            <a:off x="324330" y="2322113"/>
            <a:ext cx="3818607" cy="1323439"/>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Four other variables displayed strong relationships with the resistome, including population density and level of deprivation</a:t>
            </a:r>
          </a:p>
        </p:txBody>
      </p:sp>
      <p:sp>
        <p:nvSpPr>
          <p:cNvPr id="9" name="Rectangle 8">
            <a:extLst>
              <a:ext uri="{FF2B5EF4-FFF2-40B4-BE49-F238E27FC236}">
                <a16:creationId xmlns:a16="http://schemas.microsoft.com/office/drawing/2014/main" id="{8F440873-446F-D206-A401-B71ED394E9F9}"/>
              </a:ext>
            </a:extLst>
          </p:cNvPr>
          <p:cNvSpPr/>
          <p:nvPr/>
        </p:nvSpPr>
        <p:spPr>
          <a:xfrm>
            <a:off x="285001" y="1085353"/>
            <a:ext cx="3942343" cy="1072940"/>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D1BDE5A-BDAC-21D8-20B2-8E26E8477B09}"/>
              </a:ext>
            </a:extLst>
          </p:cNvPr>
          <p:cNvSpPr/>
          <p:nvPr/>
        </p:nvSpPr>
        <p:spPr>
          <a:xfrm>
            <a:off x="167148" y="969877"/>
            <a:ext cx="11857704" cy="5748075"/>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E06A1F84-301D-0F3A-A15E-4A3EA333D177}"/>
              </a:ext>
            </a:extLst>
          </p:cNvPr>
          <p:cNvSpPr txBox="1"/>
          <p:nvPr/>
        </p:nvSpPr>
        <p:spPr>
          <a:xfrm>
            <a:off x="285001" y="1114660"/>
            <a:ext cx="3942343"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coloured</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clusters show that the resistome was influenced by WWTP population size </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A diagram of different colored circles&#10;&#10;Description automatically generated">
            <a:extLst>
              <a:ext uri="{FF2B5EF4-FFF2-40B4-BE49-F238E27FC236}">
                <a16:creationId xmlns:a16="http://schemas.microsoft.com/office/drawing/2014/main" id="{74F5D55B-332A-8FDB-F481-9F9F79891F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4"/>
          <a:stretch/>
        </p:blipFill>
        <p:spPr>
          <a:xfrm>
            <a:off x="4522769" y="1023467"/>
            <a:ext cx="7435121" cy="5658047"/>
          </a:xfrm>
          <a:prstGeom prst="rect">
            <a:avLst/>
          </a:prstGeom>
        </p:spPr>
      </p:pic>
    </p:spTree>
    <p:extLst>
      <p:ext uri="{BB962C8B-B14F-4D97-AF65-F5344CB8AC3E}">
        <p14:creationId xmlns:p14="http://schemas.microsoft.com/office/powerpoint/2010/main" val="4263055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5BC30-DB09-F881-331C-8705259E70E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C09CC23-5759-0BF6-3285-225493CDAEE2}"/>
              </a:ext>
            </a:extLst>
          </p:cNvPr>
          <p:cNvSpPr/>
          <p:nvPr/>
        </p:nvSpPr>
        <p:spPr>
          <a:xfrm>
            <a:off x="1927125" y="1232459"/>
            <a:ext cx="8603227" cy="4353341"/>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349DB68-078B-C8AC-9DF2-CC84F31827FD}"/>
              </a:ext>
            </a:extLst>
          </p:cNvPr>
          <p:cNvSpPr txBox="1"/>
          <p:nvPr/>
        </p:nvSpPr>
        <p:spPr>
          <a:xfrm>
            <a:off x="2025445" y="1297560"/>
            <a:ext cx="8337756" cy="412420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Conclusions</a:t>
            </a:r>
          </a:p>
          <a:p>
            <a:pPr marL="342891" marR="0" lvl="0"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resistome composition and total abundance didn’t differ between Welsh regions</a:t>
            </a:r>
          </a:p>
          <a:p>
            <a:pPr marL="342891" marR="0" lvl="0"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composition was influenced by population size, density and deprivation </a:t>
            </a:r>
          </a:p>
          <a:p>
            <a:pPr marL="800080" marR="0" lvl="1" indent="-342891" algn="l" defTabSz="914377" rtl="0" eaLnBrk="1" fontAlgn="auto" latinLnBrk="0" hangingPunct="1">
              <a:lnSpc>
                <a:spcPct val="100000"/>
              </a:lnSpc>
              <a:spcBef>
                <a:spcPts val="0"/>
              </a:spcBef>
              <a:spcAft>
                <a:spcPts val="1200"/>
              </a:spcAft>
              <a:buClrTx/>
              <a:buSzPct val="60000"/>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Higher interpersonal contact</a:t>
            </a:r>
          </a:p>
          <a:p>
            <a:pPr marL="800080" marR="0" lvl="1" indent="-342891" algn="l" defTabSz="914377" rtl="0" eaLnBrk="1" fontAlgn="auto" latinLnBrk="0" hangingPunct="1">
              <a:lnSpc>
                <a:spcPct val="100000"/>
              </a:lnSpc>
              <a:spcBef>
                <a:spcPts val="0"/>
              </a:spcBef>
              <a:spcAft>
                <a:spcPts val="1200"/>
              </a:spcAft>
              <a:buClrTx/>
              <a:buSzPct val="60000"/>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Health inequality</a:t>
            </a:r>
          </a:p>
          <a:p>
            <a:pPr marL="800080" marR="0" lvl="1" indent="-342891" algn="l" defTabSz="914377" rtl="0" eaLnBrk="1" fontAlgn="auto" latinLnBrk="0" hangingPunct="1">
              <a:lnSpc>
                <a:spcPct val="100000"/>
              </a:lnSpc>
              <a:spcBef>
                <a:spcPts val="0"/>
              </a:spcBef>
              <a:spcAft>
                <a:spcPts val="1200"/>
              </a:spcAft>
              <a:buClrTx/>
              <a:buSzPct val="60000"/>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Higher antibiotic prescribing</a:t>
            </a:r>
          </a:p>
        </p:txBody>
      </p:sp>
    </p:spTree>
    <p:extLst>
      <p:ext uri="{BB962C8B-B14F-4D97-AF65-F5344CB8AC3E}">
        <p14:creationId xmlns:p14="http://schemas.microsoft.com/office/powerpoint/2010/main" val="32702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54286BA-05BC-FC7A-2D27-5A4172947F0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519" b="13106"/>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C09CC23-5759-0BF6-3285-225493CDAEE2}"/>
              </a:ext>
            </a:extLst>
          </p:cNvPr>
          <p:cNvSpPr/>
          <p:nvPr/>
        </p:nvSpPr>
        <p:spPr>
          <a:xfrm>
            <a:off x="1164336" y="2750575"/>
            <a:ext cx="9863328" cy="1356859"/>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349DB68-078B-C8AC-9DF2-CC84F31827FD}"/>
              </a:ext>
            </a:extLst>
          </p:cNvPr>
          <p:cNvSpPr txBox="1"/>
          <p:nvPr/>
        </p:nvSpPr>
        <p:spPr>
          <a:xfrm>
            <a:off x="1571767" y="3044283"/>
            <a:ext cx="9048467"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WWTP EFFLUENT ANALYSIS</a:t>
            </a:r>
          </a:p>
        </p:txBody>
      </p:sp>
    </p:spTree>
    <p:extLst>
      <p:ext uri="{BB962C8B-B14F-4D97-AF65-F5344CB8AC3E}">
        <p14:creationId xmlns:p14="http://schemas.microsoft.com/office/powerpoint/2010/main" val="2012008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Rectangle: Rounded Corners 1053">
            <a:extLst>
              <a:ext uri="{FF2B5EF4-FFF2-40B4-BE49-F238E27FC236}">
                <a16:creationId xmlns:a16="http://schemas.microsoft.com/office/drawing/2014/main" id="{7002B59B-F8A1-867E-F5A4-E4B9FFAB1303}"/>
              </a:ext>
            </a:extLst>
          </p:cNvPr>
          <p:cNvSpPr/>
          <p:nvPr/>
        </p:nvSpPr>
        <p:spPr>
          <a:xfrm>
            <a:off x="1230130" y="5149965"/>
            <a:ext cx="9945693" cy="1004119"/>
          </a:xfrm>
          <a:prstGeom prst="roundRect">
            <a:avLst>
              <a:gd name="adj" fmla="val 0"/>
            </a:avLst>
          </a:prstGeom>
          <a:solidFill>
            <a:srgbClr val="D8F1F0">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129" name="Group 5128">
            <a:extLst>
              <a:ext uri="{FF2B5EF4-FFF2-40B4-BE49-F238E27FC236}">
                <a16:creationId xmlns:a16="http://schemas.microsoft.com/office/drawing/2014/main" id="{E27BCA64-93B2-6E43-246F-D4FD04796CCD}"/>
              </a:ext>
            </a:extLst>
          </p:cNvPr>
          <p:cNvGrpSpPr/>
          <p:nvPr/>
        </p:nvGrpSpPr>
        <p:grpSpPr>
          <a:xfrm>
            <a:off x="-110287" y="1474422"/>
            <a:ext cx="12441267" cy="3158542"/>
            <a:chOff x="-110286" y="1474417"/>
            <a:chExt cx="12441266" cy="3158543"/>
          </a:xfrm>
        </p:grpSpPr>
        <p:sp>
          <p:nvSpPr>
            <p:cNvPr id="5" name="Rectangle 4">
              <a:extLst>
                <a:ext uri="{FF2B5EF4-FFF2-40B4-BE49-F238E27FC236}">
                  <a16:creationId xmlns:a16="http://schemas.microsoft.com/office/drawing/2014/main" id="{F3B25EF1-070E-0855-DCF7-0AF6F1349252}"/>
                </a:ext>
              </a:extLst>
            </p:cNvPr>
            <p:cNvSpPr/>
            <p:nvPr/>
          </p:nvSpPr>
          <p:spPr>
            <a:xfrm>
              <a:off x="0" y="1474417"/>
              <a:ext cx="12206348" cy="31585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2698733F-A67D-CE07-F1AC-30B810C4CA78}"/>
                </a:ext>
              </a:extLst>
            </p:cNvPr>
            <p:cNvSpPr txBox="1"/>
            <p:nvPr/>
          </p:nvSpPr>
          <p:spPr>
            <a:xfrm>
              <a:off x="9916419" y="2644578"/>
              <a:ext cx="630903" cy="2616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UV</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69E9B927-43FE-F416-B845-451C1935C150}"/>
                </a:ext>
              </a:extLst>
            </p:cNvPr>
            <p:cNvSpPr/>
            <p:nvPr/>
          </p:nvSpPr>
          <p:spPr>
            <a:xfrm>
              <a:off x="9036933" y="1604276"/>
              <a:ext cx="2096257" cy="2905452"/>
            </a:xfrm>
            <a:prstGeom prst="rect">
              <a:avLst/>
            </a:prstGeom>
            <a:solidFill>
              <a:srgbClr val="EDDA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24BCC9D2-551F-2093-F30F-F0A767ED328C}"/>
                </a:ext>
              </a:extLst>
            </p:cNvPr>
            <p:cNvSpPr/>
            <p:nvPr/>
          </p:nvSpPr>
          <p:spPr>
            <a:xfrm>
              <a:off x="5099361" y="1604276"/>
              <a:ext cx="3942809" cy="290545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5AC580D4-3105-EE71-E9A1-210464FE7ED0}"/>
                </a:ext>
              </a:extLst>
            </p:cNvPr>
            <p:cNvSpPr/>
            <p:nvPr/>
          </p:nvSpPr>
          <p:spPr>
            <a:xfrm>
              <a:off x="1220883" y="1604277"/>
              <a:ext cx="1915780" cy="290545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C1B03C4A-E874-FE17-D62B-C0833C0CD7CA}"/>
                </a:ext>
              </a:extLst>
            </p:cNvPr>
            <p:cNvSpPr/>
            <p:nvPr/>
          </p:nvSpPr>
          <p:spPr>
            <a:xfrm>
              <a:off x="3136665" y="1604277"/>
              <a:ext cx="1969682" cy="290545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C229522F-73BD-FE2F-FC1F-937200F62690}"/>
                </a:ext>
              </a:extLst>
            </p:cNvPr>
            <p:cNvSpPr/>
            <p:nvPr/>
          </p:nvSpPr>
          <p:spPr>
            <a:xfrm>
              <a:off x="1352650" y="2554376"/>
              <a:ext cx="1636641" cy="851879"/>
            </a:xfrm>
            <a:prstGeom prst="rect">
              <a:avLst/>
            </a:prstGeom>
            <a:pattFill prst="dkVert">
              <a:fgClr>
                <a:srgbClr val="CC9966"/>
              </a:fgClr>
              <a:bgClr>
                <a:schemeClr val="bg1"/>
              </a:bgClr>
            </a:pattFill>
            <a:ln w="1905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04C0C912-22D4-C642-22E3-5008B40643F4}"/>
                </a:ext>
              </a:extLst>
            </p:cNvPr>
            <p:cNvSpPr/>
            <p:nvPr/>
          </p:nvSpPr>
          <p:spPr>
            <a:xfrm>
              <a:off x="5289525" y="2564699"/>
              <a:ext cx="1636641" cy="84156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4" name="Graphic 13" descr="Line arrow: Rotate right with solid fill">
              <a:extLst>
                <a:ext uri="{FF2B5EF4-FFF2-40B4-BE49-F238E27FC236}">
                  <a16:creationId xmlns:a16="http://schemas.microsoft.com/office/drawing/2014/main" id="{8114959F-661C-B5D5-CB06-4AD2CD00A0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868588">
              <a:off x="5550573" y="2690107"/>
              <a:ext cx="519332" cy="529799"/>
            </a:xfrm>
            <a:prstGeom prst="rect">
              <a:avLst/>
            </a:prstGeom>
          </p:spPr>
        </p:pic>
        <p:pic>
          <p:nvPicPr>
            <p:cNvPr id="15" name="Graphic 14" descr="Line arrow: Rotate right with solid fill">
              <a:extLst>
                <a:ext uri="{FF2B5EF4-FFF2-40B4-BE49-F238E27FC236}">
                  <a16:creationId xmlns:a16="http://schemas.microsoft.com/office/drawing/2014/main" id="{0F268FD6-F3A0-FB84-16C2-D10860C42D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224073">
              <a:off x="6143781" y="2729924"/>
              <a:ext cx="519332" cy="529799"/>
            </a:xfrm>
            <a:prstGeom prst="rect">
              <a:avLst/>
            </a:prstGeom>
          </p:spPr>
        </p:pic>
        <p:sp>
          <p:nvSpPr>
            <p:cNvPr id="16" name="Rectangle: Rounded Corners 15">
              <a:extLst>
                <a:ext uri="{FF2B5EF4-FFF2-40B4-BE49-F238E27FC236}">
                  <a16:creationId xmlns:a16="http://schemas.microsoft.com/office/drawing/2014/main" id="{51CF15FC-6745-D5CA-EBAF-06050177BFB2}"/>
                </a:ext>
              </a:extLst>
            </p:cNvPr>
            <p:cNvSpPr/>
            <p:nvPr/>
          </p:nvSpPr>
          <p:spPr>
            <a:xfrm>
              <a:off x="4067913" y="3231099"/>
              <a:ext cx="138930" cy="1083511"/>
            </a:xfrm>
            <a:prstGeom prst="roundRect">
              <a:avLst>
                <a:gd name="adj" fmla="val 50000"/>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0" name="Straight Connector 19">
              <a:extLst>
                <a:ext uri="{FF2B5EF4-FFF2-40B4-BE49-F238E27FC236}">
                  <a16:creationId xmlns:a16="http://schemas.microsoft.com/office/drawing/2014/main" id="{A756873C-CD82-C7FB-0C83-BED63E4087E1}"/>
                </a:ext>
              </a:extLst>
            </p:cNvPr>
            <p:cNvCxnSpPr>
              <a:cxnSpLocks/>
            </p:cNvCxnSpPr>
            <p:nvPr/>
          </p:nvCxnSpPr>
          <p:spPr>
            <a:xfrm flipV="1">
              <a:off x="5289525" y="2503757"/>
              <a:ext cx="0" cy="90250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C3ACBCE-6913-7FA2-F6B9-2849CBD91234}"/>
                </a:ext>
              </a:extLst>
            </p:cNvPr>
            <p:cNvCxnSpPr>
              <a:cxnSpLocks/>
            </p:cNvCxnSpPr>
            <p:nvPr/>
          </p:nvCxnSpPr>
          <p:spPr>
            <a:xfrm flipV="1">
              <a:off x="6926166" y="2503757"/>
              <a:ext cx="0" cy="90250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91096F9-14F6-B175-F2DE-6726ACE9B3F7}"/>
                </a:ext>
              </a:extLst>
            </p:cNvPr>
            <p:cNvCxnSpPr>
              <a:cxnSpLocks/>
            </p:cNvCxnSpPr>
            <p:nvPr/>
          </p:nvCxnSpPr>
          <p:spPr>
            <a:xfrm flipH="1">
              <a:off x="5289525" y="3395143"/>
              <a:ext cx="1636641"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D9EA6DA-2030-0FA4-EF07-9EE8B5A33C82}"/>
                </a:ext>
              </a:extLst>
            </p:cNvPr>
            <p:cNvSpPr/>
            <p:nvPr/>
          </p:nvSpPr>
          <p:spPr>
            <a:xfrm>
              <a:off x="9238355" y="2503756"/>
              <a:ext cx="1636641" cy="902500"/>
            </a:xfrm>
            <a:prstGeom prst="rect">
              <a:avLst/>
            </a:prstGeom>
            <a:solidFill>
              <a:schemeClr val="accent1">
                <a:lumMod val="20000"/>
                <a:lumOff val="80000"/>
              </a:schemeClr>
            </a:solidFill>
            <a:ln w="1905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B027561F-0359-3EA8-AC05-2D82B8DB06B5}"/>
                </a:ext>
              </a:extLst>
            </p:cNvPr>
            <p:cNvSpPr/>
            <p:nvPr/>
          </p:nvSpPr>
          <p:spPr>
            <a:xfrm>
              <a:off x="9159645" y="2390394"/>
              <a:ext cx="1794084" cy="163982"/>
            </a:xfrm>
            <a:prstGeom prst="rect">
              <a:avLst/>
            </a:prstGeom>
            <a:solidFill>
              <a:srgbClr val="EDDA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0A54F638-E2E7-90F2-57CE-FDD729420477}"/>
                </a:ext>
              </a:extLst>
            </p:cNvPr>
            <p:cNvGrpSpPr/>
            <p:nvPr/>
          </p:nvGrpSpPr>
          <p:grpSpPr>
            <a:xfrm rot="1060178">
              <a:off x="9819296" y="2900901"/>
              <a:ext cx="435014" cy="299709"/>
              <a:chOff x="7665658" y="1894934"/>
              <a:chExt cx="492501" cy="332608"/>
            </a:xfrm>
          </p:grpSpPr>
          <p:cxnSp>
            <p:nvCxnSpPr>
              <p:cNvPr id="1050" name="Connector: Curved 1049">
                <a:extLst>
                  <a:ext uri="{FF2B5EF4-FFF2-40B4-BE49-F238E27FC236}">
                    <a16:creationId xmlns:a16="http://schemas.microsoft.com/office/drawing/2014/main" id="{989B1218-7ABB-5D43-AE42-78352F403A6B}"/>
                  </a:ext>
                </a:extLst>
              </p:cNvPr>
              <p:cNvCxnSpPr>
                <a:cxnSpLocks/>
              </p:cNvCxnSpPr>
              <p:nvPr/>
            </p:nvCxnSpPr>
            <p:spPr>
              <a:xfrm rot="4080000">
                <a:off x="7665657" y="1894935"/>
                <a:ext cx="324000" cy="323997"/>
              </a:xfrm>
              <a:prstGeom prst="curvedConnector3">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51" name="Connector: Curved 1050">
                <a:extLst>
                  <a:ext uri="{FF2B5EF4-FFF2-40B4-BE49-F238E27FC236}">
                    <a16:creationId xmlns:a16="http://schemas.microsoft.com/office/drawing/2014/main" id="{805B786C-683E-1C55-F04C-070A0F72263A}"/>
                  </a:ext>
                </a:extLst>
              </p:cNvPr>
              <p:cNvCxnSpPr>
                <a:cxnSpLocks/>
              </p:cNvCxnSpPr>
              <p:nvPr/>
            </p:nvCxnSpPr>
            <p:spPr>
              <a:xfrm rot="4080000">
                <a:off x="7746601" y="1903542"/>
                <a:ext cx="324000" cy="324000"/>
              </a:xfrm>
              <a:prstGeom prst="curvedConnector3">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52" name="Connector: Curved 1051">
                <a:extLst>
                  <a:ext uri="{FF2B5EF4-FFF2-40B4-BE49-F238E27FC236}">
                    <a16:creationId xmlns:a16="http://schemas.microsoft.com/office/drawing/2014/main" id="{A9E827C9-091B-9B52-F2FF-E596216F19DB}"/>
                  </a:ext>
                </a:extLst>
              </p:cNvPr>
              <p:cNvCxnSpPr>
                <a:cxnSpLocks/>
              </p:cNvCxnSpPr>
              <p:nvPr/>
            </p:nvCxnSpPr>
            <p:spPr>
              <a:xfrm rot="4080000">
                <a:off x="7834158" y="1898712"/>
                <a:ext cx="323999" cy="324002"/>
              </a:xfrm>
              <a:prstGeom prst="curvedConnector3">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C8F249B6-46B6-2F91-3DD3-304E93376762}"/>
                </a:ext>
              </a:extLst>
            </p:cNvPr>
            <p:cNvSpPr txBox="1"/>
            <p:nvPr/>
          </p:nvSpPr>
          <p:spPr>
            <a:xfrm>
              <a:off x="1284069" y="1661665"/>
              <a:ext cx="1783933"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PRELIMINARY</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B172642E-E140-9D7A-CCD0-5DC543B7A5D7}"/>
                </a:ext>
              </a:extLst>
            </p:cNvPr>
            <p:cNvSpPr txBox="1"/>
            <p:nvPr/>
          </p:nvSpPr>
          <p:spPr>
            <a:xfrm>
              <a:off x="3255490" y="1650980"/>
              <a:ext cx="1783933"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831150D8-D6C8-1692-C6BF-E621EBB46FF9}"/>
                </a:ext>
              </a:extLst>
            </p:cNvPr>
            <p:cNvSpPr txBox="1"/>
            <p:nvPr/>
          </p:nvSpPr>
          <p:spPr>
            <a:xfrm>
              <a:off x="6189934" y="1654990"/>
              <a:ext cx="1783933"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SECONDARY</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4E474F38-D65C-B170-97C2-F9C830287CE9}"/>
                </a:ext>
              </a:extLst>
            </p:cNvPr>
            <p:cNvSpPr txBox="1"/>
            <p:nvPr/>
          </p:nvSpPr>
          <p:spPr>
            <a:xfrm>
              <a:off x="9148010" y="1646821"/>
              <a:ext cx="1783933"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TERTIARY</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8" name="TextBox 1027">
              <a:extLst>
                <a:ext uri="{FF2B5EF4-FFF2-40B4-BE49-F238E27FC236}">
                  <a16:creationId xmlns:a16="http://schemas.microsoft.com/office/drawing/2014/main" id="{B6402F8C-14BF-CF99-F6FD-FC14E88BBB13}"/>
                </a:ext>
              </a:extLst>
            </p:cNvPr>
            <p:cNvSpPr txBox="1"/>
            <p:nvPr/>
          </p:nvSpPr>
          <p:spPr>
            <a:xfrm>
              <a:off x="5279576" y="3419656"/>
              <a:ext cx="1783933"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Activated sludge or filter beds etc.</a:t>
              </a:r>
              <a:endParaRPr kumimoji="0" lang="en-GB"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9" name="Arrow: Right 1028">
              <a:extLst>
                <a:ext uri="{FF2B5EF4-FFF2-40B4-BE49-F238E27FC236}">
                  <a16:creationId xmlns:a16="http://schemas.microsoft.com/office/drawing/2014/main" id="{DBB866BC-5E02-A49A-2856-F58A72F36155}"/>
                </a:ext>
              </a:extLst>
            </p:cNvPr>
            <p:cNvSpPr/>
            <p:nvPr/>
          </p:nvSpPr>
          <p:spPr>
            <a:xfrm>
              <a:off x="2985857" y="2781109"/>
              <a:ext cx="310199" cy="374570"/>
            </a:xfrm>
            <a:prstGeom prst="rightArrow">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30" name="Arrow: Right 1029">
              <a:extLst>
                <a:ext uri="{FF2B5EF4-FFF2-40B4-BE49-F238E27FC236}">
                  <a16:creationId xmlns:a16="http://schemas.microsoft.com/office/drawing/2014/main" id="{3684D98C-D320-4B79-2D66-C700B37E7595}"/>
                </a:ext>
              </a:extLst>
            </p:cNvPr>
            <p:cNvSpPr/>
            <p:nvPr/>
          </p:nvSpPr>
          <p:spPr>
            <a:xfrm>
              <a:off x="4951600" y="2775235"/>
              <a:ext cx="310199" cy="374570"/>
            </a:xfrm>
            <a:prstGeom prst="rightArrow">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31" name="Arrow: Right 1030">
              <a:extLst>
                <a:ext uri="{FF2B5EF4-FFF2-40B4-BE49-F238E27FC236}">
                  <a16:creationId xmlns:a16="http://schemas.microsoft.com/office/drawing/2014/main" id="{626077C9-41E4-8959-D5AB-401FD93AC236}"/>
                </a:ext>
              </a:extLst>
            </p:cNvPr>
            <p:cNvSpPr/>
            <p:nvPr/>
          </p:nvSpPr>
          <p:spPr>
            <a:xfrm>
              <a:off x="6926801" y="2781109"/>
              <a:ext cx="310199" cy="374570"/>
            </a:xfrm>
            <a:prstGeom prst="rightArrow">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32" name="Arrow: Right 1031">
              <a:extLst>
                <a:ext uri="{FF2B5EF4-FFF2-40B4-BE49-F238E27FC236}">
                  <a16:creationId xmlns:a16="http://schemas.microsoft.com/office/drawing/2014/main" id="{C87BBABA-B8F6-DF8A-6BCB-55C077C52A30}"/>
                </a:ext>
              </a:extLst>
            </p:cNvPr>
            <p:cNvSpPr/>
            <p:nvPr/>
          </p:nvSpPr>
          <p:spPr>
            <a:xfrm>
              <a:off x="8890634" y="2776958"/>
              <a:ext cx="310199" cy="374570"/>
            </a:xfrm>
            <a:prstGeom prst="rightArrow">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33" name="TextBox 1032">
              <a:extLst>
                <a:ext uri="{FF2B5EF4-FFF2-40B4-BE49-F238E27FC236}">
                  <a16:creationId xmlns:a16="http://schemas.microsoft.com/office/drawing/2014/main" id="{0DFC9C2A-6429-D888-2564-C65D83A1FC09}"/>
                </a:ext>
              </a:extLst>
            </p:cNvPr>
            <p:cNvSpPr txBox="1"/>
            <p:nvPr/>
          </p:nvSpPr>
          <p:spPr>
            <a:xfrm>
              <a:off x="9206402" y="3416283"/>
              <a:ext cx="1783933"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UV or chlorination etc.</a:t>
              </a:r>
              <a:endParaRPr kumimoji="0" lang="en-GB"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4" name="Rectangle: Rounded Corners 1033">
              <a:extLst>
                <a:ext uri="{FF2B5EF4-FFF2-40B4-BE49-F238E27FC236}">
                  <a16:creationId xmlns:a16="http://schemas.microsoft.com/office/drawing/2014/main" id="{8729FA66-D6A3-2B33-1BCB-66ED328032F8}"/>
                </a:ext>
              </a:extLst>
            </p:cNvPr>
            <p:cNvSpPr/>
            <p:nvPr/>
          </p:nvSpPr>
          <p:spPr>
            <a:xfrm>
              <a:off x="8001856" y="3231106"/>
              <a:ext cx="138930" cy="1083511"/>
            </a:xfrm>
            <a:prstGeom prst="roundRect">
              <a:avLst>
                <a:gd name="adj" fmla="val 50000"/>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35" name="Rectangle: Top Corners Snipped 1034">
              <a:extLst>
                <a:ext uri="{FF2B5EF4-FFF2-40B4-BE49-F238E27FC236}">
                  <a16:creationId xmlns:a16="http://schemas.microsoft.com/office/drawing/2014/main" id="{F86C774E-EF52-5857-FEFF-199A4B45D16D}"/>
                </a:ext>
              </a:extLst>
            </p:cNvPr>
            <p:cNvSpPr/>
            <p:nvPr/>
          </p:nvSpPr>
          <p:spPr>
            <a:xfrm rot="10800000">
              <a:off x="3316126" y="2928936"/>
              <a:ext cx="1636641" cy="477321"/>
            </a:xfrm>
            <a:prstGeom prst="snip2SameRect">
              <a:avLst>
                <a:gd name="adj1" fmla="val 50000"/>
                <a:gd name="adj2" fmla="val 0"/>
              </a:avLst>
            </a:prstGeom>
            <a:gradFill flip="none" rotWithShape="1">
              <a:gsLst>
                <a:gs pos="0">
                  <a:srgbClr val="E8D1BA"/>
                </a:gs>
                <a:gs pos="100000">
                  <a:srgbClr val="CC9966"/>
                </a:gs>
                <a:gs pos="100000">
                  <a:srgbClr val="C38649"/>
                </a:gs>
              </a:gsLst>
              <a:lin ang="16200000" scaled="1"/>
              <a:tileRect/>
            </a:gradFill>
            <a:ln w="1905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36" name="Rectangle: Top Corners Snipped 1035">
              <a:extLst>
                <a:ext uri="{FF2B5EF4-FFF2-40B4-BE49-F238E27FC236}">
                  <a16:creationId xmlns:a16="http://schemas.microsoft.com/office/drawing/2014/main" id="{5538C5BB-3D3E-FF44-9E10-F30C5805E702}"/>
                </a:ext>
              </a:extLst>
            </p:cNvPr>
            <p:cNvSpPr/>
            <p:nvPr/>
          </p:nvSpPr>
          <p:spPr>
            <a:xfrm rot="10800000">
              <a:off x="7253001" y="2928938"/>
              <a:ext cx="1636641" cy="477321"/>
            </a:xfrm>
            <a:prstGeom prst="snip2SameRect">
              <a:avLst>
                <a:gd name="adj1" fmla="val 50000"/>
                <a:gd name="adj2" fmla="val 0"/>
              </a:avLst>
            </a:prstGeom>
            <a:gradFill flip="none" rotWithShape="1">
              <a:gsLst>
                <a:gs pos="0">
                  <a:schemeClr val="accent1">
                    <a:lumMod val="20000"/>
                    <a:lumOff val="80000"/>
                  </a:schemeClr>
                </a:gs>
                <a:gs pos="100000">
                  <a:srgbClr val="CC9966"/>
                </a:gs>
                <a:gs pos="100000">
                  <a:srgbClr val="C38649"/>
                </a:gs>
              </a:gsLst>
              <a:lin ang="16200000" scaled="1"/>
              <a:tileRect/>
            </a:gradFill>
            <a:ln w="1905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37" name="Rectangle 1036">
              <a:extLst>
                <a:ext uri="{FF2B5EF4-FFF2-40B4-BE49-F238E27FC236}">
                  <a16:creationId xmlns:a16="http://schemas.microsoft.com/office/drawing/2014/main" id="{8F72504F-CEA8-D9AA-34F4-AD330CD7AEAE}"/>
                </a:ext>
              </a:extLst>
            </p:cNvPr>
            <p:cNvSpPr/>
            <p:nvPr/>
          </p:nvSpPr>
          <p:spPr>
            <a:xfrm>
              <a:off x="3316126" y="2564699"/>
              <a:ext cx="1636641" cy="378423"/>
            </a:xfrm>
            <a:prstGeom prst="rect">
              <a:avLst/>
            </a:prstGeom>
            <a:solidFill>
              <a:srgbClr val="E8D1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38" name="Rectangle 1037">
              <a:extLst>
                <a:ext uri="{FF2B5EF4-FFF2-40B4-BE49-F238E27FC236}">
                  <a16:creationId xmlns:a16="http://schemas.microsoft.com/office/drawing/2014/main" id="{0BBB55E3-AAD8-7793-6EF3-A6D298D57DD3}"/>
                </a:ext>
              </a:extLst>
            </p:cNvPr>
            <p:cNvSpPr/>
            <p:nvPr/>
          </p:nvSpPr>
          <p:spPr>
            <a:xfrm>
              <a:off x="7253001" y="2564700"/>
              <a:ext cx="1636641" cy="37842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039" name="Straight Connector 1038">
              <a:extLst>
                <a:ext uri="{FF2B5EF4-FFF2-40B4-BE49-F238E27FC236}">
                  <a16:creationId xmlns:a16="http://schemas.microsoft.com/office/drawing/2014/main" id="{6D060293-A87A-CE67-21A5-CD25BC5875E9}"/>
                </a:ext>
              </a:extLst>
            </p:cNvPr>
            <p:cNvCxnSpPr>
              <a:stCxn id="1035" idx="0"/>
            </p:cNvCxnSpPr>
            <p:nvPr/>
          </p:nvCxnSpPr>
          <p:spPr>
            <a:xfrm flipV="1">
              <a:off x="3316126" y="2513881"/>
              <a:ext cx="0" cy="653715"/>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6CBD84AD-9180-379A-4E68-E6C00F9993D5}"/>
                </a:ext>
              </a:extLst>
            </p:cNvPr>
            <p:cNvCxnSpPr/>
            <p:nvPr/>
          </p:nvCxnSpPr>
          <p:spPr>
            <a:xfrm flipV="1">
              <a:off x="4952767" y="2513881"/>
              <a:ext cx="0" cy="653715"/>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92C46660-1190-4C27-98B6-AC1410193563}"/>
                </a:ext>
              </a:extLst>
            </p:cNvPr>
            <p:cNvCxnSpPr/>
            <p:nvPr/>
          </p:nvCxnSpPr>
          <p:spPr>
            <a:xfrm flipV="1">
              <a:off x="7253001" y="2513881"/>
              <a:ext cx="0" cy="653715"/>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F69584B6-9515-9BBE-BA92-359A3BD5B115}"/>
                </a:ext>
              </a:extLst>
            </p:cNvPr>
            <p:cNvCxnSpPr/>
            <p:nvPr/>
          </p:nvCxnSpPr>
          <p:spPr>
            <a:xfrm flipV="1">
              <a:off x="8889642" y="2513881"/>
              <a:ext cx="0" cy="653715"/>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43" name="Rectangle: Rounded Corners 1042">
              <a:extLst>
                <a:ext uri="{FF2B5EF4-FFF2-40B4-BE49-F238E27FC236}">
                  <a16:creationId xmlns:a16="http://schemas.microsoft.com/office/drawing/2014/main" id="{BE98C6D0-25D4-3CE1-9230-2B8E88A91F46}"/>
                </a:ext>
              </a:extLst>
            </p:cNvPr>
            <p:cNvSpPr/>
            <p:nvPr/>
          </p:nvSpPr>
          <p:spPr>
            <a:xfrm rot="16200000">
              <a:off x="6468000" y="1849744"/>
              <a:ext cx="141730" cy="4788000"/>
            </a:xfrm>
            <a:prstGeom prst="roundRect">
              <a:avLst>
                <a:gd name="adj" fmla="val 0"/>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44" name="Isosceles Triangle 1043">
              <a:extLst>
                <a:ext uri="{FF2B5EF4-FFF2-40B4-BE49-F238E27FC236}">
                  <a16:creationId xmlns:a16="http://schemas.microsoft.com/office/drawing/2014/main" id="{624AE7B8-518D-1EB6-98E3-D74E986C53C3}"/>
                </a:ext>
              </a:extLst>
            </p:cNvPr>
            <p:cNvSpPr/>
            <p:nvPr/>
          </p:nvSpPr>
          <p:spPr>
            <a:xfrm rot="5400000">
              <a:off x="8846427" y="4157882"/>
              <a:ext cx="358976" cy="183867"/>
            </a:xfrm>
            <a:prstGeom prst="triangl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45" name="TextBox 1044">
              <a:extLst>
                <a:ext uri="{FF2B5EF4-FFF2-40B4-BE49-F238E27FC236}">
                  <a16:creationId xmlns:a16="http://schemas.microsoft.com/office/drawing/2014/main" id="{CB22B3A9-EE0F-DA22-965E-80E5C7C88554}"/>
                </a:ext>
              </a:extLst>
            </p:cNvPr>
            <p:cNvSpPr txBox="1"/>
            <p:nvPr/>
          </p:nvSpPr>
          <p:spPr>
            <a:xfrm>
              <a:off x="8946842" y="4090667"/>
              <a:ext cx="2353997"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SLUDGE TREATMENT</a:t>
              </a:r>
              <a:endParaRPr kumimoji="0" lang="en-GB"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6" name="Arrow: Right 1045">
              <a:extLst>
                <a:ext uri="{FF2B5EF4-FFF2-40B4-BE49-F238E27FC236}">
                  <a16:creationId xmlns:a16="http://schemas.microsoft.com/office/drawing/2014/main" id="{ECF65678-BE6A-FCA0-2FFA-EC863B1B2C57}"/>
                </a:ext>
              </a:extLst>
            </p:cNvPr>
            <p:cNvSpPr/>
            <p:nvPr/>
          </p:nvSpPr>
          <p:spPr>
            <a:xfrm>
              <a:off x="1008000" y="2782769"/>
              <a:ext cx="310199" cy="374570"/>
            </a:xfrm>
            <a:prstGeom prst="rightArrow">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47" name="Arrow: Right 1046">
              <a:extLst>
                <a:ext uri="{FF2B5EF4-FFF2-40B4-BE49-F238E27FC236}">
                  <a16:creationId xmlns:a16="http://schemas.microsoft.com/office/drawing/2014/main" id="{53B7FD0D-DAA1-C556-275F-EAF9DA5FD583}"/>
                </a:ext>
              </a:extLst>
            </p:cNvPr>
            <p:cNvSpPr/>
            <p:nvPr/>
          </p:nvSpPr>
          <p:spPr>
            <a:xfrm>
              <a:off x="10872522" y="2784023"/>
              <a:ext cx="310199" cy="374570"/>
            </a:xfrm>
            <a:prstGeom prst="rightArrow">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48" name="TextBox 1047">
              <a:extLst>
                <a:ext uri="{FF2B5EF4-FFF2-40B4-BE49-F238E27FC236}">
                  <a16:creationId xmlns:a16="http://schemas.microsoft.com/office/drawing/2014/main" id="{5923EC99-EC3C-BB72-3002-DFC290F36A97}"/>
                </a:ext>
              </a:extLst>
            </p:cNvPr>
            <p:cNvSpPr txBox="1"/>
            <p:nvPr/>
          </p:nvSpPr>
          <p:spPr>
            <a:xfrm>
              <a:off x="-110286" y="2825853"/>
              <a:ext cx="1240865"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INFLUENT</a:t>
              </a:r>
              <a:endParaRPr kumimoji="0" lang="en-GB"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9" name="TextBox 1048">
              <a:extLst>
                <a:ext uri="{FF2B5EF4-FFF2-40B4-BE49-F238E27FC236}">
                  <a16:creationId xmlns:a16="http://schemas.microsoft.com/office/drawing/2014/main" id="{BA692B90-E3B9-624F-4502-AE5288195776}"/>
                </a:ext>
              </a:extLst>
            </p:cNvPr>
            <p:cNvSpPr txBox="1"/>
            <p:nvPr/>
          </p:nvSpPr>
          <p:spPr>
            <a:xfrm>
              <a:off x="11022727" y="2817789"/>
              <a:ext cx="1308253"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EFFLUENT</a:t>
              </a:r>
              <a:endParaRPr kumimoji="0" lang="en-GB"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9D56D101-6872-BCFE-F1A2-216B67E0036F}"/>
                </a:ext>
              </a:extLst>
            </p:cNvPr>
            <p:cNvSpPr txBox="1"/>
            <p:nvPr/>
          </p:nvSpPr>
          <p:spPr>
            <a:xfrm>
              <a:off x="1286806" y="2249152"/>
              <a:ext cx="1783933"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screening</a:t>
              </a:r>
              <a:endParaRPr kumimoji="0" lang="en-GB"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00A2E343-1877-3668-A1B8-09FA3BB7CDF6}"/>
                </a:ext>
              </a:extLst>
            </p:cNvPr>
            <p:cNvSpPr txBox="1"/>
            <p:nvPr/>
          </p:nvSpPr>
          <p:spPr>
            <a:xfrm>
              <a:off x="3241166" y="2249683"/>
              <a:ext cx="1783933"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sedimentation</a:t>
              </a:r>
              <a:endParaRPr kumimoji="0" lang="en-GB"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4" name="TextBox 1023">
              <a:extLst>
                <a:ext uri="{FF2B5EF4-FFF2-40B4-BE49-F238E27FC236}">
                  <a16:creationId xmlns:a16="http://schemas.microsoft.com/office/drawing/2014/main" id="{C8C68529-5A32-EA7A-F04E-F30412030247}"/>
                </a:ext>
              </a:extLst>
            </p:cNvPr>
            <p:cNvSpPr txBox="1"/>
            <p:nvPr/>
          </p:nvSpPr>
          <p:spPr>
            <a:xfrm>
              <a:off x="5209946" y="2249152"/>
              <a:ext cx="1783933"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biological</a:t>
              </a:r>
              <a:endParaRPr kumimoji="0" lang="en-GB"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5" name="TextBox 1024">
              <a:extLst>
                <a:ext uri="{FF2B5EF4-FFF2-40B4-BE49-F238E27FC236}">
                  <a16:creationId xmlns:a16="http://schemas.microsoft.com/office/drawing/2014/main" id="{5D9420E7-3791-4DC4-EF90-860E2327AFF5}"/>
                </a:ext>
              </a:extLst>
            </p:cNvPr>
            <p:cNvSpPr txBox="1"/>
            <p:nvPr/>
          </p:nvSpPr>
          <p:spPr>
            <a:xfrm>
              <a:off x="9188470" y="2249379"/>
              <a:ext cx="1783933"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disinfection</a:t>
              </a:r>
              <a:endParaRPr kumimoji="0" lang="en-GB"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7" name="TextBox 1026">
              <a:extLst>
                <a:ext uri="{FF2B5EF4-FFF2-40B4-BE49-F238E27FC236}">
                  <a16:creationId xmlns:a16="http://schemas.microsoft.com/office/drawing/2014/main" id="{F8D051BD-6F4B-FB76-E97E-B74E7BE2B7C5}"/>
                </a:ext>
              </a:extLst>
            </p:cNvPr>
            <p:cNvSpPr txBox="1"/>
            <p:nvPr/>
          </p:nvSpPr>
          <p:spPr>
            <a:xfrm>
              <a:off x="7179354" y="2248944"/>
              <a:ext cx="1783933"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sedimentation</a:t>
              </a:r>
              <a:endParaRPr kumimoji="0" lang="en-GB"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3" name="TextBox 1052">
              <a:extLst>
                <a:ext uri="{FF2B5EF4-FFF2-40B4-BE49-F238E27FC236}">
                  <a16:creationId xmlns:a16="http://schemas.microsoft.com/office/drawing/2014/main" id="{89DFB333-87E1-E739-5D6C-9E11685C4DCE}"/>
                </a:ext>
              </a:extLst>
            </p:cNvPr>
            <p:cNvSpPr txBox="1"/>
            <p:nvPr/>
          </p:nvSpPr>
          <p:spPr>
            <a:xfrm>
              <a:off x="9954785" y="2637932"/>
              <a:ext cx="520336"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UV</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123" name="TextBox 5122">
            <a:extLst>
              <a:ext uri="{FF2B5EF4-FFF2-40B4-BE49-F238E27FC236}">
                <a16:creationId xmlns:a16="http://schemas.microsoft.com/office/drawing/2014/main" id="{31FE8E5A-E195-43E7-6263-CDB4C3BA18F5}"/>
              </a:ext>
            </a:extLst>
          </p:cNvPr>
          <p:cNvSpPr txBox="1"/>
          <p:nvPr/>
        </p:nvSpPr>
        <p:spPr>
          <a:xfrm>
            <a:off x="1299336" y="5225214"/>
            <a:ext cx="9945693" cy="830997"/>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srgbClr val="008683"/>
                </a:solidFill>
                <a:effectLst/>
                <a:uLnTx/>
                <a:uFillTx/>
                <a:latin typeface="Arial" panose="020B0604020202020204" pitchFamily="34" charset="0"/>
                <a:ea typeface="Calibri" panose="020F0502020204030204" pitchFamily="34" charset="0"/>
                <a:cs typeface="Arial" panose="020B0604020202020204" pitchFamily="34" charset="0"/>
              </a:rPr>
              <a:t>Conventional wastewater treatment typically operates through a series of physical and biological treatment steps</a:t>
            </a:r>
          </a:p>
        </p:txBody>
      </p:sp>
      <p:sp>
        <p:nvSpPr>
          <p:cNvPr id="5125" name="Rectangle 5124">
            <a:extLst>
              <a:ext uri="{FF2B5EF4-FFF2-40B4-BE49-F238E27FC236}">
                <a16:creationId xmlns:a16="http://schemas.microsoft.com/office/drawing/2014/main" id="{94EA8ACE-8040-9671-E323-C9EDC4CD7316}"/>
              </a:ext>
            </a:extLst>
          </p:cNvPr>
          <p:cNvSpPr/>
          <p:nvPr/>
        </p:nvSpPr>
        <p:spPr>
          <a:xfrm>
            <a:off x="0" y="107180"/>
            <a:ext cx="12076176" cy="709685"/>
          </a:xfrm>
          <a:prstGeom prst="rect">
            <a:avLst/>
          </a:prstGeom>
          <a:solidFill>
            <a:srgbClr val="00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26" name="TextBox 5125">
            <a:extLst>
              <a:ext uri="{FF2B5EF4-FFF2-40B4-BE49-F238E27FC236}">
                <a16:creationId xmlns:a16="http://schemas.microsoft.com/office/drawing/2014/main" id="{6F7B7E1F-9612-5B40-E4F4-89C980F7CC83}"/>
              </a:ext>
            </a:extLst>
          </p:cNvPr>
          <p:cNvSpPr txBox="1"/>
          <p:nvPr/>
        </p:nvSpPr>
        <p:spPr>
          <a:xfrm>
            <a:off x="81888" y="200411"/>
            <a:ext cx="9863328"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Wastewater treatment</a:t>
            </a:r>
          </a:p>
        </p:txBody>
      </p:sp>
    </p:spTree>
    <p:extLst>
      <p:ext uri="{BB962C8B-B14F-4D97-AF65-F5344CB8AC3E}">
        <p14:creationId xmlns:p14="http://schemas.microsoft.com/office/powerpoint/2010/main" val="3664407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DC6016-57A6-2CAA-A92F-86DFC2BB1CBC}"/>
              </a:ext>
            </a:extLst>
          </p:cNvPr>
          <p:cNvSpPr/>
          <p:nvPr/>
        </p:nvSpPr>
        <p:spPr>
          <a:xfrm>
            <a:off x="0" y="0"/>
            <a:ext cx="6553200" cy="6858000"/>
          </a:xfrm>
          <a:prstGeom prst="rect">
            <a:avLst/>
          </a:prstGeom>
          <a:solidFill>
            <a:srgbClr val="009999"/>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8E364C-F5AD-5C33-BC02-D2F8D63BD791}"/>
              </a:ext>
            </a:extLst>
          </p:cNvPr>
          <p:cNvSpPr txBox="1"/>
          <p:nvPr/>
        </p:nvSpPr>
        <p:spPr>
          <a:xfrm>
            <a:off x="85346" y="195066"/>
            <a:ext cx="5529071" cy="2908489"/>
          </a:xfrm>
          <a:prstGeom prst="rect">
            <a:avLst/>
          </a:prstGeom>
          <a:noFill/>
          <a:ln>
            <a:noFill/>
          </a:ln>
        </p:spPr>
        <p:txBody>
          <a:bodyPr wrap="square">
            <a:spAutoFit/>
          </a:bodyPr>
          <a:lstStyle/>
          <a:p>
            <a:pPr marL="0" marR="0" lvl="0" indent="0" algn="l" defTabSz="914377" rtl="0" eaLnBrk="1" fontAlgn="auto" latinLnBrk="0" hangingPunct="1">
              <a:lnSpc>
                <a:spcPct val="100000"/>
              </a:lnSpc>
              <a:spcBef>
                <a:spcPts val="0"/>
              </a:spcBef>
              <a:spcAft>
                <a:spcPts val="24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Wastewater treatment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Welsh WWTPs predominantly perform either biological filtration or the activated sludge process</a:t>
            </a:r>
          </a:p>
          <a:p>
            <a:pPr marL="0" marR="0" lvl="0" indent="0" algn="l" defTabSz="914377"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Some Welsh WWTPs perform an additional UV disinfection step</a:t>
            </a:r>
          </a:p>
        </p:txBody>
      </p:sp>
      <p:sp>
        <p:nvSpPr>
          <p:cNvPr id="9" name="Rectangle: Rounded Corners 8">
            <a:extLst>
              <a:ext uri="{FF2B5EF4-FFF2-40B4-BE49-F238E27FC236}">
                <a16:creationId xmlns:a16="http://schemas.microsoft.com/office/drawing/2014/main" id="{48385047-2F74-E8D6-9B04-1EE3143CE2C6}"/>
              </a:ext>
            </a:extLst>
          </p:cNvPr>
          <p:cNvSpPr/>
          <p:nvPr/>
        </p:nvSpPr>
        <p:spPr>
          <a:xfrm>
            <a:off x="176115" y="3304468"/>
            <a:ext cx="5728805" cy="1718536"/>
          </a:xfrm>
          <a:prstGeom prst="roundRect">
            <a:avLst>
              <a:gd name="adj" fmla="val 0"/>
            </a:avLst>
          </a:prstGeom>
          <a:solidFill>
            <a:srgbClr val="D8F1F0">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819B93D-70E4-F6B7-27A1-F340D0D0C13D}"/>
              </a:ext>
            </a:extLst>
          </p:cNvPr>
          <p:cNvSpPr txBox="1"/>
          <p:nvPr/>
        </p:nvSpPr>
        <p:spPr>
          <a:xfrm>
            <a:off x="176982" y="3358872"/>
            <a:ext cx="5728805" cy="1620957"/>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US" sz="2400" b="1" i="0" u="none" strike="noStrike" kern="1200" cap="none" spc="0" normalizeH="0" baseline="0" noProof="0" dirty="0">
                <a:ln>
                  <a:noFill/>
                </a:ln>
                <a:solidFill>
                  <a:srgbClr val="008683"/>
                </a:solidFill>
                <a:effectLst/>
                <a:uLnTx/>
                <a:uFillTx/>
                <a:latin typeface="Arial" panose="020B0604020202020204" pitchFamily="34" charset="0"/>
                <a:ea typeface="Calibri" panose="020F0502020204030204" pitchFamily="34" charset="0"/>
                <a:cs typeface="Arial" panose="020B0604020202020204" pitchFamily="34" charset="0"/>
              </a:rPr>
              <a:t>AIM 2</a:t>
            </a: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8683"/>
                </a:solidFill>
                <a:effectLst/>
                <a:uLnTx/>
                <a:uFillTx/>
                <a:latin typeface="Arial" panose="020B0604020202020204" pitchFamily="34" charset="0"/>
                <a:ea typeface="Calibri" panose="020F0502020204030204" pitchFamily="34" charset="0"/>
                <a:cs typeface="Arial" panose="020B0604020202020204" pitchFamily="34" charset="0"/>
              </a:rPr>
              <a:t>Assess the impact of different treatment technologies on the abundance of ARGs in the final effluent</a:t>
            </a:r>
          </a:p>
        </p:txBody>
      </p:sp>
      <p:pic>
        <p:nvPicPr>
          <p:cNvPr id="5122" name="Picture 2">
            <a:extLst>
              <a:ext uri="{FF2B5EF4-FFF2-40B4-BE49-F238E27FC236}">
                <a16:creationId xmlns:a16="http://schemas.microsoft.com/office/drawing/2014/main" id="{32D8AC35-0071-798C-4E09-775EC533BE9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93" b="12877"/>
          <a:stretch/>
        </p:blipFill>
        <p:spPr bwMode="auto">
          <a:xfrm>
            <a:off x="6148389" y="210780"/>
            <a:ext cx="5820443" cy="31597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B5E6F30B-9FB5-4512-E482-CC4D830A9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8389" y="3370502"/>
            <a:ext cx="5820443" cy="327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208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01FEE7D-8E88-429E-0431-1201B740B1F7}"/>
              </a:ext>
            </a:extLst>
          </p:cNvPr>
          <p:cNvSpPr/>
          <p:nvPr/>
        </p:nvSpPr>
        <p:spPr>
          <a:xfrm>
            <a:off x="7269529" y="5801083"/>
            <a:ext cx="4637337" cy="797515"/>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D353D58-DF8C-A1A8-0928-2722668636A5}"/>
              </a:ext>
            </a:extLst>
          </p:cNvPr>
          <p:cNvSpPr/>
          <p:nvPr/>
        </p:nvSpPr>
        <p:spPr>
          <a:xfrm>
            <a:off x="167149" y="969874"/>
            <a:ext cx="6462183" cy="5748076"/>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07B50C5-81EB-49BC-362D-0F3B7BDB0B50}"/>
              </a:ext>
            </a:extLst>
          </p:cNvPr>
          <p:cNvSpPr/>
          <p:nvPr/>
        </p:nvSpPr>
        <p:spPr>
          <a:xfrm>
            <a:off x="253400" y="1041192"/>
            <a:ext cx="5736299" cy="1091411"/>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C4AFA800-47C6-E485-DC3F-7BE3334121EA}"/>
              </a:ext>
            </a:extLst>
          </p:cNvPr>
          <p:cNvSpPr/>
          <p:nvPr/>
        </p:nvSpPr>
        <p:spPr>
          <a:xfrm>
            <a:off x="6823588" y="969876"/>
            <a:ext cx="5201264" cy="5748077"/>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9FAF90A-6989-6CD0-FF9E-B09081C40171}"/>
              </a:ext>
            </a:extLst>
          </p:cNvPr>
          <p:cNvSpPr/>
          <p:nvPr/>
        </p:nvSpPr>
        <p:spPr>
          <a:xfrm>
            <a:off x="0" y="107180"/>
            <a:ext cx="12076176" cy="709685"/>
          </a:xfrm>
          <a:prstGeom prst="rect">
            <a:avLst/>
          </a:prstGeom>
          <a:solidFill>
            <a:srgbClr val="00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D60B3AF-C562-F441-35CD-3D48BA4713FE}"/>
              </a:ext>
            </a:extLst>
          </p:cNvPr>
          <p:cNvSpPr txBox="1"/>
          <p:nvPr/>
        </p:nvSpPr>
        <p:spPr>
          <a:xfrm>
            <a:off x="81888" y="200411"/>
            <a:ext cx="9863328"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Effluent resistome profile and abundance</a:t>
            </a:r>
          </a:p>
        </p:txBody>
      </p:sp>
      <p:sp>
        <p:nvSpPr>
          <p:cNvPr id="44" name="TextBox 43">
            <a:extLst>
              <a:ext uri="{FF2B5EF4-FFF2-40B4-BE49-F238E27FC236}">
                <a16:creationId xmlns:a16="http://schemas.microsoft.com/office/drawing/2014/main" id="{E06A1F84-301D-0F3A-A15E-4A3EA333D177}"/>
              </a:ext>
            </a:extLst>
          </p:cNvPr>
          <p:cNvSpPr txBox="1"/>
          <p:nvPr/>
        </p:nvSpPr>
        <p:spPr>
          <a:xfrm>
            <a:off x="253400" y="1082004"/>
            <a:ext cx="5736299" cy="1015663"/>
          </a:xfrm>
          <a:prstGeom prst="rect">
            <a:avLst/>
          </a:prstGeom>
          <a:noFill/>
          <a:ln>
            <a:noFill/>
          </a:ln>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influent and effluent ARG profiles are similar, with some differences, e.g. in </a:t>
            </a:r>
            <a:r>
              <a:rPr kumimoji="0" lang="en-GB" sz="20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aadA7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a:t>
            </a:r>
            <a:r>
              <a:rPr kumimoji="0" lang="en-GB" sz="20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MLS ARG and abundances</a:t>
            </a:r>
          </a:p>
        </p:txBody>
      </p:sp>
      <p:sp>
        <p:nvSpPr>
          <p:cNvPr id="48" name="TextBox 47">
            <a:extLst>
              <a:ext uri="{FF2B5EF4-FFF2-40B4-BE49-F238E27FC236}">
                <a16:creationId xmlns:a16="http://schemas.microsoft.com/office/drawing/2014/main" id="{EF5F8D60-D781-3971-BE95-E024F2060F53}"/>
              </a:ext>
            </a:extLst>
          </p:cNvPr>
          <p:cNvSpPr txBox="1"/>
          <p:nvPr/>
        </p:nvSpPr>
        <p:spPr>
          <a:xfrm>
            <a:off x="7269523" y="5845885"/>
            <a:ext cx="4609352" cy="707886"/>
          </a:xfrm>
          <a:prstGeom prst="rect">
            <a:avLst/>
          </a:prstGeom>
          <a:noFill/>
          <a:ln>
            <a:noFill/>
          </a:ln>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total abundance of ARGs again didn’t differ regionally or by WWTP size</a:t>
            </a:r>
          </a:p>
        </p:txBody>
      </p:sp>
      <p:sp>
        <p:nvSpPr>
          <p:cNvPr id="49" name="Rectangle 48">
            <a:extLst>
              <a:ext uri="{FF2B5EF4-FFF2-40B4-BE49-F238E27FC236}">
                <a16:creationId xmlns:a16="http://schemas.microsoft.com/office/drawing/2014/main" id="{37754A97-5210-95C7-56DC-328C9DD68F3B}"/>
              </a:ext>
            </a:extLst>
          </p:cNvPr>
          <p:cNvSpPr/>
          <p:nvPr/>
        </p:nvSpPr>
        <p:spPr>
          <a:xfrm>
            <a:off x="1198764" y="2641714"/>
            <a:ext cx="5741685" cy="4057143"/>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5CF4460D-D148-4CB3-49A2-B50C9C9D4C18}"/>
              </a:ext>
            </a:extLst>
          </p:cNvPr>
          <p:cNvSpPr/>
          <p:nvPr/>
        </p:nvSpPr>
        <p:spPr>
          <a:xfrm>
            <a:off x="7156949" y="940199"/>
            <a:ext cx="4382199" cy="433924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BBECEBE-6580-AA9C-A719-949B3F5EF30B}"/>
              </a:ext>
            </a:extLst>
          </p:cNvPr>
          <p:cNvGrpSpPr/>
          <p:nvPr/>
        </p:nvGrpSpPr>
        <p:grpSpPr>
          <a:xfrm>
            <a:off x="211615" y="2195638"/>
            <a:ext cx="6294427" cy="4500031"/>
            <a:chOff x="944918" y="0"/>
            <a:chExt cx="9592641" cy="6858000"/>
          </a:xfrm>
        </p:grpSpPr>
        <p:pic>
          <p:nvPicPr>
            <p:cNvPr id="5" name="Picture 4" descr="A group of colorful bars&#10;&#10;Description automatically generated with medium confidence">
              <a:extLst>
                <a:ext uri="{FF2B5EF4-FFF2-40B4-BE49-F238E27FC236}">
                  <a16:creationId xmlns:a16="http://schemas.microsoft.com/office/drawing/2014/main" id="{9ECEEA56-FA3A-2102-A7A1-0ABEF5489E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38"/>
            <a:stretch/>
          </p:blipFill>
          <p:spPr>
            <a:xfrm>
              <a:off x="944918" y="0"/>
              <a:ext cx="7087999" cy="6858000"/>
            </a:xfrm>
            <a:prstGeom prst="rect">
              <a:avLst/>
            </a:prstGeom>
            <a:ln>
              <a:noFill/>
            </a:ln>
          </p:spPr>
        </p:pic>
        <p:pic>
          <p:nvPicPr>
            <p:cNvPr id="6" name="Picture 5">
              <a:extLst>
                <a:ext uri="{FF2B5EF4-FFF2-40B4-BE49-F238E27FC236}">
                  <a16:creationId xmlns:a16="http://schemas.microsoft.com/office/drawing/2014/main" id="{79DDBAC0-1025-615F-A310-AE5F9F173A99}"/>
                </a:ext>
              </a:extLst>
            </p:cNvPr>
            <p:cNvPicPr>
              <a:picLocks noChangeAspect="1"/>
            </p:cNvPicPr>
            <p:nvPr/>
          </p:nvPicPr>
          <p:blipFill rotWithShape="1">
            <a:blip r:embed="rId4"/>
            <a:srcRect r="3052"/>
            <a:stretch/>
          </p:blipFill>
          <p:spPr>
            <a:xfrm>
              <a:off x="8050360" y="104169"/>
              <a:ext cx="2362652" cy="5910736"/>
            </a:xfrm>
            <a:prstGeom prst="rect">
              <a:avLst/>
            </a:prstGeom>
            <a:ln>
              <a:noFill/>
            </a:ln>
          </p:spPr>
        </p:pic>
        <p:pic>
          <p:nvPicPr>
            <p:cNvPr id="7" name="Picture 6">
              <a:extLst>
                <a:ext uri="{FF2B5EF4-FFF2-40B4-BE49-F238E27FC236}">
                  <a16:creationId xmlns:a16="http://schemas.microsoft.com/office/drawing/2014/main" id="{36ED09CC-486E-215B-936B-5116BEBBA7C2}"/>
                </a:ext>
              </a:extLst>
            </p:cNvPr>
            <p:cNvPicPr>
              <a:picLocks noChangeAspect="1"/>
            </p:cNvPicPr>
            <p:nvPr/>
          </p:nvPicPr>
          <p:blipFill>
            <a:blip r:embed="rId5"/>
            <a:stretch>
              <a:fillRect/>
            </a:stretch>
          </p:blipFill>
          <p:spPr>
            <a:xfrm>
              <a:off x="9260740" y="2490163"/>
              <a:ext cx="1276819" cy="1116000"/>
            </a:xfrm>
            <a:prstGeom prst="rect">
              <a:avLst/>
            </a:prstGeom>
            <a:ln>
              <a:noFill/>
            </a:ln>
          </p:spPr>
        </p:pic>
        <p:sp>
          <p:nvSpPr>
            <p:cNvPr id="8" name="Rectangle 7">
              <a:extLst>
                <a:ext uri="{FF2B5EF4-FFF2-40B4-BE49-F238E27FC236}">
                  <a16:creationId xmlns:a16="http://schemas.microsoft.com/office/drawing/2014/main" id="{C8650409-6CD7-52AD-7DE3-849802D34289}"/>
                </a:ext>
              </a:extLst>
            </p:cNvPr>
            <p:cNvSpPr/>
            <p:nvPr/>
          </p:nvSpPr>
          <p:spPr>
            <a:xfrm>
              <a:off x="1453062" y="5823199"/>
              <a:ext cx="873911" cy="256163"/>
            </a:xfrm>
            <a:prstGeom prst="rect">
              <a:avLst/>
            </a:prstGeom>
            <a:solidFill>
              <a:srgbClr val="FFFF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B744F0A-4CBA-8824-80C0-CE4F4B318025}"/>
                </a:ext>
              </a:extLst>
            </p:cNvPr>
            <p:cNvSpPr/>
            <p:nvPr/>
          </p:nvSpPr>
          <p:spPr>
            <a:xfrm>
              <a:off x="2326976" y="5823199"/>
              <a:ext cx="489799" cy="256162"/>
            </a:xfrm>
            <a:prstGeom prst="rect">
              <a:avLst/>
            </a:prstGeom>
            <a:solidFill>
              <a:srgbClr val="FFC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B4CE8E6-4040-1BDB-1438-2114C79E926C}"/>
                </a:ext>
              </a:extLst>
            </p:cNvPr>
            <p:cNvSpPr/>
            <p:nvPr/>
          </p:nvSpPr>
          <p:spPr>
            <a:xfrm>
              <a:off x="2816778" y="5823198"/>
              <a:ext cx="620111" cy="256162"/>
            </a:xfrm>
            <a:prstGeom prst="rect">
              <a:avLst/>
            </a:prstGeom>
            <a:solidFill>
              <a:srgbClr val="FF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A44AD7A-DDE6-6F53-DB9F-558DA85F378C}"/>
                </a:ext>
              </a:extLst>
            </p:cNvPr>
            <p:cNvSpPr/>
            <p:nvPr/>
          </p:nvSpPr>
          <p:spPr>
            <a:xfrm>
              <a:off x="7387846" y="5823197"/>
              <a:ext cx="591454" cy="256162"/>
            </a:xfrm>
            <a:prstGeom prst="rect">
              <a:avLst/>
            </a:prstGeom>
            <a:solidFill>
              <a:srgbClr val="C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8DEEFB8-10E5-ECFD-B1AE-E49AB1D4E836}"/>
                </a:ext>
              </a:extLst>
            </p:cNvPr>
            <p:cNvSpPr/>
            <p:nvPr/>
          </p:nvSpPr>
          <p:spPr>
            <a:xfrm>
              <a:off x="3725972" y="5823198"/>
              <a:ext cx="1085315" cy="256163"/>
            </a:xfrm>
            <a:prstGeom prst="rect">
              <a:avLst/>
            </a:prstGeom>
            <a:solidFill>
              <a:srgbClr val="FFFF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FA646B4-F339-5E62-B85F-D5D5800232F2}"/>
                </a:ext>
              </a:extLst>
            </p:cNvPr>
            <p:cNvSpPr/>
            <p:nvPr/>
          </p:nvSpPr>
          <p:spPr>
            <a:xfrm>
              <a:off x="4811289" y="5823198"/>
              <a:ext cx="702338" cy="256162"/>
            </a:xfrm>
            <a:prstGeom prst="rect">
              <a:avLst/>
            </a:prstGeom>
            <a:solidFill>
              <a:srgbClr val="FFC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8F3D9E7-DEC6-97F3-BA2C-DE1F6C95390C}"/>
                </a:ext>
              </a:extLst>
            </p:cNvPr>
            <p:cNvSpPr/>
            <p:nvPr/>
          </p:nvSpPr>
          <p:spPr>
            <a:xfrm>
              <a:off x="6110249" y="5823197"/>
              <a:ext cx="884491" cy="256162"/>
            </a:xfrm>
            <a:prstGeom prst="rect">
              <a:avLst/>
            </a:prstGeom>
            <a:solidFill>
              <a:srgbClr val="FFC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C02B0A8-CFD7-8ADB-F407-89E319552C3B}"/>
                </a:ext>
              </a:extLst>
            </p:cNvPr>
            <p:cNvSpPr/>
            <p:nvPr/>
          </p:nvSpPr>
          <p:spPr>
            <a:xfrm>
              <a:off x="5513627" y="5823197"/>
              <a:ext cx="190697" cy="256162"/>
            </a:xfrm>
            <a:prstGeom prst="rect">
              <a:avLst/>
            </a:prstGeom>
            <a:solidFill>
              <a:srgbClr val="C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5AF722F-0F96-1BD5-A637-439707DD0A31}"/>
                </a:ext>
              </a:extLst>
            </p:cNvPr>
            <p:cNvSpPr/>
            <p:nvPr/>
          </p:nvSpPr>
          <p:spPr>
            <a:xfrm>
              <a:off x="6003428" y="5823196"/>
              <a:ext cx="106820" cy="256163"/>
            </a:xfrm>
            <a:prstGeom prst="rect">
              <a:avLst/>
            </a:prstGeom>
            <a:solidFill>
              <a:srgbClr val="FFFF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60ECED0-451A-1A78-7CF3-7D753DF1CD42}"/>
                </a:ext>
              </a:extLst>
            </p:cNvPr>
            <p:cNvSpPr/>
            <p:nvPr/>
          </p:nvSpPr>
          <p:spPr>
            <a:xfrm>
              <a:off x="6994741" y="5823196"/>
              <a:ext cx="393106" cy="256162"/>
            </a:xfrm>
            <a:prstGeom prst="rect">
              <a:avLst/>
            </a:prstGeom>
            <a:solidFill>
              <a:srgbClr val="FF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D7D7CBAD-9D67-97BF-08F7-CD47996BC911}"/>
              </a:ext>
            </a:extLst>
          </p:cNvPr>
          <p:cNvGrpSpPr/>
          <p:nvPr/>
        </p:nvGrpSpPr>
        <p:grpSpPr>
          <a:xfrm>
            <a:off x="7115683" y="991689"/>
            <a:ext cx="4809368" cy="4809368"/>
            <a:chOff x="6763381" y="1030957"/>
            <a:chExt cx="2919600" cy="2919600"/>
          </a:xfrm>
        </p:grpSpPr>
        <p:pic>
          <p:nvPicPr>
            <p:cNvPr id="20" name="Picture 19" descr="A graph of different colored bars&#10;&#10;Description automatically generated">
              <a:extLst>
                <a:ext uri="{FF2B5EF4-FFF2-40B4-BE49-F238E27FC236}">
                  <a16:creationId xmlns:a16="http://schemas.microsoft.com/office/drawing/2014/main" id="{048BADC9-BE1B-CF27-4565-FE20E6C8A8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3381" y="1030957"/>
              <a:ext cx="2919600" cy="2919600"/>
            </a:xfrm>
            <a:prstGeom prst="rect">
              <a:avLst/>
            </a:prstGeom>
            <a:ln>
              <a:noFill/>
            </a:ln>
          </p:spPr>
        </p:pic>
        <p:grpSp>
          <p:nvGrpSpPr>
            <p:cNvPr id="21" name="Group 20">
              <a:extLst>
                <a:ext uri="{FF2B5EF4-FFF2-40B4-BE49-F238E27FC236}">
                  <a16:creationId xmlns:a16="http://schemas.microsoft.com/office/drawing/2014/main" id="{A84C49E9-2BBE-957B-D288-16B38E134ADA}"/>
                </a:ext>
              </a:extLst>
            </p:cNvPr>
            <p:cNvGrpSpPr/>
            <p:nvPr/>
          </p:nvGrpSpPr>
          <p:grpSpPr>
            <a:xfrm>
              <a:off x="6998284" y="3430821"/>
              <a:ext cx="869841" cy="110021"/>
              <a:chOff x="3048698" y="6346713"/>
              <a:chExt cx="807975" cy="110021"/>
            </a:xfrm>
          </p:grpSpPr>
          <p:sp>
            <p:nvSpPr>
              <p:cNvPr id="22" name="Rectangle 21">
                <a:extLst>
                  <a:ext uri="{FF2B5EF4-FFF2-40B4-BE49-F238E27FC236}">
                    <a16:creationId xmlns:a16="http://schemas.microsoft.com/office/drawing/2014/main" id="{F463B07E-056C-A1B8-241D-810EA0AFFAFA}"/>
                  </a:ext>
                </a:extLst>
              </p:cNvPr>
              <p:cNvSpPr/>
              <p:nvPr/>
            </p:nvSpPr>
            <p:spPr>
              <a:xfrm>
                <a:off x="3048698" y="6346714"/>
                <a:ext cx="303538" cy="110020"/>
              </a:xfrm>
              <a:prstGeom prst="rect">
                <a:avLst/>
              </a:prstGeom>
              <a:solidFill>
                <a:srgbClr val="FFFF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C12BE5F-3579-4A47-3B23-2DB298425BCC}"/>
                  </a:ext>
                </a:extLst>
              </p:cNvPr>
              <p:cNvSpPr/>
              <p:nvPr/>
            </p:nvSpPr>
            <p:spPr>
              <a:xfrm>
                <a:off x="3349611" y="6346714"/>
                <a:ext cx="253529" cy="110020"/>
              </a:xfrm>
              <a:prstGeom prst="rect">
                <a:avLst/>
              </a:prstGeom>
              <a:solidFill>
                <a:srgbClr val="FFC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929AF78-945C-39ED-1E99-40AC950BDEAF}"/>
                  </a:ext>
                </a:extLst>
              </p:cNvPr>
              <p:cNvSpPr/>
              <p:nvPr/>
            </p:nvSpPr>
            <p:spPr>
              <a:xfrm>
                <a:off x="3603143" y="6346713"/>
                <a:ext cx="253530" cy="110020"/>
              </a:xfrm>
              <a:prstGeom prst="rect">
                <a:avLst/>
              </a:prstGeom>
              <a:solidFill>
                <a:srgbClr val="FF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83BB61C1-2B52-FC57-30C6-45D7CB56157D}"/>
                </a:ext>
              </a:extLst>
            </p:cNvPr>
            <p:cNvSpPr/>
            <p:nvPr/>
          </p:nvSpPr>
          <p:spPr>
            <a:xfrm>
              <a:off x="7890427" y="3430821"/>
              <a:ext cx="476375" cy="110020"/>
            </a:xfrm>
            <a:prstGeom prst="rect">
              <a:avLst/>
            </a:prstGeom>
            <a:solidFill>
              <a:srgbClr val="FFFF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130FAF4-7104-6F80-CECB-053E67E4EBB8}"/>
                </a:ext>
              </a:extLst>
            </p:cNvPr>
            <p:cNvSpPr/>
            <p:nvPr/>
          </p:nvSpPr>
          <p:spPr>
            <a:xfrm>
              <a:off x="8366805" y="3430821"/>
              <a:ext cx="309370" cy="110020"/>
            </a:xfrm>
            <a:prstGeom prst="rect">
              <a:avLst/>
            </a:prstGeom>
            <a:solidFill>
              <a:srgbClr val="FFC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B78DCFAF-028D-C6F3-EF4D-0340901F3E60}"/>
                </a:ext>
              </a:extLst>
            </p:cNvPr>
            <p:cNvGrpSpPr/>
            <p:nvPr/>
          </p:nvGrpSpPr>
          <p:grpSpPr>
            <a:xfrm>
              <a:off x="8786986" y="3430821"/>
              <a:ext cx="867566" cy="110020"/>
              <a:chOff x="4900376" y="6346713"/>
              <a:chExt cx="808567" cy="110020"/>
            </a:xfrm>
          </p:grpSpPr>
          <p:sp>
            <p:nvSpPr>
              <p:cNvPr id="30" name="Rectangle 29">
                <a:extLst>
                  <a:ext uri="{FF2B5EF4-FFF2-40B4-BE49-F238E27FC236}">
                    <a16:creationId xmlns:a16="http://schemas.microsoft.com/office/drawing/2014/main" id="{6B2EAD82-EC88-44A1-59CB-32A9EC11BB89}"/>
                  </a:ext>
                </a:extLst>
              </p:cNvPr>
              <p:cNvSpPr/>
              <p:nvPr/>
            </p:nvSpPr>
            <p:spPr>
              <a:xfrm>
                <a:off x="5466792" y="6346713"/>
                <a:ext cx="242151" cy="110020"/>
              </a:xfrm>
              <a:prstGeom prst="rect">
                <a:avLst/>
              </a:prstGeom>
              <a:solidFill>
                <a:srgbClr val="C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277CE6C-4EDC-7699-6621-C87A6E57FB6C}"/>
                  </a:ext>
                </a:extLst>
              </p:cNvPr>
              <p:cNvSpPr/>
              <p:nvPr/>
            </p:nvSpPr>
            <p:spPr>
              <a:xfrm>
                <a:off x="5304659" y="6346713"/>
                <a:ext cx="162133" cy="110020"/>
              </a:xfrm>
              <a:prstGeom prst="rect">
                <a:avLst/>
              </a:prstGeom>
              <a:solidFill>
                <a:srgbClr val="FF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6F75CC7-9FC8-33B2-3C5E-5966F98DB513}"/>
                  </a:ext>
                </a:extLst>
              </p:cNvPr>
              <p:cNvSpPr/>
              <p:nvPr/>
            </p:nvSpPr>
            <p:spPr>
              <a:xfrm>
                <a:off x="4900376" y="6346713"/>
                <a:ext cx="42610" cy="110020"/>
              </a:xfrm>
              <a:prstGeom prst="rect">
                <a:avLst/>
              </a:prstGeom>
              <a:solidFill>
                <a:srgbClr val="FFFF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1131C848-FD53-9E57-E8C0-AAE9E843943C}"/>
                  </a:ext>
                </a:extLst>
              </p:cNvPr>
              <p:cNvSpPr/>
              <p:nvPr/>
            </p:nvSpPr>
            <p:spPr>
              <a:xfrm>
                <a:off x="4942986" y="6346713"/>
                <a:ext cx="361673" cy="110020"/>
              </a:xfrm>
              <a:prstGeom prst="rect">
                <a:avLst/>
              </a:prstGeom>
              <a:solidFill>
                <a:srgbClr val="FFC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id="{2F977079-B055-2509-CEDB-3363F79E4AC0}"/>
                </a:ext>
              </a:extLst>
            </p:cNvPr>
            <p:cNvSpPr/>
            <p:nvPr/>
          </p:nvSpPr>
          <p:spPr>
            <a:xfrm>
              <a:off x="8676176" y="3430821"/>
              <a:ext cx="83548" cy="110020"/>
            </a:xfrm>
            <a:prstGeom prst="rect">
              <a:avLst/>
            </a:prstGeom>
            <a:solidFill>
              <a:srgbClr val="C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90577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F839EF-0C35-573C-EE1D-846DB549F6C9}"/>
              </a:ext>
            </a:extLst>
          </p:cNvPr>
          <p:cNvSpPr/>
          <p:nvPr/>
        </p:nvSpPr>
        <p:spPr>
          <a:xfrm>
            <a:off x="7511848" y="1072854"/>
            <a:ext cx="4395017" cy="1072940"/>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AFFF3B6-A537-AAD9-CCD8-5C3E3315D039}"/>
              </a:ext>
            </a:extLst>
          </p:cNvPr>
          <p:cNvSpPr/>
          <p:nvPr/>
        </p:nvSpPr>
        <p:spPr>
          <a:xfrm>
            <a:off x="167148" y="969874"/>
            <a:ext cx="6164827" cy="5748076"/>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905581E-185B-F96D-CBAD-827CA89FF1B1}"/>
              </a:ext>
            </a:extLst>
          </p:cNvPr>
          <p:cNvSpPr/>
          <p:nvPr/>
        </p:nvSpPr>
        <p:spPr>
          <a:xfrm>
            <a:off x="285141" y="5535562"/>
            <a:ext cx="3972228" cy="1091013"/>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F645625-EE0D-5E29-F392-EEF443F9CD53}"/>
              </a:ext>
            </a:extLst>
          </p:cNvPr>
          <p:cNvSpPr/>
          <p:nvPr/>
        </p:nvSpPr>
        <p:spPr>
          <a:xfrm>
            <a:off x="6538452" y="969877"/>
            <a:ext cx="5486400" cy="5748075"/>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9FAF90A-6989-6CD0-FF9E-B09081C40171}"/>
              </a:ext>
            </a:extLst>
          </p:cNvPr>
          <p:cNvSpPr/>
          <p:nvPr/>
        </p:nvSpPr>
        <p:spPr>
          <a:xfrm>
            <a:off x="0" y="107180"/>
            <a:ext cx="12076176" cy="709685"/>
          </a:xfrm>
          <a:prstGeom prst="rect">
            <a:avLst/>
          </a:prstGeom>
          <a:solidFill>
            <a:srgbClr val="00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D60B3AF-C562-F441-35CD-3D48BA4713FE}"/>
              </a:ext>
            </a:extLst>
          </p:cNvPr>
          <p:cNvSpPr txBox="1"/>
          <p:nvPr/>
        </p:nvSpPr>
        <p:spPr>
          <a:xfrm>
            <a:off x="81888" y="200411"/>
            <a:ext cx="9863328"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Comparison between influent and effluent</a:t>
            </a:r>
          </a:p>
        </p:txBody>
      </p:sp>
      <p:sp>
        <p:nvSpPr>
          <p:cNvPr id="44" name="TextBox 43">
            <a:extLst>
              <a:ext uri="{FF2B5EF4-FFF2-40B4-BE49-F238E27FC236}">
                <a16:creationId xmlns:a16="http://schemas.microsoft.com/office/drawing/2014/main" id="{E06A1F84-301D-0F3A-A15E-4A3EA333D177}"/>
              </a:ext>
            </a:extLst>
          </p:cNvPr>
          <p:cNvSpPr txBox="1"/>
          <p:nvPr/>
        </p:nvSpPr>
        <p:spPr>
          <a:xfrm>
            <a:off x="307958" y="5571584"/>
            <a:ext cx="4096895" cy="1015663"/>
          </a:xfrm>
          <a:prstGeom prst="rect">
            <a:avLst/>
          </a:prstGeom>
          <a:noFill/>
          <a:ln>
            <a:noFill/>
          </a:ln>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number of observed ARGs and their total relative abundance were higher in the influent</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EF5F8D60-D781-3971-BE95-E024F2060F53}"/>
              </a:ext>
            </a:extLst>
          </p:cNvPr>
          <p:cNvSpPr txBox="1"/>
          <p:nvPr/>
        </p:nvSpPr>
        <p:spPr>
          <a:xfrm>
            <a:off x="7570839" y="1084160"/>
            <a:ext cx="4395016" cy="1015663"/>
          </a:xfrm>
          <a:prstGeom prst="rect">
            <a:avLst/>
          </a:prstGeom>
          <a:noFill/>
          <a:ln>
            <a:noFill/>
          </a:ln>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effluent resistome’s composition was distinct and more variable than the influent</a:t>
            </a:r>
          </a:p>
        </p:txBody>
      </p:sp>
      <p:sp>
        <p:nvSpPr>
          <p:cNvPr id="49" name="Rectangle 48">
            <a:extLst>
              <a:ext uri="{FF2B5EF4-FFF2-40B4-BE49-F238E27FC236}">
                <a16:creationId xmlns:a16="http://schemas.microsoft.com/office/drawing/2014/main" id="{37754A97-5210-95C7-56DC-328C9DD68F3B}"/>
              </a:ext>
            </a:extLst>
          </p:cNvPr>
          <p:cNvSpPr/>
          <p:nvPr/>
        </p:nvSpPr>
        <p:spPr>
          <a:xfrm>
            <a:off x="658323" y="1082686"/>
            <a:ext cx="5526971" cy="3796951"/>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5CF4460D-D148-4CB3-49A2-B50C9C9D4C18}"/>
              </a:ext>
            </a:extLst>
          </p:cNvPr>
          <p:cNvSpPr/>
          <p:nvPr/>
        </p:nvSpPr>
        <p:spPr>
          <a:xfrm>
            <a:off x="6394097" y="2587775"/>
            <a:ext cx="5092651" cy="399448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graph with a green and purple circle&#10;&#10;Description automatically generated">
            <a:extLst>
              <a:ext uri="{FF2B5EF4-FFF2-40B4-BE49-F238E27FC236}">
                <a16:creationId xmlns:a16="http://schemas.microsoft.com/office/drawing/2014/main" id="{CBADC065-276F-C648-A9CE-DEF62DA79D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7719" y="2356583"/>
            <a:ext cx="5378141" cy="4225676"/>
          </a:xfrm>
          <a:prstGeom prst="rect">
            <a:avLst/>
          </a:prstGeom>
          <a:ln>
            <a:noFill/>
          </a:ln>
        </p:spPr>
      </p:pic>
      <p:grpSp>
        <p:nvGrpSpPr>
          <p:cNvPr id="12" name="Group 11">
            <a:extLst>
              <a:ext uri="{FF2B5EF4-FFF2-40B4-BE49-F238E27FC236}">
                <a16:creationId xmlns:a16="http://schemas.microsoft.com/office/drawing/2014/main" id="{21ACCEC8-3F00-60C1-63AE-630B45E47062}"/>
              </a:ext>
            </a:extLst>
          </p:cNvPr>
          <p:cNvGrpSpPr/>
          <p:nvPr/>
        </p:nvGrpSpPr>
        <p:grpSpPr>
          <a:xfrm>
            <a:off x="216111" y="1099635"/>
            <a:ext cx="6086367" cy="4131139"/>
            <a:chOff x="888411" y="1217979"/>
            <a:chExt cx="5209131" cy="3535712"/>
          </a:xfrm>
        </p:grpSpPr>
        <p:pic>
          <p:nvPicPr>
            <p:cNvPr id="4" name="Picture 3" descr="A graph with a purple rectangle and green line&#10;&#10;Description automatically generated">
              <a:extLst>
                <a:ext uri="{FF2B5EF4-FFF2-40B4-BE49-F238E27FC236}">
                  <a16:creationId xmlns:a16="http://schemas.microsoft.com/office/drawing/2014/main" id="{A0C5D304-641B-F333-DF13-CE91BAA3BA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411" y="1217979"/>
              <a:ext cx="2565810" cy="3528000"/>
            </a:xfrm>
            <a:prstGeom prst="rect">
              <a:avLst/>
            </a:prstGeom>
            <a:ln>
              <a:noFill/>
            </a:ln>
          </p:spPr>
        </p:pic>
        <p:pic>
          <p:nvPicPr>
            <p:cNvPr id="8" name="Picture 7" descr="A graph with green and purple squares&#10;&#10;Description automatically generated">
              <a:extLst>
                <a:ext uri="{FF2B5EF4-FFF2-40B4-BE49-F238E27FC236}">
                  <a16:creationId xmlns:a16="http://schemas.microsoft.com/office/drawing/2014/main" id="{B4279A6B-BA15-DA77-8195-13529F0CDB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1732" y="1225691"/>
              <a:ext cx="2565810" cy="3528000"/>
            </a:xfrm>
            <a:prstGeom prst="rect">
              <a:avLst/>
            </a:prstGeom>
            <a:ln>
              <a:noFill/>
            </a:ln>
          </p:spPr>
        </p:pic>
      </p:grpSp>
    </p:spTree>
    <p:extLst>
      <p:ext uri="{BB962C8B-B14F-4D97-AF65-F5344CB8AC3E}">
        <p14:creationId xmlns:p14="http://schemas.microsoft.com/office/powerpoint/2010/main" val="574143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16AC4-CDE8-2B2B-F6B1-3E55733D2184}"/>
              </a:ext>
            </a:extLst>
          </p:cNvPr>
          <p:cNvSpPr/>
          <p:nvPr/>
        </p:nvSpPr>
        <p:spPr>
          <a:xfrm>
            <a:off x="4804386" y="2215581"/>
            <a:ext cx="3090199" cy="1044052"/>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8BE9703-A1CB-124D-D6E7-899732504B39}"/>
              </a:ext>
            </a:extLst>
          </p:cNvPr>
          <p:cNvSpPr/>
          <p:nvPr/>
        </p:nvSpPr>
        <p:spPr>
          <a:xfrm>
            <a:off x="167149" y="969874"/>
            <a:ext cx="7906479" cy="5748076"/>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7BA8976-1635-238C-9423-116C5CA37104}"/>
              </a:ext>
            </a:extLst>
          </p:cNvPr>
          <p:cNvSpPr/>
          <p:nvPr/>
        </p:nvSpPr>
        <p:spPr>
          <a:xfrm>
            <a:off x="4804386" y="1079715"/>
            <a:ext cx="3090199" cy="1044052"/>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9FAF90A-6989-6CD0-FF9E-B09081C40171}"/>
              </a:ext>
            </a:extLst>
          </p:cNvPr>
          <p:cNvSpPr/>
          <p:nvPr/>
        </p:nvSpPr>
        <p:spPr>
          <a:xfrm>
            <a:off x="0" y="107180"/>
            <a:ext cx="12076176" cy="709685"/>
          </a:xfrm>
          <a:prstGeom prst="rect">
            <a:avLst/>
          </a:prstGeom>
          <a:solidFill>
            <a:srgbClr val="00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1686034-F688-5975-CC9B-B9B08A68BDAD}"/>
              </a:ext>
            </a:extLst>
          </p:cNvPr>
          <p:cNvSpPr/>
          <p:nvPr/>
        </p:nvSpPr>
        <p:spPr>
          <a:xfrm>
            <a:off x="8213370" y="599772"/>
            <a:ext cx="3811487" cy="6118179"/>
          </a:xfrm>
          <a:prstGeom prst="rect">
            <a:avLst/>
          </a:prstGeom>
          <a:solidFill>
            <a:schemeClr val="bg1"/>
          </a:solid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D60B3AF-C562-F441-35CD-3D48BA4713FE}"/>
              </a:ext>
            </a:extLst>
          </p:cNvPr>
          <p:cNvSpPr txBox="1"/>
          <p:nvPr/>
        </p:nvSpPr>
        <p:spPr>
          <a:xfrm>
            <a:off x="81888" y="200411"/>
            <a:ext cx="9863328"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Comparing wastewater treatments</a:t>
            </a:r>
          </a:p>
        </p:txBody>
      </p:sp>
      <p:pic>
        <p:nvPicPr>
          <p:cNvPr id="33" name="Picture 32" descr="A close-up of a grid&#10;&#10;Description automatically generated">
            <a:extLst>
              <a:ext uri="{FF2B5EF4-FFF2-40B4-BE49-F238E27FC236}">
                <a16:creationId xmlns:a16="http://schemas.microsoft.com/office/drawing/2014/main" id="{3D53B54A-EE81-561C-D605-856490D2D2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24557" b="576"/>
          <a:stretch/>
        </p:blipFill>
        <p:spPr>
          <a:xfrm>
            <a:off x="181893" y="1420463"/>
            <a:ext cx="3688836" cy="5256540"/>
          </a:xfrm>
          <a:prstGeom prst="rect">
            <a:avLst/>
          </a:prstGeom>
        </p:spPr>
      </p:pic>
      <p:grpSp>
        <p:nvGrpSpPr>
          <p:cNvPr id="40" name="Group 39">
            <a:extLst>
              <a:ext uri="{FF2B5EF4-FFF2-40B4-BE49-F238E27FC236}">
                <a16:creationId xmlns:a16="http://schemas.microsoft.com/office/drawing/2014/main" id="{A2849E95-6267-563D-EB4E-D353901E4D80}"/>
              </a:ext>
            </a:extLst>
          </p:cNvPr>
          <p:cNvGrpSpPr/>
          <p:nvPr/>
        </p:nvGrpSpPr>
        <p:grpSpPr>
          <a:xfrm>
            <a:off x="8284659" y="681289"/>
            <a:ext cx="3622200" cy="4401991"/>
            <a:chOff x="4942772" y="939245"/>
            <a:chExt cx="3501177" cy="4288953"/>
          </a:xfrm>
        </p:grpSpPr>
        <p:pic>
          <p:nvPicPr>
            <p:cNvPr id="37" name="Picture 36" descr="A graph of different colored lines&#10;&#10;Description automatically generated">
              <a:extLst>
                <a:ext uri="{FF2B5EF4-FFF2-40B4-BE49-F238E27FC236}">
                  <a16:creationId xmlns:a16="http://schemas.microsoft.com/office/drawing/2014/main" id="{4AD04296-80F7-355F-A7BC-E82B4A761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730"/>
            <a:stretch/>
          </p:blipFill>
          <p:spPr>
            <a:xfrm>
              <a:off x="4945387" y="939245"/>
              <a:ext cx="3477543" cy="3887609"/>
            </a:xfrm>
            <a:prstGeom prst="rect">
              <a:avLst/>
            </a:prstGeom>
          </p:spPr>
        </p:pic>
        <p:sp>
          <p:nvSpPr>
            <p:cNvPr id="38" name="Rectangle 37">
              <a:extLst>
                <a:ext uri="{FF2B5EF4-FFF2-40B4-BE49-F238E27FC236}">
                  <a16:creationId xmlns:a16="http://schemas.microsoft.com/office/drawing/2014/main" id="{8C746899-25C5-E0D0-1F86-ABDB0555D860}"/>
                </a:ext>
              </a:extLst>
            </p:cNvPr>
            <p:cNvSpPr/>
            <p:nvPr/>
          </p:nvSpPr>
          <p:spPr>
            <a:xfrm>
              <a:off x="8285303" y="982733"/>
              <a:ext cx="122400" cy="188386"/>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3F0F38D-497D-21EA-ECD0-5896AD08BE3B}"/>
                </a:ext>
              </a:extLst>
            </p:cNvPr>
            <p:cNvSpPr txBox="1"/>
            <p:nvPr/>
          </p:nvSpPr>
          <p:spPr>
            <a:xfrm>
              <a:off x="8249056" y="961510"/>
              <a:ext cx="194893" cy="22490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6" name="Picture 35" descr="A graph of different colored lines&#10;&#10;Description automatically generated">
              <a:extLst>
                <a:ext uri="{FF2B5EF4-FFF2-40B4-BE49-F238E27FC236}">
                  <a16:creationId xmlns:a16="http://schemas.microsoft.com/office/drawing/2014/main" id="{4F5ED6F8-8F43-DF8C-8C8E-8085D40B92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430" t="34467" r="1488" b="46513"/>
            <a:stretch/>
          </p:blipFill>
          <p:spPr>
            <a:xfrm>
              <a:off x="4942772" y="4576491"/>
              <a:ext cx="747189" cy="651707"/>
            </a:xfrm>
            <a:prstGeom prst="rect">
              <a:avLst/>
            </a:prstGeom>
          </p:spPr>
        </p:pic>
      </p:grpSp>
      <p:pic>
        <p:nvPicPr>
          <p:cNvPr id="54" name="Picture 53" descr="A close-up of a grid&#10;&#10;Description automatically generated">
            <a:extLst>
              <a:ext uri="{FF2B5EF4-FFF2-40B4-BE49-F238E27FC236}">
                <a16:creationId xmlns:a16="http://schemas.microsoft.com/office/drawing/2014/main" id="{BD60281E-443A-F29C-DBDF-670B8B563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701" t="1756" r="2869" b="48335"/>
          <a:stretch/>
        </p:blipFill>
        <p:spPr>
          <a:xfrm>
            <a:off x="3686259" y="2365141"/>
            <a:ext cx="1047819" cy="2684379"/>
          </a:xfrm>
          <a:prstGeom prst="rect">
            <a:avLst/>
          </a:prstGeom>
        </p:spPr>
      </p:pic>
      <p:pic>
        <p:nvPicPr>
          <p:cNvPr id="41" name="Picture 40" descr="A diagram of a number of individuals&#10;&#10;Description automatically generated with medium confidence">
            <a:extLst>
              <a:ext uri="{FF2B5EF4-FFF2-40B4-BE49-F238E27FC236}">
                <a16:creationId xmlns:a16="http://schemas.microsoft.com/office/drawing/2014/main" id="{1AAA0584-EA1D-E769-17FD-9F91294DA5B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33" b="99600" l="1667" r="99292">
                        <a14:foregroundMark x1="20625" y1="25133" x2="8458" y2="21267"/>
                        <a14:foregroundMark x1="8458" y1="21267" x2="1917" y2="40133"/>
                        <a14:foregroundMark x1="1917" y1="40133" x2="4792" y2="75600"/>
                        <a14:foregroundMark x1="4792" y1="75600" x2="23500" y2="89000"/>
                        <a14:foregroundMark x1="23500" y1="89000" x2="59042" y2="88067"/>
                        <a14:foregroundMark x1="59042" y1="88067" x2="69208" y2="75867"/>
                        <a14:foregroundMark x1="69208" y1="75867" x2="82583" y2="45133"/>
                        <a14:foregroundMark x1="82583" y1="45133" x2="87125" y2="21667"/>
                        <a14:foregroundMark x1="87125" y1="21667" x2="72417" y2="19800"/>
                        <a14:foregroundMark x1="72417" y1="19800" x2="77083" y2="78133"/>
                        <a14:foregroundMark x1="77083" y1="78133" x2="83833" y2="53533"/>
                        <a14:foregroundMark x1="83833" y1="53533" x2="64917" y2="47467"/>
                        <a14:foregroundMark x1="64917" y1="47467" x2="49958" y2="55800"/>
                        <a14:foregroundMark x1="49958" y1="55800" x2="22333" y2="34467"/>
                        <a14:foregroundMark x1="22333" y1="34467" x2="23042" y2="54267"/>
                        <a14:foregroundMark x1="23042" y1="54267" x2="6000" y2="48067"/>
                        <a14:foregroundMark x1="6000" y1="48067" x2="11792" y2="20400"/>
                        <a14:foregroundMark x1="11792" y1="20400" x2="55542" y2="4867"/>
                        <a14:foregroundMark x1="55542" y1="4867" x2="62875" y2="33800"/>
                        <a14:foregroundMark x1="62875" y1="33800" x2="50833" y2="29067"/>
                        <a14:foregroundMark x1="50833" y1="29067" x2="68417" y2="52867"/>
                        <a14:foregroundMark x1="68417" y1="52867" x2="59625" y2="84933"/>
                        <a14:foregroundMark x1="59625" y1="84933" x2="72667" y2="85733"/>
                        <a14:foregroundMark x1="72667" y1="85733" x2="89750" y2="81333"/>
                        <a14:foregroundMark x1="89750" y1="81333" x2="95333" y2="52267"/>
                        <a14:foregroundMark x1="95333" y1="52267" x2="94667" y2="16133"/>
                        <a14:foregroundMark x1="94667" y1="16133" x2="96000" y2="7400"/>
                        <a14:foregroundMark x1="19583" y1="6200" x2="32125" y2="8267"/>
                        <a14:foregroundMark x1="32125" y1="8267" x2="53917" y2="4467"/>
                        <a14:foregroundMark x1="53917" y1="4467" x2="91125" y2="5867"/>
                        <a14:foregroundMark x1="91125" y1="5867" x2="68542" y2="9800"/>
                        <a14:foregroundMark x1="68542" y1="9800" x2="95917" y2="34067"/>
                        <a14:foregroundMark x1="95917" y1="34067" x2="97583" y2="74333"/>
                        <a14:foregroundMark x1="97583" y1="74333" x2="89792" y2="88467"/>
                        <a14:foregroundMark x1="89792" y1="88467" x2="38750" y2="91867"/>
                        <a14:foregroundMark x1="38750" y1="91867" x2="57208" y2="94733"/>
                        <a14:foregroundMark x1="57208" y1="94733" x2="44833" y2="98000"/>
                        <a14:foregroundMark x1="44833" y1="98000" x2="4667" y2="88800"/>
                        <a14:foregroundMark x1="4667" y1="88800" x2="1667" y2="49200"/>
                        <a14:foregroundMark x1="1667" y1="49200" x2="8417" y2="9600"/>
                        <a14:foregroundMark x1="8417" y1="9600" x2="22917" y2="9133"/>
                        <a14:foregroundMark x1="22917" y1="9133" x2="34250" y2="11933"/>
                        <a14:foregroundMark x1="8500" y1="97533" x2="69375" y2="92733"/>
                        <a14:foregroundMark x1="69375" y1="92733" x2="48042" y2="99933"/>
                        <a14:foregroundMark x1="48042" y1="99933" x2="34958" y2="98400"/>
                        <a14:foregroundMark x1="34958" y1="98400" x2="76625" y2="99600"/>
                        <a14:foregroundMark x1="76625" y1="99600" x2="39958" y2="90800"/>
                        <a14:foregroundMark x1="74583" y1="69267" x2="86417" y2="43467"/>
                        <a14:foregroundMark x1="86417" y1="43467" x2="78792" y2="60667"/>
                        <a14:foregroundMark x1="78792" y1="60667" x2="70667" y2="64933"/>
                        <a14:foregroundMark x1="97500" y1="71400" x2="99333" y2="70667"/>
                        <a14:foregroundMark x1="68875" y1="68067" x2="69917" y2="56333"/>
                        <a14:foregroundMark x1="11167" y1="933" x2="50167" y2="200"/>
                        <a14:foregroundMark x1="50167" y1="200" x2="67250" y2="3933"/>
                        <a14:foregroundMark x1="67250" y1="3933" x2="61833" y2="933"/>
                        <a14:foregroundMark x1="3708" y1="17467" x2="4875" y2="16267"/>
                        <a14:foregroundMark x1="5625" y1="15267" x2="5042" y2="16000"/>
                        <a14:foregroundMark x1="9375" y1="11933" x2="5958" y2="13133"/>
                        <a14:foregroundMark x1="6917" y1="12400" x2="6375" y2="12800"/>
                        <a14:foregroundMark x1="7958" y1="11600" x2="5542" y2="12800"/>
                        <a14:backgroundMark x1="250" y1="15533" x2="2500" y2="7867"/>
                        <a14:backgroundMark x1="250" y1="5467" x2="2042" y2="14067"/>
                        <a14:backgroundMark x1="833" y1="3533" x2="83" y2="17200"/>
                        <a14:backgroundMark x1="3125" y1="7600" x2="2917" y2="6467"/>
                      </a14:backgroundRemoval>
                    </a14:imgEffect>
                  </a14:imgLayer>
                </a14:imgProps>
              </a:ext>
              <a:ext uri="{28A0092B-C50C-407E-A947-70E740481C1C}">
                <a14:useLocalDpi xmlns:a14="http://schemas.microsoft.com/office/drawing/2010/main" val="0"/>
              </a:ext>
            </a:extLst>
          </a:blip>
          <a:srcRect l="810" r="35501"/>
          <a:stretch/>
        </p:blipFill>
        <p:spPr>
          <a:xfrm>
            <a:off x="4205838" y="4140206"/>
            <a:ext cx="2590389" cy="2542007"/>
          </a:xfrm>
          <a:prstGeom prst="snip2DiagRect">
            <a:avLst>
              <a:gd name="adj1" fmla="val 12470"/>
              <a:gd name="adj2" fmla="val 0"/>
            </a:avLst>
          </a:prstGeom>
        </p:spPr>
      </p:pic>
      <p:pic>
        <p:nvPicPr>
          <p:cNvPr id="57" name="Picture 56" descr="A diagram of a number of individuals&#10;&#10;Description automatically generated with medium confidence">
            <a:extLst>
              <a:ext uri="{FF2B5EF4-FFF2-40B4-BE49-F238E27FC236}">
                <a16:creationId xmlns:a16="http://schemas.microsoft.com/office/drawing/2014/main" id="{174E58C7-8BFA-B800-70EA-9AECC8585C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8170" r="1780"/>
          <a:stretch/>
        </p:blipFill>
        <p:spPr>
          <a:xfrm>
            <a:off x="6816852" y="4182697"/>
            <a:ext cx="1201773" cy="2499515"/>
          </a:xfrm>
          <a:prstGeom prst="rect">
            <a:avLst/>
          </a:prstGeom>
        </p:spPr>
      </p:pic>
      <p:sp>
        <p:nvSpPr>
          <p:cNvPr id="51" name="TextBox 50">
            <a:extLst>
              <a:ext uri="{FF2B5EF4-FFF2-40B4-BE49-F238E27FC236}">
                <a16:creationId xmlns:a16="http://schemas.microsoft.com/office/drawing/2014/main" id="{EA401B06-EDE1-37D3-6DE0-2BEDB37005F0}"/>
              </a:ext>
            </a:extLst>
          </p:cNvPr>
          <p:cNvSpPr txBox="1"/>
          <p:nvPr/>
        </p:nvSpPr>
        <p:spPr>
          <a:xfrm>
            <a:off x="4804384" y="1083066"/>
            <a:ext cx="3022099" cy="2169825"/>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choice of biological treatment impacted resistome composition</a:t>
            </a:r>
          </a:p>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Tertiary treatment did not impact resistome composition</a:t>
            </a:r>
          </a:p>
        </p:txBody>
      </p:sp>
      <p:sp>
        <p:nvSpPr>
          <p:cNvPr id="4" name="Rectangle 3">
            <a:extLst>
              <a:ext uri="{FF2B5EF4-FFF2-40B4-BE49-F238E27FC236}">
                <a16:creationId xmlns:a16="http://schemas.microsoft.com/office/drawing/2014/main" id="{B9EFA873-E503-AD4E-682D-D7D88A113522}"/>
              </a:ext>
            </a:extLst>
          </p:cNvPr>
          <p:cNvSpPr/>
          <p:nvPr/>
        </p:nvSpPr>
        <p:spPr>
          <a:xfrm>
            <a:off x="8627386" y="5191436"/>
            <a:ext cx="3279479" cy="1407165"/>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EF5F8D60-D781-3971-BE95-E024F2060F53}"/>
              </a:ext>
            </a:extLst>
          </p:cNvPr>
          <p:cNvSpPr txBox="1"/>
          <p:nvPr/>
        </p:nvSpPr>
        <p:spPr>
          <a:xfrm>
            <a:off x="8647050" y="5234584"/>
            <a:ext cx="3279479" cy="1323439"/>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total abundance of ARGs was higher and more variable for Activated sludge WWTPs</a:t>
            </a:r>
          </a:p>
        </p:txBody>
      </p:sp>
      <p:sp>
        <p:nvSpPr>
          <p:cNvPr id="9" name="Rectangle 8">
            <a:extLst>
              <a:ext uri="{FF2B5EF4-FFF2-40B4-BE49-F238E27FC236}">
                <a16:creationId xmlns:a16="http://schemas.microsoft.com/office/drawing/2014/main" id="{FFC049A5-FB0B-1A43-212B-4748660DD8CA}"/>
              </a:ext>
            </a:extLst>
          </p:cNvPr>
          <p:cNvSpPr/>
          <p:nvPr/>
        </p:nvSpPr>
        <p:spPr>
          <a:xfrm>
            <a:off x="1308794" y="1628400"/>
            <a:ext cx="1099127" cy="864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E3BE338-4C9A-23DA-B7D8-7669D777AEAA}"/>
              </a:ext>
            </a:extLst>
          </p:cNvPr>
          <p:cNvSpPr/>
          <p:nvPr/>
        </p:nvSpPr>
        <p:spPr>
          <a:xfrm>
            <a:off x="506515" y="1628400"/>
            <a:ext cx="756000" cy="86400"/>
          </a:xfrm>
          <a:prstGeom prst="rect">
            <a:avLst/>
          </a:prstGeom>
          <a:noFill/>
          <a:ln w="28575">
            <a:solidFill>
              <a:srgbClr val="66F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523A88E-63BA-EA5F-997E-FE631F217058}"/>
              </a:ext>
            </a:extLst>
          </p:cNvPr>
          <p:cNvSpPr/>
          <p:nvPr/>
        </p:nvSpPr>
        <p:spPr>
          <a:xfrm>
            <a:off x="2457993" y="1628400"/>
            <a:ext cx="684000" cy="86400"/>
          </a:xfrm>
          <a:prstGeom prst="rect">
            <a:avLst/>
          </a:prstGeom>
          <a:noFill/>
          <a:ln w="28575">
            <a:solidFill>
              <a:srgbClr val="66F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9526D0A-228C-0B44-5C5A-4600DD0124A8}"/>
              </a:ext>
            </a:extLst>
          </p:cNvPr>
          <p:cNvCxnSpPr>
            <a:cxnSpLocks/>
          </p:cNvCxnSpPr>
          <p:nvPr/>
        </p:nvCxnSpPr>
        <p:spPr>
          <a:xfrm flipV="1">
            <a:off x="1721212" y="1714801"/>
            <a:ext cx="0" cy="1453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ight Bracket 14">
            <a:extLst>
              <a:ext uri="{FF2B5EF4-FFF2-40B4-BE49-F238E27FC236}">
                <a16:creationId xmlns:a16="http://schemas.microsoft.com/office/drawing/2014/main" id="{2E2C3C59-9D16-C3FE-3FF3-948548ED9B8A}"/>
              </a:ext>
            </a:extLst>
          </p:cNvPr>
          <p:cNvSpPr/>
          <p:nvPr/>
        </p:nvSpPr>
        <p:spPr>
          <a:xfrm rot="16200000">
            <a:off x="1656031" y="482179"/>
            <a:ext cx="253916" cy="2032812"/>
          </a:xfrm>
          <a:prstGeom prst="rightBracket">
            <a:avLst>
              <a:gd name="adj" fmla="val 0"/>
            </a:avLst>
          </a:prstGeom>
          <a:ln w="28575">
            <a:solidFill>
              <a:srgbClr val="66FF3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A01E484-1B20-A158-2671-EEB7998417CD}"/>
              </a:ext>
            </a:extLst>
          </p:cNvPr>
          <p:cNvSpPr/>
          <p:nvPr/>
        </p:nvSpPr>
        <p:spPr>
          <a:xfrm>
            <a:off x="568394" y="1856679"/>
            <a:ext cx="1762325" cy="249343"/>
          </a:xfrm>
          <a:prstGeom prst="rect">
            <a:avLst/>
          </a:prstGeom>
          <a:solidFill>
            <a:srgbClr val="99D6D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3D0480F-EBA1-C63D-26B0-ABA64728FA5D}"/>
              </a:ext>
            </a:extLst>
          </p:cNvPr>
          <p:cNvSpPr txBox="1"/>
          <p:nvPr/>
        </p:nvSpPr>
        <p:spPr>
          <a:xfrm>
            <a:off x="539930" y="1853241"/>
            <a:ext cx="1804541" cy="25404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180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Biological filter bed clusters</a:t>
            </a:r>
          </a:p>
        </p:txBody>
      </p:sp>
      <p:cxnSp>
        <p:nvCxnSpPr>
          <p:cNvPr id="20" name="Straight Connector 19">
            <a:extLst>
              <a:ext uri="{FF2B5EF4-FFF2-40B4-BE49-F238E27FC236}">
                <a16:creationId xmlns:a16="http://schemas.microsoft.com/office/drawing/2014/main" id="{14405AD0-D166-D57D-9465-3B89A1DA4D24}"/>
              </a:ext>
            </a:extLst>
          </p:cNvPr>
          <p:cNvCxnSpPr>
            <a:cxnSpLocks/>
          </p:cNvCxnSpPr>
          <p:nvPr/>
        </p:nvCxnSpPr>
        <p:spPr>
          <a:xfrm flipV="1">
            <a:off x="1742984" y="1226311"/>
            <a:ext cx="0" cy="145316"/>
          </a:xfrm>
          <a:prstGeom prst="line">
            <a:avLst/>
          </a:prstGeom>
          <a:ln w="28575">
            <a:solidFill>
              <a:srgbClr val="66FF33"/>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068A79C-8EF3-8A93-7A4E-545EAFEC3A62}"/>
              </a:ext>
            </a:extLst>
          </p:cNvPr>
          <p:cNvSpPr/>
          <p:nvPr/>
        </p:nvSpPr>
        <p:spPr>
          <a:xfrm>
            <a:off x="917310" y="1051039"/>
            <a:ext cx="1647143" cy="249343"/>
          </a:xfrm>
          <a:prstGeom prst="rect">
            <a:avLst/>
          </a:prstGeom>
          <a:solidFill>
            <a:srgbClr val="99D6D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664C64D-B62F-AB1B-798C-2A2C8055EA4A}"/>
              </a:ext>
            </a:extLst>
          </p:cNvPr>
          <p:cNvSpPr txBox="1"/>
          <p:nvPr/>
        </p:nvSpPr>
        <p:spPr>
          <a:xfrm>
            <a:off x="888846" y="1047601"/>
            <a:ext cx="1704711" cy="25404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180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Activated sludge clusters</a:t>
            </a:r>
          </a:p>
        </p:txBody>
      </p:sp>
    </p:spTree>
    <p:extLst>
      <p:ext uri="{BB962C8B-B14F-4D97-AF65-F5344CB8AC3E}">
        <p14:creationId xmlns:p14="http://schemas.microsoft.com/office/powerpoint/2010/main" val="166034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P spid="17" grpId="0" animBg="1"/>
      <p:bldP spid="17" grpId="1" animBg="1"/>
      <p:bldP spid="18" grpId="0"/>
      <p:bldP spid="18" grpId="1"/>
      <p:bldP spid="21" grpId="0" animBg="1"/>
      <p:bldP spid="21" grpId="1" animBg="1"/>
      <p:bldP spid="22" grpId="0"/>
      <p:bldP spid="2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3392" y="2084853"/>
            <a:ext cx="10753195" cy="3624809"/>
          </a:xfrm>
        </p:spPr>
        <p:txBody>
          <a:bodyPr>
            <a:normAutofit fontScale="92500"/>
          </a:bodyPr>
          <a:lstStyle/>
          <a:p>
            <a:r>
              <a:rPr lang="en-US" sz="6400" dirty="0"/>
              <a:t>Mission Statement of the WHP:</a:t>
            </a:r>
          </a:p>
          <a:p>
            <a:pPr lvl="0"/>
            <a:endParaRPr lang="en-GB" dirty="0"/>
          </a:p>
          <a:p>
            <a:pPr lvl="0"/>
            <a:r>
              <a:rPr lang="en-US" dirty="0"/>
              <a:t>Protecting and enhancing public health by working together to deliver consistent understanding and management of water quality issues and to supply safe &amp; resilient water services.</a:t>
            </a:r>
            <a:endParaRPr lang="en-GB" dirty="0"/>
          </a:p>
          <a:p>
            <a:pPr marL="457177" indent="-457177">
              <a:buFont typeface="Arial" panose="020B0604020202020204" pitchFamily="34" charset="0"/>
              <a:buChar char="•"/>
            </a:pPr>
            <a:endParaRPr lang="en-GB" dirty="0"/>
          </a:p>
        </p:txBody>
      </p:sp>
    </p:spTree>
    <p:extLst>
      <p:ext uri="{BB962C8B-B14F-4D97-AF65-F5344CB8AC3E}">
        <p14:creationId xmlns:p14="http://schemas.microsoft.com/office/powerpoint/2010/main" val="873662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95619C-5653-7051-6B3D-BB4D7E859CB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519" b="13106"/>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C09CC23-5759-0BF6-3285-225493CDAEE2}"/>
              </a:ext>
            </a:extLst>
          </p:cNvPr>
          <p:cNvSpPr/>
          <p:nvPr/>
        </p:nvSpPr>
        <p:spPr>
          <a:xfrm>
            <a:off x="1927125" y="1421297"/>
            <a:ext cx="8603227" cy="4204257"/>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349DB68-078B-C8AC-9DF2-CC84F31827FD}"/>
              </a:ext>
            </a:extLst>
          </p:cNvPr>
          <p:cNvSpPr txBox="1"/>
          <p:nvPr/>
        </p:nvSpPr>
        <p:spPr>
          <a:xfrm>
            <a:off x="2025445" y="1486402"/>
            <a:ext cx="8337756" cy="403187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Conclusions</a:t>
            </a:r>
          </a:p>
          <a:p>
            <a:pPr marL="342891" marR="0" lvl="0"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number and relative abundance of ARGs was reduced by the wastewater treatment process</a:t>
            </a:r>
          </a:p>
          <a:p>
            <a:pPr marL="342891" marR="0" lvl="0"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Biological treatment impacted the composition and abundance of the resistome</a:t>
            </a:r>
          </a:p>
          <a:p>
            <a:pPr marL="914377" marR="0" lvl="1" indent="-457189" algn="l" defTabSz="914377" rtl="0" eaLnBrk="1" fontAlgn="auto" latinLnBrk="0" hangingPunct="1">
              <a:lnSpc>
                <a:spcPct val="100000"/>
              </a:lnSpc>
              <a:spcBef>
                <a:spcPts val="0"/>
              </a:spcBef>
              <a:spcAft>
                <a:spcPts val="1200"/>
              </a:spcAft>
              <a:buClrTx/>
              <a:buSzPct val="60000"/>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Differences in environmental conditions</a:t>
            </a:r>
          </a:p>
          <a:p>
            <a:pPr marL="914377" marR="0" lvl="1" indent="-457189" algn="l" defTabSz="914377" rtl="0" eaLnBrk="1" fontAlgn="auto" latinLnBrk="0" hangingPunct="1">
              <a:lnSpc>
                <a:spcPct val="100000"/>
              </a:lnSpc>
              <a:spcBef>
                <a:spcPts val="0"/>
              </a:spcBef>
              <a:spcAft>
                <a:spcPts val="1200"/>
              </a:spcAft>
              <a:buClrTx/>
              <a:buSzPct val="60000"/>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Differences in microbial community</a:t>
            </a:r>
          </a:p>
        </p:txBody>
      </p:sp>
    </p:spTree>
    <p:extLst>
      <p:ext uri="{BB962C8B-B14F-4D97-AF65-F5344CB8AC3E}">
        <p14:creationId xmlns:p14="http://schemas.microsoft.com/office/powerpoint/2010/main" val="3499969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9F953EC-1334-2B0E-F229-73F459318DC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313" b="10338"/>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C09CC23-5759-0BF6-3285-225493CDAEE2}"/>
              </a:ext>
            </a:extLst>
          </p:cNvPr>
          <p:cNvSpPr/>
          <p:nvPr/>
        </p:nvSpPr>
        <p:spPr>
          <a:xfrm>
            <a:off x="1164336" y="2750575"/>
            <a:ext cx="9863328" cy="1356859"/>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349DB68-078B-C8AC-9DF2-CC84F31827FD}"/>
              </a:ext>
            </a:extLst>
          </p:cNvPr>
          <p:cNvSpPr txBox="1"/>
          <p:nvPr/>
        </p:nvSpPr>
        <p:spPr>
          <a:xfrm>
            <a:off x="1571767" y="3044283"/>
            <a:ext cx="9048467"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ENVIRONMENTAL ANALYSIS</a:t>
            </a:r>
          </a:p>
        </p:txBody>
      </p:sp>
    </p:spTree>
    <p:extLst>
      <p:ext uri="{BB962C8B-B14F-4D97-AF65-F5344CB8AC3E}">
        <p14:creationId xmlns:p14="http://schemas.microsoft.com/office/powerpoint/2010/main" val="1528324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DC6016-57A6-2CAA-A92F-86DFC2BB1CBC}"/>
              </a:ext>
            </a:extLst>
          </p:cNvPr>
          <p:cNvSpPr/>
          <p:nvPr/>
        </p:nvSpPr>
        <p:spPr>
          <a:xfrm>
            <a:off x="5637661" y="0"/>
            <a:ext cx="6553200" cy="6858000"/>
          </a:xfrm>
          <a:prstGeom prst="rect">
            <a:avLst/>
          </a:prstGeom>
          <a:solidFill>
            <a:srgbClr val="009999"/>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8E364C-F5AD-5C33-BC02-D2F8D63BD791}"/>
              </a:ext>
            </a:extLst>
          </p:cNvPr>
          <p:cNvSpPr txBox="1"/>
          <p:nvPr/>
        </p:nvSpPr>
        <p:spPr>
          <a:xfrm>
            <a:off x="6211147" y="195067"/>
            <a:ext cx="5529071" cy="3508653"/>
          </a:xfrm>
          <a:prstGeom prst="rect">
            <a:avLst/>
          </a:prstGeom>
          <a:noFill/>
          <a:ln>
            <a:noFill/>
          </a:ln>
        </p:spPr>
        <p:txBody>
          <a:bodyPr wrap="square">
            <a:spAutoFit/>
          </a:bodyPr>
          <a:lstStyle/>
          <a:p>
            <a:pPr marL="0" marR="0" lvl="0" indent="0" algn="l" defTabSz="914377" rtl="0" eaLnBrk="1" fontAlgn="auto" latinLnBrk="0" hangingPunct="1">
              <a:lnSpc>
                <a:spcPct val="100000"/>
              </a:lnSpc>
              <a:spcBef>
                <a:spcPts val="0"/>
              </a:spcBef>
              <a:spcAft>
                <a:spcPts val="24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Environmental impacts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Wastewater is a source of AMR pollution in the natural environment</a:t>
            </a:r>
          </a:p>
          <a:p>
            <a:pPr marL="0" marR="0" lvl="0" indent="0" algn="l" defTabSz="914377"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Contaminated water puts bathers at risk of exposure to AMR bacteria</a:t>
            </a:r>
          </a:p>
          <a:p>
            <a:pPr marL="0" marR="0" lvl="0" indent="0" algn="l" defTabSz="914377"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AMR bacteria can re-enter the food chain though shellfisheries etc.</a:t>
            </a:r>
          </a:p>
        </p:txBody>
      </p:sp>
      <p:sp>
        <p:nvSpPr>
          <p:cNvPr id="9" name="Rectangle: Rounded Corners 8">
            <a:extLst>
              <a:ext uri="{FF2B5EF4-FFF2-40B4-BE49-F238E27FC236}">
                <a16:creationId xmlns:a16="http://schemas.microsoft.com/office/drawing/2014/main" id="{48385047-2F74-E8D6-9B04-1EE3143CE2C6}"/>
              </a:ext>
            </a:extLst>
          </p:cNvPr>
          <p:cNvSpPr/>
          <p:nvPr/>
        </p:nvSpPr>
        <p:spPr>
          <a:xfrm>
            <a:off x="6265629" y="3872743"/>
            <a:ext cx="5710961" cy="1728373"/>
          </a:xfrm>
          <a:prstGeom prst="roundRect">
            <a:avLst>
              <a:gd name="adj" fmla="val 0"/>
            </a:avLst>
          </a:prstGeom>
          <a:solidFill>
            <a:srgbClr val="D8F1F0">
              <a:alpha val="9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ABE3804-332C-6D74-E1F4-B5E601D3045F}"/>
              </a:ext>
            </a:extLst>
          </p:cNvPr>
          <p:cNvPicPr>
            <a:picLocks noChangeAspect="1"/>
          </p:cNvPicPr>
          <p:nvPr/>
        </p:nvPicPr>
        <p:blipFill rotWithShape="1">
          <a:blip r:embed="rId3"/>
          <a:srcRect r="6051"/>
          <a:stretch/>
        </p:blipFill>
        <p:spPr>
          <a:xfrm>
            <a:off x="268470" y="207194"/>
            <a:ext cx="5765441" cy="3221807"/>
          </a:xfrm>
          <a:prstGeom prst="rect">
            <a:avLst/>
          </a:prstGeom>
        </p:spPr>
      </p:pic>
      <p:pic>
        <p:nvPicPr>
          <p:cNvPr id="7178" name="Picture 10">
            <a:extLst>
              <a:ext uri="{FF2B5EF4-FFF2-40B4-BE49-F238E27FC236}">
                <a16:creationId xmlns:a16="http://schemas.microsoft.com/office/drawing/2014/main" id="{40EA94A3-BCED-D38C-EC9F-A0D6320041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36"/>
          <a:stretch/>
        </p:blipFill>
        <p:spPr bwMode="auto">
          <a:xfrm>
            <a:off x="268469" y="3429001"/>
            <a:ext cx="5765441" cy="31655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379CF79-2862-3D0C-7E6B-6BA740A9620B}"/>
              </a:ext>
            </a:extLst>
          </p:cNvPr>
          <p:cNvSpPr txBox="1"/>
          <p:nvPr/>
        </p:nvSpPr>
        <p:spPr>
          <a:xfrm>
            <a:off x="6265628" y="3926450"/>
            <a:ext cx="5710961" cy="1620957"/>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US" sz="2400" b="1" i="0" u="none" strike="noStrike" kern="1200" cap="none" spc="0" normalizeH="0" baseline="0" noProof="0" dirty="0">
                <a:ln>
                  <a:noFill/>
                </a:ln>
                <a:solidFill>
                  <a:srgbClr val="008683"/>
                </a:solidFill>
                <a:effectLst/>
                <a:uLnTx/>
                <a:uFillTx/>
                <a:latin typeface="Arial" panose="020B0604020202020204" pitchFamily="34" charset="0"/>
                <a:ea typeface="Calibri" panose="020F0502020204030204" pitchFamily="34" charset="0"/>
                <a:cs typeface="Arial" panose="020B0604020202020204" pitchFamily="34" charset="0"/>
              </a:rPr>
              <a:t>AIM 3</a:t>
            </a: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8683"/>
                </a:solidFill>
                <a:effectLst/>
                <a:uLnTx/>
                <a:uFillTx/>
                <a:latin typeface="Arial" panose="020B0604020202020204" pitchFamily="34" charset="0"/>
                <a:ea typeface="Calibri" panose="020F0502020204030204" pitchFamily="34" charset="0"/>
                <a:cs typeface="Arial" panose="020B0604020202020204" pitchFamily="34" charset="0"/>
              </a:rPr>
              <a:t>Evaluate the influence of effluent release on the resistome of downstream sediment samples</a:t>
            </a:r>
          </a:p>
        </p:txBody>
      </p:sp>
    </p:spTree>
    <p:extLst>
      <p:ext uri="{BB962C8B-B14F-4D97-AF65-F5344CB8AC3E}">
        <p14:creationId xmlns:p14="http://schemas.microsoft.com/office/powerpoint/2010/main" val="2406687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56B81E-A285-7AF0-1568-1BE4D0BC9C82}"/>
              </a:ext>
            </a:extLst>
          </p:cNvPr>
          <p:cNvSpPr/>
          <p:nvPr/>
        </p:nvSpPr>
        <p:spPr>
          <a:xfrm>
            <a:off x="6567953" y="5181604"/>
            <a:ext cx="5349111" cy="814715"/>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BFC1534-4078-36EF-3942-8B0FA4E6E6CE}"/>
              </a:ext>
            </a:extLst>
          </p:cNvPr>
          <p:cNvSpPr/>
          <p:nvPr/>
        </p:nvSpPr>
        <p:spPr>
          <a:xfrm>
            <a:off x="6567950" y="6115666"/>
            <a:ext cx="5349111" cy="482932"/>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2B9B7CD-45FE-7792-1960-6B2CFDCB723F}"/>
              </a:ext>
            </a:extLst>
          </p:cNvPr>
          <p:cNvSpPr/>
          <p:nvPr/>
        </p:nvSpPr>
        <p:spPr>
          <a:xfrm>
            <a:off x="167149" y="969874"/>
            <a:ext cx="5928852" cy="5748076"/>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34E74A5-5C9F-D920-61A8-46044C016403}"/>
              </a:ext>
            </a:extLst>
          </p:cNvPr>
          <p:cNvSpPr/>
          <p:nvPr/>
        </p:nvSpPr>
        <p:spPr>
          <a:xfrm>
            <a:off x="273064" y="1060856"/>
            <a:ext cx="5400149" cy="1102240"/>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523593F-281F-77F8-9E14-59EC5B1F0813}"/>
              </a:ext>
            </a:extLst>
          </p:cNvPr>
          <p:cNvSpPr/>
          <p:nvPr/>
        </p:nvSpPr>
        <p:spPr>
          <a:xfrm>
            <a:off x="6292650" y="969877"/>
            <a:ext cx="5732207" cy="5748075"/>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9FAF90A-6989-6CD0-FF9E-B09081C40171}"/>
              </a:ext>
            </a:extLst>
          </p:cNvPr>
          <p:cNvSpPr/>
          <p:nvPr/>
        </p:nvSpPr>
        <p:spPr>
          <a:xfrm>
            <a:off x="0" y="107180"/>
            <a:ext cx="12076176" cy="709685"/>
          </a:xfrm>
          <a:prstGeom prst="rect">
            <a:avLst/>
          </a:prstGeom>
          <a:solidFill>
            <a:srgbClr val="00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D60B3AF-C562-F441-35CD-3D48BA4713FE}"/>
              </a:ext>
            </a:extLst>
          </p:cNvPr>
          <p:cNvSpPr txBox="1"/>
          <p:nvPr/>
        </p:nvSpPr>
        <p:spPr>
          <a:xfrm>
            <a:off x="81888" y="200411"/>
            <a:ext cx="10208160"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River and estuary sediment ARG profiles and abundances</a:t>
            </a:r>
          </a:p>
        </p:txBody>
      </p:sp>
      <p:sp>
        <p:nvSpPr>
          <p:cNvPr id="44" name="TextBox 43">
            <a:extLst>
              <a:ext uri="{FF2B5EF4-FFF2-40B4-BE49-F238E27FC236}">
                <a16:creationId xmlns:a16="http://schemas.microsoft.com/office/drawing/2014/main" id="{E06A1F84-301D-0F3A-A15E-4A3EA333D177}"/>
              </a:ext>
            </a:extLst>
          </p:cNvPr>
          <p:cNvSpPr txBox="1"/>
          <p:nvPr/>
        </p:nvSpPr>
        <p:spPr>
          <a:xfrm>
            <a:off x="273064" y="1090352"/>
            <a:ext cx="5550309"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River sediments collected up and downstream to effluent discharge points displayed similar resistomes, dominated by </a:t>
            </a:r>
            <a:r>
              <a:rPr kumimoji="0" lang="en-GB" sz="20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aada7</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AA55543-35EB-3002-F16D-0F40F0BADAA9}"/>
              </a:ext>
            </a:extLst>
          </p:cNvPr>
          <p:cNvPicPr>
            <a:picLocks noChangeAspect="1"/>
          </p:cNvPicPr>
          <p:nvPr/>
        </p:nvPicPr>
        <p:blipFill rotWithShape="1">
          <a:blip r:embed="rId3"/>
          <a:srcRect b="1063"/>
          <a:stretch/>
        </p:blipFill>
        <p:spPr>
          <a:xfrm>
            <a:off x="259621" y="2124718"/>
            <a:ext cx="5747889" cy="4573567"/>
          </a:xfrm>
          <a:prstGeom prst="rect">
            <a:avLst/>
          </a:prstGeom>
        </p:spPr>
      </p:pic>
      <p:grpSp>
        <p:nvGrpSpPr>
          <p:cNvPr id="9" name="Group 8">
            <a:extLst>
              <a:ext uri="{FF2B5EF4-FFF2-40B4-BE49-F238E27FC236}">
                <a16:creationId xmlns:a16="http://schemas.microsoft.com/office/drawing/2014/main" id="{D2DD7890-4C71-A116-CFC6-B0CF3DE8BF0C}"/>
              </a:ext>
            </a:extLst>
          </p:cNvPr>
          <p:cNvGrpSpPr/>
          <p:nvPr/>
        </p:nvGrpSpPr>
        <p:grpSpPr>
          <a:xfrm>
            <a:off x="6365521" y="1104298"/>
            <a:ext cx="5644587" cy="3880655"/>
            <a:chOff x="6645631" y="1005978"/>
            <a:chExt cx="5364472" cy="3688075"/>
          </a:xfrm>
        </p:grpSpPr>
        <p:pic>
          <p:nvPicPr>
            <p:cNvPr id="26" name="Picture 25" descr="A graph with colorful squares and numbers&#10;&#10;Description automatically generated with medium confidence">
              <a:extLst>
                <a:ext uri="{FF2B5EF4-FFF2-40B4-BE49-F238E27FC236}">
                  <a16:creationId xmlns:a16="http://schemas.microsoft.com/office/drawing/2014/main" id="{2899CE53-278E-9F05-5A98-D7DE8C257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5631" y="1005978"/>
              <a:ext cx="2682236" cy="3688075"/>
            </a:xfrm>
            <a:prstGeom prst="rect">
              <a:avLst/>
            </a:prstGeom>
          </p:spPr>
        </p:pic>
        <p:pic>
          <p:nvPicPr>
            <p:cNvPr id="29" name="Picture 28" descr="A graph of a graph with colored squares&#10;&#10;Description automatically generated with medium confidence">
              <a:extLst>
                <a:ext uri="{FF2B5EF4-FFF2-40B4-BE49-F238E27FC236}">
                  <a16:creationId xmlns:a16="http://schemas.microsoft.com/office/drawing/2014/main" id="{C9D94338-546B-1968-B1D3-ACBAF95FC5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7867" y="1005978"/>
              <a:ext cx="2682236" cy="3688075"/>
            </a:xfrm>
            <a:prstGeom prst="rect">
              <a:avLst/>
            </a:prstGeom>
          </p:spPr>
        </p:pic>
      </p:grpSp>
      <p:sp>
        <p:nvSpPr>
          <p:cNvPr id="31" name="TextBox 30">
            <a:extLst>
              <a:ext uri="{FF2B5EF4-FFF2-40B4-BE49-F238E27FC236}">
                <a16:creationId xmlns:a16="http://schemas.microsoft.com/office/drawing/2014/main" id="{87CC2C71-ACA2-586F-CCAE-22CBA852703C}"/>
              </a:ext>
            </a:extLst>
          </p:cNvPr>
          <p:cNvSpPr txBox="1"/>
          <p:nvPr/>
        </p:nvSpPr>
        <p:spPr>
          <a:xfrm>
            <a:off x="6570079" y="5234148"/>
            <a:ext cx="5332811" cy="1323439"/>
          </a:xfrm>
          <a:prstGeom prst="rect">
            <a:avLst/>
          </a:prstGeom>
          <a:noFill/>
        </p:spPr>
        <p:txBody>
          <a:bodyPr wrap="square">
            <a:spAutoFit/>
          </a:bodyPr>
          <a:lstStyle/>
          <a:p>
            <a:pPr marL="0" marR="0" lvl="0" indent="0" algn="l" defTabSz="914377" rtl="0" eaLnBrk="1" fontAlgn="auto" latinLnBrk="0" hangingPunct="1">
              <a:lnSpc>
                <a:spcPct val="100000"/>
              </a:lnSpc>
              <a:spcBef>
                <a:spcPts val="600"/>
              </a:spcBef>
              <a:spcAft>
                <a:spcPts val="1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number of observed and total abundance of ARGs didn’t increase downstream</a:t>
            </a:r>
          </a:p>
          <a:p>
            <a:pPr marL="0" marR="0" lvl="0" indent="0" algn="l" defTabSz="914377" rtl="0" eaLnBrk="1" fontAlgn="auto" latinLnBrk="0" hangingPunct="1">
              <a:lnSpc>
                <a:spcPct val="100000"/>
              </a:lnSpc>
              <a:spcBef>
                <a:spcPts val="600"/>
              </a:spcBef>
              <a:spcAft>
                <a:spcPts val="1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Both were higher in the estuary sediments</a:t>
            </a:r>
          </a:p>
        </p:txBody>
      </p:sp>
    </p:spTree>
    <p:extLst>
      <p:ext uri="{BB962C8B-B14F-4D97-AF65-F5344CB8AC3E}">
        <p14:creationId xmlns:p14="http://schemas.microsoft.com/office/powerpoint/2010/main" val="3042776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7E39B5-F3C4-ED4F-FD55-860D0869EF6F}"/>
              </a:ext>
            </a:extLst>
          </p:cNvPr>
          <p:cNvSpPr/>
          <p:nvPr/>
        </p:nvSpPr>
        <p:spPr>
          <a:xfrm>
            <a:off x="167149" y="969874"/>
            <a:ext cx="5975244" cy="2828655"/>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A8335D0-160A-82DE-1614-CF0414799534}"/>
              </a:ext>
            </a:extLst>
          </p:cNvPr>
          <p:cNvSpPr/>
          <p:nvPr/>
        </p:nvSpPr>
        <p:spPr>
          <a:xfrm>
            <a:off x="6322142" y="3942083"/>
            <a:ext cx="5702711" cy="2775864"/>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9FAF90A-6989-6CD0-FF9E-B09081C40171}"/>
              </a:ext>
            </a:extLst>
          </p:cNvPr>
          <p:cNvSpPr/>
          <p:nvPr/>
        </p:nvSpPr>
        <p:spPr>
          <a:xfrm>
            <a:off x="0" y="107180"/>
            <a:ext cx="12076176" cy="709685"/>
          </a:xfrm>
          <a:prstGeom prst="rect">
            <a:avLst/>
          </a:prstGeom>
          <a:solidFill>
            <a:srgbClr val="00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D60B3AF-C562-F441-35CD-3D48BA4713FE}"/>
              </a:ext>
            </a:extLst>
          </p:cNvPr>
          <p:cNvSpPr txBox="1"/>
          <p:nvPr/>
        </p:nvSpPr>
        <p:spPr>
          <a:xfrm>
            <a:off x="81888" y="200411"/>
            <a:ext cx="9863328"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River and estuary sediment resistome composition</a:t>
            </a:r>
          </a:p>
        </p:txBody>
      </p:sp>
      <p:pic>
        <p:nvPicPr>
          <p:cNvPr id="9" name="Picture 8" descr="A graph showing a number of different colored circles&#10;&#10;Description automatically generated with medium confidence">
            <a:extLst>
              <a:ext uri="{FF2B5EF4-FFF2-40B4-BE49-F238E27FC236}">
                <a16:creationId xmlns:a16="http://schemas.microsoft.com/office/drawing/2014/main" id="{A43B6FE9-843E-33F6-8A08-3F194ECE4C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234" t="34024" r="1569"/>
          <a:stretch/>
        </p:blipFill>
        <p:spPr>
          <a:xfrm>
            <a:off x="3086104" y="1046936"/>
            <a:ext cx="741041" cy="1902032"/>
          </a:xfrm>
          <a:prstGeom prst="rect">
            <a:avLst/>
          </a:prstGeom>
          <a:ln>
            <a:noFill/>
          </a:ln>
        </p:spPr>
      </p:pic>
      <p:pic>
        <p:nvPicPr>
          <p:cNvPr id="5" name="Picture 4" descr="A graph showing a number of different colored circles&#10;&#10;Description automatically generated with medium confidence">
            <a:extLst>
              <a:ext uri="{FF2B5EF4-FFF2-40B4-BE49-F238E27FC236}">
                <a16:creationId xmlns:a16="http://schemas.microsoft.com/office/drawing/2014/main" id="{061D43AF-7D27-73CF-54F5-501A58E323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506"/>
          <a:stretch/>
        </p:blipFill>
        <p:spPr>
          <a:xfrm>
            <a:off x="295743" y="989517"/>
            <a:ext cx="2788344" cy="2791123"/>
          </a:xfrm>
          <a:prstGeom prst="rect">
            <a:avLst/>
          </a:prstGeom>
          <a:ln>
            <a:noFill/>
          </a:ln>
        </p:spPr>
      </p:pic>
      <p:pic>
        <p:nvPicPr>
          <p:cNvPr id="6" name="Picture 5" descr="A diagram of a sample&#10;&#10;Description automatically generated with medium confidence">
            <a:extLst>
              <a:ext uri="{FF2B5EF4-FFF2-40B4-BE49-F238E27FC236}">
                <a16:creationId xmlns:a16="http://schemas.microsoft.com/office/drawing/2014/main" id="{3E15ADDA-C47D-937A-C159-95F0C48F50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966"/>
          <a:stretch/>
        </p:blipFill>
        <p:spPr>
          <a:xfrm>
            <a:off x="295741" y="3942083"/>
            <a:ext cx="2648627" cy="2737028"/>
          </a:xfrm>
          <a:prstGeom prst="rect">
            <a:avLst/>
          </a:prstGeom>
          <a:ln>
            <a:noFill/>
          </a:ln>
        </p:spPr>
      </p:pic>
      <p:pic>
        <p:nvPicPr>
          <p:cNvPr id="7" name="Picture 6" descr="A graph showing a number of data&#10;&#10;Description automatically generated with medium confidence">
            <a:extLst>
              <a:ext uri="{FF2B5EF4-FFF2-40B4-BE49-F238E27FC236}">
                <a16:creationId xmlns:a16="http://schemas.microsoft.com/office/drawing/2014/main" id="{F2ACB174-721D-DD2F-BD8E-DBD8938F92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23577"/>
          <a:stretch/>
        </p:blipFill>
        <p:spPr>
          <a:xfrm>
            <a:off x="6353651" y="1008661"/>
            <a:ext cx="2662184" cy="2737027"/>
          </a:xfrm>
          <a:prstGeom prst="rect">
            <a:avLst/>
          </a:prstGeom>
          <a:ln>
            <a:noFill/>
          </a:ln>
        </p:spPr>
      </p:pic>
      <p:pic>
        <p:nvPicPr>
          <p:cNvPr id="8" name="Picture 7" descr="A graph showing a number of data&#10;&#10;Description automatically generated with medium confidence">
            <a:extLst>
              <a:ext uri="{FF2B5EF4-FFF2-40B4-BE49-F238E27FC236}">
                <a16:creationId xmlns:a16="http://schemas.microsoft.com/office/drawing/2014/main" id="{600D0F5A-BE7F-CD8F-B85A-549122035A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4560"/>
          <a:stretch/>
        </p:blipFill>
        <p:spPr>
          <a:xfrm>
            <a:off x="6350776" y="3961747"/>
            <a:ext cx="2627931" cy="2737028"/>
          </a:xfrm>
          <a:prstGeom prst="rect">
            <a:avLst/>
          </a:prstGeom>
          <a:ln>
            <a:noFill/>
          </a:ln>
        </p:spPr>
      </p:pic>
      <p:pic>
        <p:nvPicPr>
          <p:cNvPr id="10" name="Picture 9" descr="A diagram of a sample&#10;&#10;Description automatically generated with medium confidence">
            <a:extLst>
              <a:ext uri="{FF2B5EF4-FFF2-40B4-BE49-F238E27FC236}">
                <a16:creationId xmlns:a16="http://schemas.microsoft.com/office/drawing/2014/main" id="{674903DC-B366-CE44-3CA7-AC0482F77EB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7917" t="30907" r="1487"/>
          <a:stretch/>
        </p:blipFill>
        <p:spPr>
          <a:xfrm>
            <a:off x="3006052" y="3923280"/>
            <a:ext cx="741041" cy="1953269"/>
          </a:xfrm>
          <a:prstGeom prst="rect">
            <a:avLst/>
          </a:prstGeom>
          <a:ln>
            <a:noFill/>
          </a:ln>
        </p:spPr>
      </p:pic>
      <p:pic>
        <p:nvPicPr>
          <p:cNvPr id="11" name="Picture 10" descr="A graph showing a number of data&#10;&#10;Description automatically generated with medium confidence">
            <a:extLst>
              <a:ext uri="{FF2B5EF4-FFF2-40B4-BE49-F238E27FC236}">
                <a16:creationId xmlns:a16="http://schemas.microsoft.com/office/drawing/2014/main" id="{A1461B2A-5F5D-B99A-753E-B7249E12C7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7891" t="34715" r="1858"/>
          <a:stretch/>
        </p:blipFill>
        <p:spPr>
          <a:xfrm>
            <a:off x="9083713" y="997781"/>
            <a:ext cx="728631" cy="1845627"/>
          </a:xfrm>
          <a:prstGeom prst="rect">
            <a:avLst/>
          </a:prstGeom>
          <a:ln>
            <a:noFill/>
          </a:ln>
        </p:spPr>
      </p:pic>
      <p:pic>
        <p:nvPicPr>
          <p:cNvPr id="12" name="Picture 11" descr="A graph showing a number of data&#10;&#10;Description automatically generated with medium confidence">
            <a:extLst>
              <a:ext uri="{FF2B5EF4-FFF2-40B4-BE49-F238E27FC236}">
                <a16:creationId xmlns:a16="http://schemas.microsoft.com/office/drawing/2014/main" id="{B3DED199-668B-6ACA-3372-075BB625D82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7364" t="22096" r="1778"/>
          <a:stretch/>
        </p:blipFill>
        <p:spPr>
          <a:xfrm>
            <a:off x="9048547" y="3975047"/>
            <a:ext cx="750491" cy="2202365"/>
          </a:xfrm>
          <a:prstGeom prst="rect">
            <a:avLst/>
          </a:prstGeom>
          <a:ln>
            <a:noFill/>
          </a:ln>
        </p:spPr>
      </p:pic>
      <p:sp>
        <p:nvSpPr>
          <p:cNvPr id="24" name="Rectangle 23">
            <a:extLst>
              <a:ext uri="{FF2B5EF4-FFF2-40B4-BE49-F238E27FC236}">
                <a16:creationId xmlns:a16="http://schemas.microsoft.com/office/drawing/2014/main" id="{2252AEA2-05D7-BDA6-2E53-BC733B96FFAB}"/>
              </a:ext>
            </a:extLst>
          </p:cNvPr>
          <p:cNvSpPr/>
          <p:nvPr/>
        </p:nvSpPr>
        <p:spPr>
          <a:xfrm>
            <a:off x="264195" y="956416"/>
            <a:ext cx="3637247" cy="282920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CB4A13A-677F-6B09-F2A7-F41A6BE37786}"/>
              </a:ext>
            </a:extLst>
          </p:cNvPr>
          <p:cNvSpPr/>
          <p:nvPr/>
        </p:nvSpPr>
        <p:spPr>
          <a:xfrm>
            <a:off x="264195" y="3925168"/>
            <a:ext cx="3637247" cy="279262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E1355A0-8731-7D0F-13B9-1FD06B3920FC}"/>
              </a:ext>
            </a:extLst>
          </p:cNvPr>
          <p:cNvSpPr/>
          <p:nvPr/>
        </p:nvSpPr>
        <p:spPr>
          <a:xfrm>
            <a:off x="6290553" y="956416"/>
            <a:ext cx="3578875" cy="282920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36C5BFD-6F05-B580-399F-526C15F25A2C}"/>
              </a:ext>
            </a:extLst>
          </p:cNvPr>
          <p:cNvSpPr/>
          <p:nvPr/>
        </p:nvSpPr>
        <p:spPr>
          <a:xfrm>
            <a:off x="6290553" y="3925168"/>
            <a:ext cx="3578875" cy="279262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2972EAA-7CAC-B3E1-3D15-1AEB90FC7C83}"/>
              </a:ext>
            </a:extLst>
          </p:cNvPr>
          <p:cNvSpPr/>
          <p:nvPr/>
        </p:nvSpPr>
        <p:spPr>
          <a:xfrm>
            <a:off x="164275" y="3938289"/>
            <a:ext cx="5975244" cy="2782804"/>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C35230E-5CC2-526C-5A7B-E7B2DB62444D}"/>
              </a:ext>
            </a:extLst>
          </p:cNvPr>
          <p:cNvSpPr/>
          <p:nvPr/>
        </p:nvSpPr>
        <p:spPr>
          <a:xfrm>
            <a:off x="3314535" y="2599253"/>
            <a:ext cx="2708087" cy="1065295"/>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DD975179-42B1-FF26-8E76-E43D74D44158}"/>
              </a:ext>
            </a:extLst>
          </p:cNvPr>
          <p:cNvSpPr txBox="1"/>
          <p:nvPr/>
        </p:nvSpPr>
        <p:spPr>
          <a:xfrm>
            <a:off x="3314536" y="2627592"/>
            <a:ext cx="2672707" cy="1015663"/>
          </a:xfrm>
          <a:prstGeom prst="rect">
            <a:avLst/>
          </a:prstGeom>
          <a:noFill/>
          <a:ln>
            <a:noFill/>
          </a:ln>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sediment resistomes clustered by sample type</a:t>
            </a:r>
          </a:p>
        </p:txBody>
      </p:sp>
      <p:sp>
        <p:nvSpPr>
          <p:cNvPr id="18" name="Rectangle 17">
            <a:extLst>
              <a:ext uri="{FF2B5EF4-FFF2-40B4-BE49-F238E27FC236}">
                <a16:creationId xmlns:a16="http://schemas.microsoft.com/office/drawing/2014/main" id="{2B076BB6-0DCC-1119-9C0C-9FAB9D3D2B1D}"/>
              </a:ext>
            </a:extLst>
          </p:cNvPr>
          <p:cNvSpPr/>
          <p:nvPr/>
        </p:nvSpPr>
        <p:spPr>
          <a:xfrm>
            <a:off x="3234915" y="5220931"/>
            <a:ext cx="2781436" cy="1389880"/>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2743D97-993A-D5F1-C503-EF83B098D2D1}"/>
              </a:ext>
            </a:extLst>
          </p:cNvPr>
          <p:cNvSpPr/>
          <p:nvPr/>
        </p:nvSpPr>
        <p:spPr>
          <a:xfrm>
            <a:off x="9348785" y="2274247"/>
            <a:ext cx="2528584" cy="1390300"/>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B62F1767-3714-4C91-1BAD-83B2735E0FB0}"/>
              </a:ext>
            </a:extLst>
          </p:cNvPr>
          <p:cNvSpPr txBox="1"/>
          <p:nvPr/>
        </p:nvSpPr>
        <p:spPr>
          <a:xfrm>
            <a:off x="3254583" y="5256062"/>
            <a:ext cx="2769981" cy="1323439"/>
          </a:xfrm>
          <a:prstGeom prst="rect">
            <a:avLst/>
          </a:prstGeom>
          <a:noFill/>
          <a:ln>
            <a:no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effluent resistome was distinct and more variable than the sediment resistomes</a:t>
            </a:r>
          </a:p>
        </p:txBody>
      </p:sp>
      <p:sp>
        <p:nvSpPr>
          <p:cNvPr id="40" name="TextBox 39">
            <a:extLst>
              <a:ext uri="{FF2B5EF4-FFF2-40B4-BE49-F238E27FC236}">
                <a16:creationId xmlns:a16="http://schemas.microsoft.com/office/drawing/2014/main" id="{5FE9944C-55AF-3AB5-3365-2A3BB7E741A7}"/>
              </a:ext>
            </a:extLst>
          </p:cNvPr>
          <p:cNvSpPr txBox="1"/>
          <p:nvPr/>
        </p:nvSpPr>
        <p:spPr>
          <a:xfrm>
            <a:off x="9363537" y="2308329"/>
            <a:ext cx="2528583" cy="1323439"/>
          </a:xfrm>
          <a:prstGeom prst="rect">
            <a:avLst/>
          </a:prstGeom>
          <a:noFill/>
          <a:ln>
            <a:noFill/>
          </a:ln>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upstream and downstream river sediments displayed similar resistomes</a:t>
            </a:r>
          </a:p>
        </p:txBody>
      </p:sp>
      <p:sp>
        <p:nvSpPr>
          <p:cNvPr id="13" name="Rectangle 12">
            <a:extLst>
              <a:ext uri="{FF2B5EF4-FFF2-40B4-BE49-F238E27FC236}">
                <a16:creationId xmlns:a16="http://schemas.microsoft.com/office/drawing/2014/main" id="{465DF31C-832A-C78E-6C3E-79D8BD7C57E5}"/>
              </a:ext>
            </a:extLst>
          </p:cNvPr>
          <p:cNvSpPr/>
          <p:nvPr/>
        </p:nvSpPr>
        <p:spPr>
          <a:xfrm>
            <a:off x="9348785" y="5525658"/>
            <a:ext cx="2558075" cy="1072940"/>
          </a:xfrm>
          <a:prstGeom prst="rect">
            <a:avLst/>
          </a:prstGeom>
          <a:solidFill>
            <a:srgbClr val="009999">
              <a:alpha val="40000"/>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49B6D44B-82BD-3094-4C02-BEE213FF289C}"/>
              </a:ext>
            </a:extLst>
          </p:cNvPr>
          <p:cNvSpPr txBox="1"/>
          <p:nvPr/>
        </p:nvSpPr>
        <p:spPr>
          <a:xfrm>
            <a:off x="9348791" y="5556929"/>
            <a:ext cx="2528583" cy="1015663"/>
          </a:xfrm>
          <a:prstGeom prst="rect">
            <a:avLst/>
          </a:prstGeom>
          <a:noFill/>
          <a:ln>
            <a:noFill/>
          </a:ln>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river sediment resistomes clustered by WWTP size</a:t>
            </a:r>
          </a:p>
        </p:txBody>
      </p:sp>
      <p:sp>
        <p:nvSpPr>
          <p:cNvPr id="20" name="Rectangle 19">
            <a:extLst>
              <a:ext uri="{FF2B5EF4-FFF2-40B4-BE49-F238E27FC236}">
                <a16:creationId xmlns:a16="http://schemas.microsoft.com/office/drawing/2014/main" id="{144F8C25-C1C6-6D02-BC4F-28F8567FC698}"/>
              </a:ext>
            </a:extLst>
          </p:cNvPr>
          <p:cNvSpPr/>
          <p:nvPr/>
        </p:nvSpPr>
        <p:spPr>
          <a:xfrm>
            <a:off x="6317222" y="969328"/>
            <a:ext cx="5702711" cy="2829200"/>
          </a:xfrm>
          <a:prstGeom prst="rect">
            <a:avLst/>
          </a:prstGeom>
          <a:noFill/>
          <a:ln w="19050">
            <a:solidFill>
              <a:srgbClr val="99D6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645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0C339A-366D-E3B7-2355-027C815F184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313" b="10338"/>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C09CC23-5759-0BF6-3285-225493CDAEE2}"/>
              </a:ext>
            </a:extLst>
          </p:cNvPr>
          <p:cNvSpPr/>
          <p:nvPr/>
        </p:nvSpPr>
        <p:spPr>
          <a:xfrm>
            <a:off x="1927125" y="1828800"/>
            <a:ext cx="8603227" cy="3279917"/>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349DB68-078B-C8AC-9DF2-CC84F31827FD}"/>
              </a:ext>
            </a:extLst>
          </p:cNvPr>
          <p:cNvSpPr txBox="1"/>
          <p:nvPr/>
        </p:nvSpPr>
        <p:spPr>
          <a:xfrm>
            <a:off x="2025445" y="1893901"/>
            <a:ext cx="8337756" cy="307776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Conclusions</a:t>
            </a:r>
          </a:p>
          <a:p>
            <a:pPr marL="342891" marR="0" lvl="0"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composition of the resistomes were distinct between sediment types and from the effluent</a:t>
            </a:r>
          </a:p>
          <a:p>
            <a:pPr marL="342891" marR="0" lvl="0"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Effluent discharge did not increase the abundance of ARGs downstream</a:t>
            </a:r>
          </a:p>
          <a:p>
            <a:pPr marL="800080" marR="0" lvl="1"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Are the ARGs naturally occurring or pollution?</a:t>
            </a:r>
          </a:p>
        </p:txBody>
      </p:sp>
    </p:spTree>
    <p:extLst>
      <p:ext uri="{BB962C8B-B14F-4D97-AF65-F5344CB8AC3E}">
        <p14:creationId xmlns:p14="http://schemas.microsoft.com/office/powerpoint/2010/main" val="3974637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6A9F7B-91A5-A67B-A3AA-41BA82E29888}"/>
              </a:ext>
            </a:extLst>
          </p:cNvPr>
          <p:cNvSpPr/>
          <p:nvPr/>
        </p:nvSpPr>
        <p:spPr>
          <a:xfrm>
            <a:off x="-1" y="0"/>
            <a:ext cx="6469039" cy="6858000"/>
          </a:xfrm>
          <a:prstGeom prst="rect">
            <a:avLst/>
          </a:prstGeom>
          <a:solidFill>
            <a:srgbClr val="009999"/>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04D3CB1-E7D2-C3D6-2529-37EF29DBFD31}"/>
              </a:ext>
            </a:extLst>
          </p:cNvPr>
          <p:cNvSpPr txBox="1"/>
          <p:nvPr/>
        </p:nvSpPr>
        <p:spPr>
          <a:xfrm>
            <a:off x="109330" y="195064"/>
            <a:ext cx="6112797" cy="6186309"/>
          </a:xfrm>
          <a:prstGeom prst="rect">
            <a:avLst/>
          </a:prstGeom>
          <a:noFill/>
          <a:ln>
            <a:noFill/>
          </a:ln>
        </p:spPr>
        <p:txBody>
          <a:bodyPr wrap="square">
            <a:spAutoFit/>
          </a:bodyPr>
          <a:lstStyle/>
          <a:p>
            <a:pPr marL="0" marR="0" lvl="0" indent="0" algn="l" defTabSz="914377" rtl="0" eaLnBrk="1" fontAlgn="auto" latinLnBrk="0" hangingPunct="1">
              <a:lnSpc>
                <a:spcPct val="100000"/>
              </a:lnSpc>
              <a:spcBef>
                <a:spcPts val="0"/>
              </a:spcBef>
              <a:spcAft>
                <a:spcPts val="24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Future research</a:t>
            </a:r>
          </a:p>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Wastewater</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891" marR="0" lvl="0"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effect of population density and deprivation on AMR</a:t>
            </a:r>
          </a:p>
          <a:p>
            <a:pPr marL="342891" marR="0" lvl="0"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optimal treatment for AMR removal in WWTPs</a:t>
            </a:r>
          </a:p>
          <a:p>
            <a:pPr marL="342891" marR="0" lvl="0"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risk of AMR exposure to WWTP workers</a:t>
            </a:r>
          </a:p>
          <a:p>
            <a:pPr marL="0" marR="0" lvl="0" indent="0" algn="l" defTabSz="914377"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Environment</a:t>
            </a:r>
          </a:p>
          <a:p>
            <a:pPr marL="342891" marR="0" lvl="0"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Sources of AMR in sediments</a:t>
            </a:r>
          </a:p>
          <a:p>
            <a:pPr marL="342891" marR="0" lvl="0"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impact of effluent release on river and estuarine surface water</a:t>
            </a:r>
          </a:p>
          <a:p>
            <a:pPr marL="342891" marR="0" lvl="0"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impact of CSO release</a:t>
            </a:r>
          </a:p>
          <a:p>
            <a:pPr marL="342891" marR="0" lvl="0" indent="-342891" algn="l" defTabSz="914377"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risk of AMR transmission to bathers</a:t>
            </a:r>
          </a:p>
        </p:txBody>
      </p:sp>
      <p:pic>
        <p:nvPicPr>
          <p:cNvPr id="1038" name="Picture 14">
            <a:extLst>
              <a:ext uri="{FF2B5EF4-FFF2-40B4-BE49-F238E27FC236}">
                <a16:creationId xmlns:a16="http://schemas.microsoft.com/office/drawing/2014/main" id="{C48F3135-08AD-0F35-59BF-15834CE7FE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32" r="13005"/>
          <a:stretch/>
        </p:blipFill>
        <p:spPr bwMode="auto">
          <a:xfrm>
            <a:off x="6222127" y="199760"/>
            <a:ext cx="5744320" cy="645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511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B56DCD-5371-F2F2-A6E6-E3186D9AC18D}"/>
              </a:ext>
            </a:extLst>
          </p:cNvPr>
          <p:cNvPicPr>
            <a:picLocks noChangeAspect="1"/>
          </p:cNvPicPr>
          <p:nvPr/>
        </p:nvPicPr>
        <p:blipFill rotWithShape="1">
          <a:blip r:embed="rId2"/>
          <a:srcRect r="98" b="27475"/>
          <a:stretch/>
        </p:blipFill>
        <p:spPr>
          <a:xfrm>
            <a:off x="0" y="2"/>
            <a:ext cx="12192000" cy="5898380"/>
          </a:xfrm>
          <a:prstGeom prst="rect">
            <a:avLst/>
          </a:prstGeom>
        </p:spPr>
      </p:pic>
      <p:pic>
        <p:nvPicPr>
          <p:cNvPr id="1032" name="Picture 8" descr="Home | GOV.WALES">
            <a:extLst>
              <a:ext uri="{FF2B5EF4-FFF2-40B4-BE49-F238E27FC236}">
                <a16:creationId xmlns:a16="http://schemas.microsoft.com/office/drawing/2014/main" id="{84B4EE23-BAC8-6F5C-19AA-1BC714BF770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17" r="19972"/>
          <a:stretch/>
        </p:blipFill>
        <p:spPr bwMode="auto">
          <a:xfrm>
            <a:off x="11329387" y="5976312"/>
            <a:ext cx="732824" cy="811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ngor University Brand Identity | Bangor University">
            <a:extLst>
              <a:ext uri="{FF2B5EF4-FFF2-40B4-BE49-F238E27FC236}">
                <a16:creationId xmlns:a16="http://schemas.microsoft.com/office/drawing/2014/main" id="{C012881D-8847-AB39-84B4-7D2095D6D8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5572" y="6006609"/>
            <a:ext cx="934496" cy="7538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A1037D2-9927-BC93-A7A4-7961A685AE59}"/>
              </a:ext>
            </a:extLst>
          </p:cNvPr>
          <p:cNvSpPr/>
          <p:nvPr/>
        </p:nvSpPr>
        <p:spPr>
          <a:xfrm>
            <a:off x="0" y="5819798"/>
            <a:ext cx="12192000" cy="77860"/>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30FE409-CFBC-A4D0-6EE8-1632EE251E92}"/>
              </a:ext>
            </a:extLst>
          </p:cNvPr>
          <p:cNvSpPr/>
          <p:nvPr/>
        </p:nvSpPr>
        <p:spPr>
          <a:xfrm>
            <a:off x="1164336" y="2340677"/>
            <a:ext cx="9863328" cy="1356859"/>
          </a:xfrm>
          <a:prstGeom prst="rect">
            <a:avLst/>
          </a:prstGeom>
          <a:solidFill>
            <a:srgbClr val="009999">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408A0AD-9719-DA91-EAA1-46A36F463194}"/>
              </a:ext>
            </a:extLst>
          </p:cNvPr>
          <p:cNvSpPr txBox="1"/>
          <p:nvPr/>
        </p:nvSpPr>
        <p:spPr>
          <a:xfrm>
            <a:off x="1571767" y="2634385"/>
            <a:ext cx="9048467"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ANY QUESTIONS?</a:t>
            </a:r>
          </a:p>
        </p:txBody>
      </p:sp>
    </p:spTree>
    <p:extLst>
      <p:ext uri="{BB962C8B-B14F-4D97-AF65-F5344CB8AC3E}">
        <p14:creationId xmlns:p14="http://schemas.microsoft.com/office/powerpoint/2010/main" val="1344847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392" y="1700808"/>
            <a:ext cx="10363200" cy="960107"/>
          </a:xfrm>
        </p:spPr>
        <p:txBody>
          <a:bodyPr/>
          <a:lstStyle/>
          <a:p>
            <a:r>
              <a:rPr lang="en-GB" dirty="0"/>
              <a:t>Break</a:t>
            </a:r>
            <a:br>
              <a:rPr lang="en-GB" dirty="0"/>
            </a:br>
            <a:br>
              <a:rPr lang="en-GB" sz="3733" dirty="0"/>
            </a:br>
            <a:br>
              <a:rPr lang="en-GB" sz="3733" dirty="0"/>
            </a:br>
            <a:r>
              <a:rPr lang="en-GB" sz="3733" dirty="0"/>
              <a:t>Return to this room at </a:t>
            </a:r>
            <a:r>
              <a:rPr lang="en-GB" sz="3733" b="1" dirty="0"/>
              <a:t>11:30 </a:t>
            </a:r>
            <a:r>
              <a:rPr lang="en-GB" sz="3733" dirty="0"/>
              <a:t>please</a:t>
            </a:r>
            <a:br>
              <a:rPr lang="en-GB" sz="3733" dirty="0"/>
            </a:br>
            <a:endParaRPr lang="en-GB" sz="3733" dirty="0"/>
          </a:p>
        </p:txBody>
      </p:sp>
    </p:spTree>
    <p:extLst>
      <p:ext uri="{BB962C8B-B14F-4D97-AF65-F5344CB8AC3E}">
        <p14:creationId xmlns:p14="http://schemas.microsoft.com/office/powerpoint/2010/main" val="8076899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Wave 16">
            <a:extLst>
              <a:ext uri="{FF2B5EF4-FFF2-40B4-BE49-F238E27FC236}">
                <a16:creationId xmlns:a16="http://schemas.microsoft.com/office/drawing/2014/main" id="{96D207F7-C499-4C67-981E-221AC4077BF1}"/>
              </a:ext>
            </a:extLst>
          </p:cNvPr>
          <p:cNvSpPr/>
          <p:nvPr/>
        </p:nvSpPr>
        <p:spPr>
          <a:xfrm>
            <a:off x="0" y="0"/>
            <a:ext cx="12192000" cy="4664911"/>
          </a:xfrm>
          <a:prstGeom prst="wav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cs typeface="Arial"/>
            </a:endParaRPr>
          </a:p>
        </p:txBody>
      </p:sp>
      <p:sp>
        <p:nvSpPr>
          <p:cNvPr id="5123" name="Rectangle 4">
            <a:extLst>
              <a:ext uri="{FF2B5EF4-FFF2-40B4-BE49-F238E27FC236}">
                <a16:creationId xmlns:a16="http://schemas.microsoft.com/office/drawing/2014/main" id="{B2C61215-9D7B-430C-96A2-E4A8FDC878D6}"/>
              </a:ext>
            </a:extLst>
          </p:cNvPr>
          <p:cNvSpPr>
            <a:spLocks noChangeArrowheads="1"/>
          </p:cNvSpPr>
          <p:nvPr>
            <p:custDataLst>
              <p:tags r:id="rId1"/>
            </p:custDataLst>
          </p:nvPr>
        </p:nvSpPr>
        <p:spPr bwMode="auto">
          <a:xfrm>
            <a:off x="4687972" y="620688"/>
            <a:ext cx="580476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SzPct val="100000"/>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SzPct val="100000"/>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SzPct val="100000"/>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SzPct val="100000"/>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SzPct val="100000"/>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80000"/>
              </a:lnSpc>
              <a:spcBef>
                <a:spcPct val="0"/>
              </a:spcBef>
              <a:spcAft>
                <a:spcPct val="0"/>
              </a:spcAft>
              <a:buClrTx/>
              <a:buSzPct val="100000"/>
              <a:buFontTx/>
              <a:buNone/>
              <a:tabLst/>
              <a:defRPr/>
            </a:pPr>
            <a:endParaRPr kumimoji="0" lang="en-GB" altLang="en-US" sz="3600" b="1" i="1"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80000"/>
              </a:lnSpc>
              <a:spcBef>
                <a:spcPct val="0"/>
              </a:spcBef>
              <a:spcAft>
                <a:spcPct val="0"/>
              </a:spcAft>
              <a:buClrTx/>
              <a:buSzPct val="100000"/>
              <a:buFontTx/>
              <a:buNone/>
              <a:tabLst/>
              <a:defRPr/>
            </a:pPr>
            <a:r>
              <a:rPr kumimoji="0" lang="en-GB" altLang="en-US" sz="4800" b="1" i="1" u="none" strike="noStrike" kern="1200" cap="none" spc="0" normalizeH="0" baseline="0" noProof="0" dirty="0">
                <a:ln>
                  <a:noFill/>
                </a:ln>
                <a:solidFill>
                  <a:prstClr val="white"/>
                </a:solidFill>
                <a:effectLst/>
                <a:uLnTx/>
                <a:uFillTx/>
                <a:latin typeface="Calibri"/>
                <a:ea typeface="MS PGothic" panose="020B0600070205080204" pitchFamily="34" charset="-128"/>
                <a:cs typeface="Arial" panose="020B0604020202020204" pitchFamily="34" charset="0"/>
              </a:rPr>
              <a:t>Drinking Water </a:t>
            </a:r>
          </a:p>
          <a:p>
            <a:pPr marL="0" marR="0" lvl="0" indent="0" algn="l" defTabSz="914400" rtl="0" eaLnBrk="1" fontAlgn="base" latinLnBrk="0" hangingPunct="1">
              <a:lnSpc>
                <a:spcPct val="80000"/>
              </a:lnSpc>
              <a:spcBef>
                <a:spcPct val="0"/>
              </a:spcBef>
              <a:spcAft>
                <a:spcPct val="0"/>
              </a:spcAft>
              <a:buClrTx/>
              <a:buSzPct val="100000"/>
              <a:buFontTx/>
              <a:buNone/>
              <a:tabLst/>
              <a:defRPr/>
            </a:pPr>
            <a:r>
              <a:rPr kumimoji="0" lang="en-GB" altLang="en-US" sz="4800" b="1" i="1" u="none" strike="noStrike" kern="1200" cap="none" spc="0" normalizeH="0" baseline="0" noProof="0" dirty="0">
                <a:ln>
                  <a:noFill/>
                </a:ln>
                <a:solidFill>
                  <a:prstClr val="white"/>
                </a:solidFill>
                <a:effectLst/>
                <a:uLnTx/>
                <a:uFillTx/>
                <a:latin typeface="Calibri"/>
                <a:ea typeface="MS PGothic" panose="020B0600070205080204" pitchFamily="34" charset="-128"/>
                <a:cs typeface="Arial" panose="020B0604020202020204" pitchFamily="34" charset="0"/>
              </a:rPr>
              <a:t>Wales 2023 </a:t>
            </a:r>
          </a:p>
          <a:p>
            <a:pPr marL="0" marR="0" lvl="0" indent="0" algn="l" defTabSz="914400" rtl="0" eaLnBrk="1" fontAlgn="base" latinLnBrk="0" hangingPunct="1">
              <a:lnSpc>
                <a:spcPct val="80000"/>
              </a:lnSpc>
              <a:spcBef>
                <a:spcPct val="0"/>
              </a:spcBef>
              <a:spcAft>
                <a:spcPct val="0"/>
              </a:spcAft>
              <a:buClrTx/>
              <a:buSzPct val="100000"/>
              <a:buFontTx/>
              <a:buNone/>
              <a:tabLst/>
              <a:defRPr/>
            </a:pPr>
            <a:endParaRPr kumimoji="0" lang="en-GB" altLang="en-US" sz="4400"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ct val="100000"/>
              <a:buFontTx/>
              <a:buNone/>
              <a:tabLst/>
              <a:defRPr/>
            </a:pPr>
            <a:endParaRPr kumimoji="0" lang="en-GB" altLang="en-US" sz="1800"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8" name="Content Placeholder 7" descr="A picture containing hydrant, outdoor object, tap, dark&#10;&#10;Description automatically generated">
            <a:extLst>
              <a:ext uri="{FF2B5EF4-FFF2-40B4-BE49-F238E27FC236}">
                <a16:creationId xmlns:a16="http://schemas.microsoft.com/office/drawing/2014/main" id="{1FC48AE4-5B32-4C22-B900-E2E33D189F98}"/>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617" y="620688"/>
            <a:ext cx="4036700" cy="4176464"/>
          </a:xfrm>
        </p:spPr>
      </p:pic>
      <p:pic>
        <p:nvPicPr>
          <p:cNvPr id="12" name="Picture 11">
            <a:extLst>
              <a:ext uri="{FF2B5EF4-FFF2-40B4-BE49-F238E27FC236}">
                <a16:creationId xmlns:a16="http://schemas.microsoft.com/office/drawing/2014/main" id="{AF4E6F88-C29E-4B49-B3D4-03B315E1C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6237" y="1802812"/>
            <a:ext cx="3559873" cy="5055189"/>
          </a:xfrm>
          <a:prstGeom prst="rect">
            <a:avLst/>
          </a:prstGeom>
        </p:spPr>
      </p:pic>
      <p:sp>
        <p:nvSpPr>
          <p:cNvPr id="18" name="TextBox 17">
            <a:extLst>
              <a:ext uri="{FF2B5EF4-FFF2-40B4-BE49-F238E27FC236}">
                <a16:creationId xmlns:a16="http://schemas.microsoft.com/office/drawing/2014/main" id="{30262F3B-6973-478A-A8D1-DBBA88CE3204}"/>
              </a:ext>
            </a:extLst>
          </p:cNvPr>
          <p:cNvSpPr txBox="1"/>
          <p:nvPr/>
        </p:nvSpPr>
        <p:spPr>
          <a:xfrm>
            <a:off x="6418565" y="4371396"/>
            <a:ext cx="3312368" cy="1628779"/>
          </a:xfrm>
          <a:prstGeom prst="rect">
            <a:avLst/>
          </a:prstGeom>
          <a:noFill/>
        </p:spPr>
        <p:txBody>
          <a:bodyPr wrap="square" rtlCol="0">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GB" altLang="en-US" sz="2800" b="0" i="0" u="none" strike="noStrike" kern="120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GB" alt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Calibri" panose="020F0502020204030204" pitchFamily="34" charset="0"/>
              </a:rPr>
              <a:t>Marcus Rink</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GB" altLang="en-US" sz="32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Calibri" panose="020F0502020204030204" pitchFamily="34" charset="0"/>
              </a:rPr>
              <a:t>Chief Inspector of Drinking Water</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3392" y="1796821"/>
            <a:ext cx="10753195" cy="3912841"/>
          </a:xfrm>
        </p:spPr>
        <p:txBody>
          <a:bodyPr>
            <a:normAutofit fontScale="25000" lnSpcReduction="20000"/>
          </a:bodyPr>
          <a:lstStyle/>
          <a:p>
            <a:r>
              <a:rPr lang="en-US" sz="12800" dirty="0"/>
              <a:t>Aims of the WHP</a:t>
            </a:r>
          </a:p>
          <a:p>
            <a:endParaRPr lang="en-GB" sz="6400" dirty="0"/>
          </a:p>
          <a:p>
            <a:pPr marL="1142943" indent="-1142943">
              <a:spcBef>
                <a:spcPts val="0"/>
              </a:spcBef>
              <a:buFont typeface="Arial" panose="020B0604020202020204" pitchFamily="34" charset="0"/>
              <a:buChar char="•"/>
            </a:pPr>
            <a:r>
              <a:rPr lang="en-US" sz="8533" dirty="0"/>
              <a:t>Facilitate improved communication and data sharing between public health practitioners</a:t>
            </a:r>
          </a:p>
          <a:p>
            <a:pPr>
              <a:spcBef>
                <a:spcPts val="0"/>
              </a:spcBef>
            </a:pPr>
            <a:endParaRPr lang="en-GB" sz="8533" dirty="0"/>
          </a:p>
          <a:p>
            <a:pPr marL="1142943" indent="-1142943">
              <a:spcBef>
                <a:spcPts val="0"/>
              </a:spcBef>
              <a:buFont typeface="Arial" panose="020B0604020202020204" pitchFamily="34" charset="0"/>
              <a:buChar char="•"/>
            </a:pPr>
            <a:r>
              <a:rPr lang="en-US" sz="8533" dirty="0"/>
              <a:t>Delivering against the objectives of the Wellbeing of Future Generations Act 2015</a:t>
            </a:r>
          </a:p>
          <a:p>
            <a:pPr>
              <a:spcBef>
                <a:spcPts val="0"/>
              </a:spcBef>
            </a:pPr>
            <a:endParaRPr lang="en-GB" sz="8533" dirty="0"/>
          </a:p>
          <a:p>
            <a:pPr marL="1142943" indent="-1142943">
              <a:spcBef>
                <a:spcPts val="0"/>
              </a:spcBef>
              <a:buFont typeface="Arial" panose="020B0604020202020204" pitchFamily="34" charset="0"/>
              <a:buChar char="•"/>
            </a:pPr>
            <a:r>
              <a:rPr lang="en-US" sz="8533" dirty="0"/>
              <a:t>Provision of consistent communication and messaging on public health issues within scope</a:t>
            </a:r>
          </a:p>
          <a:p>
            <a:pPr>
              <a:spcBef>
                <a:spcPts val="0"/>
              </a:spcBef>
            </a:pPr>
            <a:endParaRPr lang="en-GB" sz="8533" dirty="0"/>
          </a:p>
          <a:p>
            <a:pPr marL="1142943" indent="-1142943">
              <a:spcBef>
                <a:spcPts val="0"/>
              </a:spcBef>
              <a:buFont typeface="Arial" panose="020B0604020202020204" pitchFamily="34" charset="0"/>
              <a:buChar char="•"/>
            </a:pPr>
            <a:r>
              <a:rPr lang="en-US" sz="8533" dirty="0"/>
              <a:t>Initiate events, training, CPD and raise awareness of health issues related to public and private water services and associated topics of interest</a:t>
            </a:r>
          </a:p>
          <a:p>
            <a:pPr>
              <a:spcBef>
                <a:spcPts val="0"/>
              </a:spcBef>
            </a:pPr>
            <a:endParaRPr lang="en-GB" sz="8533" dirty="0"/>
          </a:p>
          <a:p>
            <a:pPr marL="1142943" indent="-1142943">
              <a:spcBef>
                <a:spcPts val="0"/>
              </a:spcBef>
              <a:buFont typeface="Arial" panose="020B0604020202020204" pitchFamily="34" charset="0"/>
              <a:buChar char="•"/>
            </a:pPr>
            <a:r>
              <a:rPr lang="en-US" sz="8533" dirty="0"/>
              <a:t>Undertake specific supporting activities through the work of multi-agency working groups</a:t>
            </a:r>
            <a:endParaRPr lang="en-GB" sz="8533" dirty="0"/>
          </a:p>
          <a:p>
            <a:pPr marL="457177" indent="-457177">
              <a:buFont typeface="Arial" panose="020B0604020202020204" pitchFamily="34" charset="0"/>
              <a:buChar char="•"/>
            </a:pPr>
            <a:endParaRPr lang="en-GB" dirty="0"/>
          </a:p>
        </p:txBody>
      </p:sp>
    </p:spTree>
    <p:extLst>
      <p:ext uri="{BB962C8B-B14F-4D97-AF65-F5344CB8AC3E}">
        <p14:creationId xmlns:p14="http://schemas.microsoft.com/office/powerpoint/2010/main" val="4057173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p:txBody>
          <a:bodyPr/>
          <a:lstStyle/>
          <a:p>
            <a:r>
              <a:rPr lang="en-GB" dirty="0"/>
              <a:t>Overview</a:t>
            </a:r>
          </a:p>
        </p:txBody>
      </p:sp>
      <p:sp>
        <p:nvSpPr>
          <p:cNvPr id="3" name="Content Placeholder 2">
            <a:extLst>
              <a:ext uri="{FF2B5EF4-FFF2-40B4-BE49-F238E27FC236}">
                <a16:creationId xmlns:a16="http://schemas.microsoft.com/office/drawing/2014/main" id="{E748DDC2-4BDD-4E48-9872-4ECCF1294BAB}"/>
              </a:ext>
            </a:extLst>
          </p:cNvPr>
          <p:cNvSpPr>
            <a:spLocks noGrp="1"/>
          </p:cNvSpPr>
          <p:nvPr>
            <p:ph sz="half" idx="1"/>
          </p:nvPr>
        </p:nvSpPr>
        <p:spPr>
          <a:xfrm>
            <a:off x="988557" y="1094988"/>
            <a:ext cx="10736719" cy="5180929"/>
          </a:xfrm>
        </p:spPr>
        <p:txBody>
          <a:bodyPr/>
          <a:lstStyle/>
          <a:p>
            <a:r>
              <a:rPr lang="en-GB" dirty="0"/>
              <a:t>Public Water supplies in Wales</a:t>
            </a:r>
            <a:endParaRPr lang="en-US" dirty="0"/>
          </a:p>
          <a:p>
            <a:pPr marL="556895" lvl="1" indent="-213995"/>
            <a:r>
              <a:rPr lang="en-GB" sz="2800" dirty="0"/>
              <a:t>Drinking water quality compliance </a:t>
            </a:r>
            <a:endParaRPr lang="en-US" sz="2800" dirty="0"/>
          </a:p>
          <a:p>
            <a:pPr marL="556895" lvl="1" indent="-213995"/>
            <a:r>
              <a:rPr lang="en-GB" sz="2800" dirty="0"/>
              <a:t>Events</a:t>
            </a:r>
          </a:p>
          <a:p>
            <a:pPr marL="556895" lvl="1" indent="-213995"/>
            <a:r>
              <a:rPr lang="en-GB" sz="2800" dirty="0"/>
              <a:t>Discolouration</a:t>
            </a:r>
          </a:p>
          <a:p>
            <a:pPr marL="556895" lvl="1" indent="-213995"/>
            <a:r>
              <a:rPr lang="en-GB" sz="2800" dirty="0"/>
              <a:t>Asset Risks</a:t>
            </a:r>
          </a:p>
          <a:p>
            <a:r>
              <a:rPr lang="en-GB" dirty="0"/>
              <a:t>Private Water Supplies in Wales</a:t>
            </a:r>
          </a:p>
          <a:p>
            <a:pPr marL="556895" lvl="1" indent="-213995"/>
            <a:r>
              <a:rPr lang="en-GB" sz="2800" dirty="0">
                <a:solidFill>
                  <a:srgbClr val="000000"/>
                </a:solidFill>
              </a:rPr>
              <a:t>Overview</a:t>
            </a:r>
          </a:p>
          <a:p>
            <a:pPr marL="556895" lvl="1" indent="-213995"/>
            <a:r>
              <a:rPr lang="en-GB" sz="2800" dirty="0">
                <a:solidFill>
                  <a:srgbClr val="000000"/>
                </a:solidFill>
              </a:rPr>
              <a:t>Compliance</a:t>
            </a:r>
          </a:p>
          <a:p>
            <a:pPr marL="556895" lvl="1" indent="-213995"/>
            <a:r>
              <a:rPr lang="en-GB" sz="2800" dirty="0">
                <a:solidFill>
                  <a:srgbClr val="000000"/>
                </a:solidFill>
              </a:rPr>
              <a:t>Sampling</a:t>
            </a:r>
          </a:p>
          <a:p>
            <a:r>
              <a:rPr lang="en-GB" dirty="0">
                <a:solidFill>
                  <a:srgbClr val="000000"/>
                </a:solidFill>
              </a:rPr>
              <a:t>Research "Impact and future of the regulatory model and legislative framework surrounding private water supplies in Wales"</a:t>
            </a:r>
          </a:p>
        </p:txBody>
      </p:sp>
    </p:spTree>
    <p:extLst>
      <p:ext uri="{BB962C8B-B14F-4D97-AF65-F5344CB8AC3E}">
        <p14:creationId xmlns:p14="http://schemas.microsoft.com/office/powerpoint/2010/main" val="208544556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B3E8728-6C39-78CA-AFEA-32C2E62203AF}"/>
              </a:ext>
            </a:extLst>
          </p:cNvPr>
          <p:cNvSpPr txBox="1"/>
          <p:nvPr/>
        </p:nvSpPr>
        <p:spPr>
          <a:xfrm>
            <a:off x="6886572" y="6120765"/>
            <a:ext cx="114300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*WTW 61; SR 102</a:t>
            </a:r>
          </a:p>
        </p:txBody>
      </p:sp>
      <p:sp>
        <p:nvSpPr>
          <p:cNvPr id="6" name="TextBox 5">
            <a:extLst>
              <a:ext uri="{FF2B5EF4-FFF2-40B4-BE49-F238E27FC236}">
                <a16:creationId xmlns:a16="http://schemas.microsoft.com/office/drawing/2014/main" id="{B7688196-81D1-53A6-EB1A-7C96175CEE98}"/>
              </a:ext>
            </a:extLst>
          </p:cNvPr>
          <p:cNvSpPr txBox="1"/>
          <p:nvPr/>
        </p:nvSpPr>
        <p:spPr>
          <a:xfrm>
            <a:off x="10203623" y="1709985"/>
            <a:ext cx="176414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318,18 Tests</a:t>
            </a:r>
          </a:p>
        </p:txBody>
      </p:sp>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dirty="0"/>
              <a:t>Industry dashboard </a:t>
            </a:r>
          </a:p>
        </p:txBody>
      </p:sp>
      <p:pic>
        <p:nvPicPr>
          <p:cNvPr id="5" name="Graphic 4">
            <a:extLst>
              <a:ext uri="{FF2B5EF4-FFF2-40B4-BE49-F238E27FC236}">
                <a16:creationId xmlns:a16="http://schemas.microsoft.com/office/drawing/2014/main" id="{7E93E9D1-C7C4-D634-32A8-9B935872B1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3856" y="1196976"/>
            <a:ext cx="8163942" cy="5297269"/>
          </a:xfrm>
          <a:prstGeom prst="rect">
            <a:avLst/>
          </a:prstGeom>
        </p:spPr>
      </p:pic>
      <p:graphicFrame>
        <p:nvGraphicFramePr>
          <p:cNvPr id="4" name="Table 3">
            <a:extLst>
              <a:ext uri="{FF2B5EF4-FFF2-40B4-BE49-F238E27FC236}">
                <a16:creationId xmlns:a16="http://schemas.microsoft.com/office/drawing/2014/main" id="{88F1F2FF-F1C1-B7F8-72A3-7A164BAD5BB2}"/>
              </a:ext>
            </a:extLst>
          </p:cNvPr>
          <p:cNvGraphicFramePr>
            <a:graphicFrameLocks noGrp="1"/>
          </p:cNvGraphicFramePr>
          <p:nvPr/>
        </p:nvGraphicFramePr>
        <p:xfrm>
          <a:off x="106964" y="1323976"/>
          <a:ext cx="3512689" cy="4943471"/>
        </p:xfrm>
        <a:graphic>
          <a:graphicData uri="http://schemas.openxmlformats.org/drawingml/2006/table">
            <a:tbl>
              <a:tblPr/>
              <a:tblGrid>
                <a:gridCol w="1847069">
                  <a:extLst>
                    <a:ext uri="{9D8B030D-6E8A-4147-A177-3AD203B41FA5}">
                      <a16:colId xmlns:a16="http://schemas.microsoft.com/office/drawing/2014/main" val="435607816"/>
                    </a:ext>
                  </a:extLst>
                </a:gridCol>
                <a:gridCol w="1665620">
                  <a:extLst>
                    <a:ext uri="{9D8B030D-6E8A-4147-A177-3AD203B41FA5}">
                      <a16:colId xmlns:a16="http://schemas.microsoft.com/office/drawing/2014/main" val="3256120656"/>
                    </a:ext>
                  </a:extLst>
                </a:gridCol>
              </a:tblGrid>
              <a:tr h="411955">
                <a:tc>
                  <a:txBody>
                    <a:bodyPr/>
                    <a:lstStyle/>
                    <a:p>
                      <a:pPr algn="ctr" rtl="0" fontAlgn="base"/>
                      <a:r>
                        <a:rPr lang="en-GB" sz="1400" b="1" i="0" dirty="0">
                          <a:solidFill>
                            <a:srgbClr val="000000"/>
                          </a:solidFill>
                          <a:effectLst/>
                          <a:latin typeface="+mj-lt"/>
                        </a:rPr>
                        <a:t>Public supplies​</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n-GB" sz="1400" b="1" i="0" dirty="0">
                          <a:solidFill>
                            <a:srgbClr val="000000"/>
                          </a:solidFill>
                          <a:effectLst/>
                          <a:latin typeface="+mj-lt"/>
                        </a:rPr>
                        <a:t>Statistics​</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8696091"/>
                  </a:ext>
                </a:extLst>
              </a:tr>
              <a:tr h="411955">
                <a:tc>
                  <a:txBody>
                    <a:bodyPr/>
                    <a:lstStyle/>
                    <a:p>
                      <a:pPr algn="ctr" rtl="0" fontAlgn="base"/>
                      <a:r>
                        <a:rPr lang="en-GB" sz="1400" b="1" i="0" dirty="0">
                          <a:solidFill>
                            <a:srgbClr val="000000"/>
                          </a:solidFill>
                          <a:effectLst/>
                          <a:latin typeface="+mj-lt"/>
                        </a:rPr>
                        <a:t>Population supplied​</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r>
                        <a:rPr lang="en-GB" sz="1400" b="0" i="0" kern="1200" dirty="0">
                          <a:solidFill>
                            <a:schemeClr val="tx1"/>
                          </a:solidFill>
                          <a:effectLst/>
                          <a:latin typeface="+mj-lt"/>
                          <a:ea typeface="+mn-ea"/>
                          <a:cs typeface="+mn-cs"/>
                        </a:rPr>
                        <a:t>3,361,000</a:t>
                      </a:r>
                      <a:endParaRPr lang="en-GB" sz="1400" b="0" i="0" dirty="0">
                        <a:solidFill>
                          <a:srgbClr val="000000"/>
                        </a:solidFill>
                        <a:effectLst/>
                        <a:latin typeface="+mj-lt"/>
                      </a:endParaRP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7351669"/>
                  </a:ext>
                </a:extLst>
              </a:tr>
              <a:tr h="411955">
                <a:tc>
                  <a:txBody>
                    <a:bodyPr/>
                    <a:lstStyle/>
                    <a:p>
                      <a:pPr algn="ctr" rtl="0" fontAlgn="base"/>
                      <a:r>
                        <a:rPr lang="en-GB" sz="1400" b="1" i="0" dirty="0">
                          <a:solidFill>
                            <a:srgbClr val="000000"/>
                          </a:solidFill>
                          <a:effectLst/>
                          <a:latin typeface="+mj-lt"/>
                        </a:rPr>
                        <a:t>Water supplied (L/day)​</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n-GB" sz="1400" b="0" i="0" kern="1200" dirty="0">
                          <a:solidFill>
                            <a:schemeClr val="tx1"/>
                          </a:solidFill>
                          <a:effectLst/>
                          <a:latin typeface="+mj-lt"/>
                          <a:ea typeface="+mn-ea"/>
                          <a:cs typeface="+mn-cs"/>
                        </a:rPr>
                        <a:t>927,081,000</a:t>
                      </a:r>
                      <a:endParaRPr lang="en-GB" sz="1400" b="0" i="0" dirty="0">
                        <a:solidFill>
                          <a:srgbClr val="000000"/>
                        </a:solidFill>
                        <a:effectLst/>
                        <a:latin typeface="+mj-lt"/>
                      </a:endParaRP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92278534"/>
                  </a:ext>
                </a:extLst>
              </a:tr>
              <a:tr h="411955">
                <a:tc>
                  <a:txBody>
                    <a:bodyPr/>
                    <a:lstStyle/>
                    <a:p>
                      <a:pPr algn="ctr" rtl="0" fontAlgn="base"/>
                      <a:r>
                        <a:rPr lang="en-GB" sz="1400" b="1" i="0" dirty="0">
                          <a:solidFill>
                            <a:srgbClr val="000000"/>
                          </a:solidFill>
                          <a:effectLst/>
                          <a:latin typeface="+mj-lt"/>
                        </a:rPr>
                        <a:t>Abstraction points​</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r>
                        <a:rPr lang="en-GB" sz="1400" b="0" i="0" dirty="0">
                          <a:solidFill>
                            <a:srgbClr val="000000"/>
                          </a:solidFill>
                          <a:effectLst/>
                          <a:latin typeface="+mj-lt"/>
                        </a:rPr>
                        <a:t>80</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9293649"/>
                  </a:ext>
                </a:extLst>
              </a:tr>
              <a:tr h="411955">
                <a:tc>
                  <a:txBody>
                    <a:bodyPr/>
                    <a:lstStyle/>
                    <a:p>
                      <a:pPr algn="ctr" rtl="0" fontAlgn="base"/>
                      <a:r>
                        <a:rPr lang="en-GB" sz="1400" b="1" i="0" dirty="0">
                          <a:solidFill>
                            <a:srgbClr val="000000"/>
                          </a:solidFill>
                          <a:effectLst/>
                          <a:latin typeface="+mj-lt"/>
                        </a:rPr>
                        <a:t>Treatment works​</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n-GB" sz="1400" b="0" i="0" dirty="0">
                          <a:solidFill>
                            <a:srgbClr val="000000"/>
                          </a:solidFill>
                          <a:effectLst/>
                          <a:latin typeface="+mj-lt"/>
                        </a:rPr>
                        <a:t>72</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62048579"/>
                  </a:ext>
                </a:extLst>
              </a:tr>
              <a:tr h="411955">
                <a:tc>
                  <a:txBody>
                    <a:bodyPr/>
                    <a:lstStyle/>
                    <a:p>
                      <a:pPr algn="ctr" rtl="0" fontAlgn="base"/>
                      <a:r>
                        <a:rPr lang="en-GB" sz="1400" b="1" i="0" dirty="0">
                          <a:solidFill>
                            <a:srgbClr val="000000"/>
                          </a:solidFill>
                          <a:effectLst/>
                          <a:latin typeface="+mj-lt"/>
                        </a:rPr>
                        <a:t>Service reservoirs​</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r>
                        <a:rPr lang="en-GB" sz="1400" b="0" i="0" dirty="0">
                          <a:solidFill>
                            <a:srgbClr val="000000"/>
                          </a:solidFill>
                          <a:effectLst/>
                          <a:latin typeface="+mj-lt"/>
                        </a:rPr>
                        <a:t>411</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0774563"/>
                  </a:ext>
                </a:extLst>
              </a:tr>
              <a:tr h="411955">
                <a:tc>
                  <a:txBody>
                    <a:bodyPr/>
                    <a:lstStyle/>
                    <a:p>
                      <a:pPr algn="ctr" rtl="0" fontAlgn="base"/>
                      <a:r>
                        <a:rPr lang="en-GB" sz="1400" b="1" i="0" dirty="0">
                          <a:solidFill>
                            <a:srgbClr val="000000"/>
                          </a:solidFill>
                          <a:effectLst/>
                          <a:latin typeface="+mj-lt"/>
                        </a:rPr>
                        <a:t>Water supply zones​</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n-GB" sz="1400" b="0" i="0" dirty="0">
                          <a:solidFill>
                            <a:srgbClr val="000000"/>
                          </a:solidFill>
                          <a:effectLst/>
                          <a:latin typeface="+mj-lt"/>
                        </a:rPr>
                        <a:t>102</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4604016"/>
                  </a:ext>
                </a:extLst>
              </a:tr>
              <a:tr h="823921">
                <a:tc>
                  <a:txBody>
                    <a:bodyPr/>
                    <a:lstStyle/>
                    <a:p>
                      <a:pPr algn="ctr" rtl="0" fontAlgn="base"/>
                      <a:r>
                        <a:rPr lang="en-GB" sz="1400" b="1" i="0" dirty="0">
                          <a:solidFill>
                            <a:srgbClr val="000000"/>
                          </a:solidFill>
                          <a:effectLst/>
                          <a:latin typeface="+mj-lt"/>
                        </a:rPr>
                        <a:t>Length of mains pipe (km)​</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r>
                        <a:rPr lang="en-GB" sz="1400" b="0" i="0" dirty="0">
                          <a:solidFill>
                            <a:srgbClr val="000000"/>
                          </a:solidFill>
                          <a:effectLst/>
                          <a:latin typeface="+mj-lt"/>
                        </a:rPr>
                        <a:t>30,517</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6143754"/>
                  </a:ext>
                </a:extLst>
              </a:tr>
              <a:tr h="411955">
                <a:tc>
                  <a:txBody>
                    <a:bodyPr/>
                    <a:lstStyle/>
                    <a:p>
                      <a:pPr algn="ctr" rtl="0" fontAlgn="base"/>
                      <a:r>
                        <a:rPr lang="en-GB" sz="1400" b="1" i="0" dirty="0">
                          <a:solidFill>
                            <a:srgbClr val="000000"/>
                          </a:solidFill>
                          <a:effectLst/>
                          <a:latin typeface="+mj-lt"/>
                        </a:rPr>
                        <a:t>Surface sources​</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n-GB" sz="1400" b="0" i="0" dirty="0">
                          <a:solidFill>
                            <a:srgbClr val="000000"/>
                          </a:solidFill>
                          <a:effectLst/>
                          <a:latin typeface="+mj-lt"/>
                        </a:rPr>
                        <a:t>93.25%</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3810013"/>
                  </a:ext>
                </a:extLst>
              </a:tr>
              <a:tr h="411955">
                <a:tc>
                  <a:txBody>
                    <a:bodyPr/>
                    <a:lstStyle/>
                    <a:p>
                      <a:pPr algn="ctr" rtl="0" fontAlgn="base"/>
                      <a:r>
                        <a:rPr lang="en-GB" sz="1400" b="1" i="0" dirty="0">
                          <a:solidFill>
                            <a:srgbClr val="000000"/>
                          </a:solidFill>
                          <a:effectLst/>
                          <a:latin typeface="+mj-lt"/>
                        </a:rPr>
                        <a:t>Groundwater sources​</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r>
                        <a:rPr lang="en-GB" sz="1400" b="0" i="0" dirty="0">
                          <a:solidFill>
                            <a:srgbClr val="000000"/>
                          </a:solidFill>
                          <a:effectLst/>
                          <a:latin typeface="+mj-lt"/>
                        </a:rPr>
                        <a:t>5.80%</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7451467"/>
                  </a:ext>
                </a:extLst>
              </a:tr>
              <a:tr h="411955">
                <a:tc>
                  <a:txBody>
                    <a:bodyPr/>
                    <a:lstStyle/>
                    <a:p>
                      <a:pPr algn="ctr" rtl="0" fontAlgn="base"/>
                      <a:r>
                        <a:rPr lang="en-GB" sz="1400" b="1" i="0" dirty="0">
                          <a:solidFill>
                            <a:srgbClr val="000000"/>
                          </a:solidFill>
                          <a:effectLst/>
                          <a:latin typeface="+mj-lt"/>
                        </a:rPr>
                        <a:t>Mixed water​</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solidFill>
                      <a:srgbClr val="FFFFFF"/>
                    </a:solidFill>
                  </a:tcPr>
                </a:tc>
                <a:tc>
                  <a:txBody>
                    <a:bodyPr/>
                    <a:lstStyle/>
                    <a:p>
                      <a:pPr algn="ctr" rtl="0" fontAlgn="base"/>
                      <a:r>
                        <a:rPr lang="en-GB" sz="1400" b="0" i="0" dirty="0">
                          <a:solidFill>
                            <a:srgbClr val="000000"/>
                          </a:solidFill>
                          <a:effectLst/>
                          <a:latin typeface="+mj-lt"/>
                        </a:rPr>
                        <a:t>0.95%</a:t>
                      </a:r>
                    </a:p>
                  </a:txBody>
                  <a:tcPr marL="55805" marR="55805" marT="27903" marB="27903"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3361624"/>
                  </a:ext>
                </a:extLst>
              </a:tr>
            </a:tbl>
          </a:graphicData>
        </a:graphic>
      </p:graphicFrame>
    </p:spTree>
    <p:extLst>
      <p:ext uri="{BB962C8B-B14F-4D97-AF65-F5344CB8AC3E}">
        <p14:creationId xmlns:p14="http://schemas.microsoft.com/office/powerpoint/2010/main" val="114512249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2D23-58B2-E1AF-1B17-E9C1A6C44123}"/>
              </a:ext>
            </a:extLst>
          </p:cNvPr>
          <p:cNvSpPr>
            <a:spLocks noGrp="1"/>
          </p:cNvSpPr>
          <p:nvPr>
            <p:ph type="title"/>
          </p:nvPr>
        </p:nvSpPr>
        <p:spPr>
          <a:xfrm>
            <a:off x="0" y="-209549"/>
            <a:ext cx="12192000" cy="1196975"/>
          </a:xfrm>
        </p:spPr>
        <p:txBody>
          <a:bodyPr/>
          <a:lstStyle/>
          <a:p>
            <a:r>
              <a:rPr lang="en-GB" dirty="0"/>
              <a:t>Compliance with standards in Wales 2023</a:t>
            </a:r>
          </a:p>
        </p:txBody>
      </p:sp>
      <p:pic>
        <p:nvPicPr>
          <p:cNvPr id="9" name="Graphic 8">
            <a:extLst>
              <a:ext uri="{FF2B5EF4-FFF2-40B4-BE49-F238E27FC236}">
                <a16:creationId xmlns:a16="http://schemas.microsoft.com/office/drawing/2014/main" id="{A6B62842-68C2-00E8-E63A-3C26CE867B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7075" y="987426"/>
            <a:ext cx="8924925" cy="5127624"/>
          </a:xfrm>
          <a:prstGeom prst="rect">
            <a:avLst/>
          </a:prstGeom>
        </p:spPr>
      </p:pic>
      <p:graphicFrame>
        <p:nvGraphicFramePr>
          <p:cNvPr id="4" name="Table 3">
            <a:extLst>
              <a:ext uri="{FF2B5EF4-FFF2-40B4-BE49-F238E27FC236}">
                <a16:creationId xmlns:a16="http://schemas.microsoft.com/office/drawing/2014/main" id="{08513C17-28F0-8423-7C2E-A75E74A5CFB3}"/>
              </a:ext>
            </a:extLst>
          </p:cNvPr>
          <p:cNvGraphicFramePr>
            <a:graphicFrameLocks noGrp="1"/>
          </p:cNvGraphicFramePr>
          <p:nvPr/>
        </p:nvGraphicFramePr>
        <p:xfrm>
          <a:off x="104775" y="1114425"/>
          <a:ext cx="3619652" cy="4780824"/>
        </p:xfrm>
        <a:graphic>
          <a:graphicData uri="http://schemas.openxmlformats.org/drawingml/2006/table">
            <a:tbl>
              <a:tblPr firstRow="1" firstCol="1" bandRow="1">
                <a:tableStyleId>{9D7B26C5-4107-4FEC-AEDC-1716B250A1EF}</a:tableStyleId>
              </a:tblPr>
              <a:tblGrid>
                <a:gridCol w="1758361">
                  <a:extLst>
                    <a:ext uri="{9D8B030D-6E8A-4147-A177-3AD203B41FA5}">
                      <a16:colId xmlns:a16="http://schemas.microsoft.com/office/drawing/2014/main" val="1844099190"/>
                    </a:ext>
                  </a:extLst>
                </a:gridCol>
                <a:gridCol w="1861291">
                  <a:extLst>
                    <a:ext uri="{9D8B030D-6E8A-4147-A177-3AD203B41FA5}">
                      <a16:colId xmlns:a16="http://schemas.microsoft.com/office/drawing/2014/main" val="3760628740"/>
                    </a:ext>
                  </a:extLst>
                </a:gridCol>
              </a:tblGrid>
              <a:tr h="340296">
                <a:tc>
                  <a:txBody>
                    <a:bodyPr/>
                    <a:lstStyle/>
                    <a:p>
                      <a:pPr algn="ctr"/>
                      <a:r>
                        <a:rPr lang="en-GB" sz="1800" b="1" dirty="0">
                          <a:effectLst/>
                        </a:rPr>
                        <a:t>Parameter group </a:t>
                      </a:r>
                      <a:endParaRPr lang="en-GB" sz="1800" b="1"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b="1" dirty="0">
                          <a:effectLst/>
                        </a:rPr>
                        <a:t>% Compliance </a:t>
                      </a:r>
                      <a:endParaRPr lang="en-GB" sz="1800" b="1"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451086"/>
                  </a:ext>
                </a:extLst>
              </a:tr>
              <a:tr h="522484">
                <a:tc>
                  <a:txBody>
                    <a:bodyPr/>
                    <a:lstStyle/>
                    <a:p>
                      <a:pPr algn="ctr"/>
                      <a:r>
                        <a:rPr lang="en-GB" sz="1800" b="0" dirty="0">
                          <a:effectLst/>
                        </a:rPr>
                        <a:t>Chemical Parameters</a:t>
                      </a:r>
                      <a:endParaRPr lang="en-GB" sz="18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b="0" dirty="0">
                          <a:solidFill>
                            <a:srgbClr val="000000"/>
                          </a:solidFill>
                          <a:effectLst/>
                          <a:latin typeface="+mn-lt"/>
                          <a:ea typeface="Calibri" panose="020F0502020204030204" pitchFamily="34" charset="0"/>
                          <a:cs typeface="Times New Roman" panose="02020603050405020304" pitchFamily="18" charset="0"/>
                        </a:rPr>
                        <a:t>99.95%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95533"/>
                  </a:ext>
                </a:extLst>
              </a:tr>
              <a:tr h="522484">
                <a:tc>
                  <a:txBody>
                    <a:bodyPr/>
                    <a:lstStyle/>
                    <a:p>
                      <a:pPr algn="ctr"/>
                      <a:r>
                        <a:rPr lang="en-GB" sz="1800" b="0" dirty="0">
                          <a:effectLst/>
                        </a:rPr>
                        <a:t>Indicator Parameters</a:t>
                      </a:r>
                      <a:endParaRPr lang="en-GB" sz="18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b="0" dirty="0">
                          <a:solidFill>
                            <a:srgbClr val="000000"/>
                          </a:solidFill>
                          <a:effectLst/>
                          <a:latin typeface="+mn-lt"/>
                          <a:ea typeface="Calibri" panose="020F0502020204030204" pitchFamily="34" charset="0"/>
                          <a:cs typeface="Times New Roman" panose="02020603050405020304" pitchFamily="18" charset="0"/>
                        </a:rPr>
                        <a:t>99.97%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771512"/>
                  </a:ext>
                </a:extLst>
              </a:tr>
              <a:tr h="1044968">
                <a:tc>
                  <a:txBody>
                    <a:bodyPr/>
                    <a:lstStyle/>
                    <a:p>
                      <a:pPr algn="ctr"/>
                      <a:r>
                        <a:rPr lang="en-GB" sz="1800" b="0" dirty="0">
                          <a:effectLst/>
                        </a:rPr>
                        <a:t>Microbiological Parameters</a:t>
                      </a:r>
                      <a:endParaRPr lang="en-GB" sz="18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b="0" dirty="0">
                          <a:solidFill>
                            <a:srgbClr val="000000"/>
                          </a:solidFill>
                          <a:effectLst/>
                          <a:latin typeface="+mn-lt"/>
                          <a:ea typeface="Calibri" panose="020F0502020204030204" pitchFamily="34" charset="0"/>
                          <a:cs typeface="Times New Roman" panose="02020603050405020304" pitchFamily="18" charset="0"/>
                        </a:rPr>
                        <a:t>99.97%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1504628"/>
                  </a:ext>
                </a:extLst>
              </a:tr>
              <a:tr h="522484">
                <a:tc>
                  <a:txBody>
                    <a:bodyPr/>
                    <a:lstStyle/>
                    <a:p>
                      <a:pPr algn="ctr"/>
                      <a:r>
                        <a:rPr lang="en-GB" sz="1800" b="0" dirty="0">
                          <a:effectLst/>
                        </a:rPr>
                        <a:t>Pesticides</a:t>
                      </a:r>
                      <a:endParaRPr lang="en-GB" sz="18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b="0" dirty="0">
                          <a:solidFill>
                            <a:srgbClr val="000000"/>
                          </a:solidFill>
                          <a:effectLst/>
                          <a:latin typeface="+mn-lt"/>
                          <a:ea typeface="Calibri" panose="020F0502020204030204" pitchFamily="34" charset="0"/>
                          <a:cs typeface="Times New Roman" panose="02020603050405020304" pitchFamily="18" charset="0"/>
                        </a:rPr>
                        <a:t>100.00%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8259969"/>
                  </a:ext>
                </a:extLst>
              </a:tr>
              <a:tr h="522484">
                <a:tc>
                  <a:txBody>
                    <a:bodyPr/>
                    <a:lstStyle/>
                    <a:p>
                      <a:pPr algn="ctr"/>
                      <a:r>
                        <a:rPr lang="en-GB" sz="1800" b="0" i="1" dirty="0">
                          <a:solidFill>
                            <a:srgbClr val="000000"/>
                          </a:solidFill>
                          <a:effectLst/>
                          <a:latin typeface="+mn-lt"/>
                          <a:ea typeface="Calibri" panose="020F0502020204030204" pitchFamily="34" charset="0"/>
                          <a:cs typeface="Times New Roman" panose="02020603050405020304" pitchFamily="18" charset="0"/>
                        </a:rPr>
                        <a:t>E. coli </a:t>
                      </a:r>
                      <a:r>
                        <a:rPr lang="en-GB" sz="1800" b="0" dirty="0">
                          <a:solidFill>
                            <a:srgbClr val="000000"/>
                          </a:solidFill>
                          <a:effectLst/>
                          <a:latin typeface="+mn-lt"/>
                          <a:ea typeface="Calibri" panose="020F0502020204030204" pitchFamily="34" charset="0"/>
                          <a:cs typeface="Times New Roman" panose="02020603050405020304" pitchFamily="18" charset="0"/>
                        </a:rPr>
                        <a:t>at WTW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b="0" dirty="0">
                          <a:solidFill>
                            <a:srgbClr val="000000"/>
                          </a:solidFill>
                          <a:effectLst/>
                          <a:latin typeface="+mn-lt"/>
                          <a:ea typeface="Calibri" panose="020F0502020204030204" pitchFamily="34" charset="0"/>
                          <a:cs typeface="Times New Roman" panose="02020603050405020304" pitchFamily="18" charset="0"/>
                        </a:rPr>
                        <a:t>100.00%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0853964"/>
                  </a:ext>
                </a:extLst>
              </a:tr>
              <a:tr h="522484">
                <a:tc>
                  <a:txBody>
                    <a:bodyPr/>
                    <a:lstStyle/>
                    <a:p>
                      <a:pPr algn="ctr"/>
                      <a:r>
                        <a:rPr lang="en-GB" sz="1800" b="0" i="1" dirty="0">
                          <a:solidFill>
                            <a:srgbClr val="000000"/>
                          </a:solidFill>
                          <a:effectLst/>
                          <a:latin typeface="+mn-lt"/>
                          <a:ea typeface="Calibri" panose="020F0502020204030204" pitchFamily="34" charset="0"/>
                          <a:cs typeface="Times New Roman" panose="02020603050405020304" pitchFamily="18" charset="0"/>
                        </a:rPr>
                        <a:t>E.coli </a:t>
                      </a:r>
                      <a:r>
                        <a:rPr lang="en-GB" sz="1800" b="0" dirty="0">
                          <a:solidFill>
                            <a:srgbClr val="000000"/>
                          </a:solidFill>
                          <a:effectLst/>
                          <a:latin typeface="+mn-lt"/>
                          <a:ea typeface="Calibri" panose="020F0502020204030204" pitchFamily="34" charset="0"/>
                          <a:cs typeface="Times New Roman" panose="02020603050405020304" pitchFamily="18" charset="0"/>
                        </a:rPr>
                        <a:t>reservoir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b="0" dirty="0">
                          <a:solidFill>
                            <a:srgbClr val="000000"/>
                          </a:solidFill>
                          <a:effectLst/>
                          <a:latin typeface="+mn-lt"/>
                          <a:ea typeface="Calibri" panose="020F0502020204030204" pitchFamily="34" charset="0"/>
                          <a:cs typeface="Times New Roman" panose="02020603050405020304" pitchFamily="18" charset="0"/>
                        </a:rPr>
                        <a:t>100.00%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0212157"/>
                  </a:ext>
                </a:extLst>
              </a:tr>
              <a:tr h="522484">
                <a:tc>
                  <a:txBody>
                    <a:bodyPr/>
                    <a:lstStyle/>
                    <a:p>
                      <a:pPr algn="ctr"/>
                      <a:r>
                        <a:rPr lang="en-GB" sz="1800" b="0" dirty="0">
                          <a:effectLst/>
                        </a:rPr>
                        <a:t>Overall</a:t>
                      </a:r>
                      <a:endParaRPr lang="en-GB" sz="18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b="0" dirty="0">
                          <a:solidFill>
                            <a:srgbClr val="000000"/>
                          </a:solidFill>
                          <a:effectLst/>
                          <a:latin typeface="+mn-lt"/>
                          <a:ea typeface="Calibri" panose="020F0502020204030204" pitchFamily="34" charset="0"/>
                          <a:cs typeface="Times New Roman" panose="02020603050405020304" pitchFamily="18" charset="0"/>
                        </a:rPr>
                        <a:t>99.96%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2027825"/>
                  </a:ext>
                </a:extLst>
              </a:tr>
            </a:tbl>
          </a:graphicData>
        </a:graphic>
      </p:graphicFrame>
    </p:spTree>
    <p:extLst>
      <p:ext uri="{BB962C8B-B14F-4D97-AF65-F5344CB8AC3E}">
        <p14:creationId xmlns:p14="http://schemas.microsoft.com/office/powerpoint/2010/main" val="189996823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397B-F5E6-FA25-3A25-491D2191C457}"/>
              </a:ext>
            </a:extLst>
          </p:cNvPr>
          <p:cNvSpPr>
            <a:spLocks noGrp="1"/>
          </p:cNvSpPr>
          <p:nvPr>
            <p:ph type="title"/>
          </p:nvPr>
        </p:nvSpPr>
        <p:spPr/>
        <p:txBody>
          <a:bodyPr/>
          <a:lstStyle/>
          <a:p>
            <a:r>
              <a:rPr lang="en-GB" dirty="0"/>
              <a:t>PFAS surveillance in Wales 2023</a:t>
            </a:r>
          </a:p>
        </p:txBody>
      </p:sp>
      <p:sp>
        <p:nvSpPr>
          <p:cNvPr id="11" name="Rectangle 5">
            <a:extLst>
              <a:ext uri="{FF2B5EF4-FFF2-40B4-BE49-F238E27FC236}">
                <a16:creationId xmlns:a16="http://schemas.microsoft.com/office/drawing/2014/main" id="{98C5E9EC-2608-4604-6C55-FE2C6903B922}"/>
              </a:ext>
            </a:extLst>
          </p:cNvPr>
          <p:cNvSpPr>
            <a:spLocks noChangeArrowheads="1"/>
          </p:cNvSpPr>
          <p:nvPr/>
        </p:nvSpPr>
        <p:spPr bwMode="auto">
          <a:xfrm>
            <a:off x="3590338" y="4576082"/>
            <a:ext cx="21993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D1AB5AE6-3515-A8A4-7FBC-13E47C8BF069}"/>
              </a:ext>
            </a:extLst>
          </p:cNvPr>
          <p:cNvGrpSpPr/>
          <p:nvPr/>
        </p:nvGrpSpPr>
        <p:grpSpPr>
          <a:xfrm>
            <a:off x="1867162" y="3033684"/>
            <a:ext cx="8778187" cy="2066699"/>
            <a:chOff x="1826573" y="1230684"/>
            <a:chExt cx="8778187" cy="2066699"/>
          </a:xfrm>
        </p:grpSpPr>
        <p:pic>
          <p:nvPicPr>
            <p:cNvPr id="4" name="Picture 3">
              <a:extLst>
                <a:ext uri="{FF2B5EF4-FFF2-40B4-BE49-F238E27FC236}">
                  <a16:creationId xmlns:a16="http://schemas.microsoft.com/office/drawing/2014/main" id="{30837B05-865D-266F-4BB6-F45D38C56BB5}"/>
                </a:ext>
              </a:extLst>
            </p:cNvPr>
            <p:cNvPicPr>
              <a:picLocks noChangeAspect="1"/>
            </p:cNvPicPr>
            <p:nvPr/>
          </p:nvPicPr>
          <p:blipFill rotWithShape="1">
            <a:blip r:embed="rId3"/>
            <a:srcRect l="1355" t="7558" r="15097" b="52214"/>
            <a:stretch/>
          </p:blipFill>
          <p:spPr>
            <a:xfrm>
              <a:off x="1826573" y="1266452"/>
              <a:ext cx="8577143" cy="2030931"/>
            </a:xfrm>
            <a:prstGeom prst="rect">
              <a:avLst/>
            </a:prstGeom>
          </p:spPr>
        </p:pic>
        <p:sp>
          <p:nvSpPr>
            <p:cNvPr id="9" name="TextBox 8">
              <a:extLst>
                <a:ext uri="{FF2B5EF4-FFF2-40B4-BE49-F238E27FC236}">
                  <a16:creationId xmlns:a16="http://schemas.microsoft.com/office/drawing/2014/main" id="{B568D587-D9DA-1DBA-F293-5960AF5A133B}"/>
                </a:ext>
              </a:extLst>
            </p:cNvPr>
            <p:cNvSpPr txBox="1"/>
            <p:nvPr/>
          </p:nvSpPr>
          <p:spPr>
            <a:xfrm>
              <a:off x="1928052" y="1230684"/>
              <a:ext cx="2109019"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THPFOS – 50% 2 detections</a:t>
              </a:r>
            </a:p>
          </p:txBody>
        </p:sp>
        <p:sp>
          <p:nvSpPr>
            <p:cNvPr id="10" name="TextBox 9">
              <a:extLst>
                <a:ext uri="{FF2B5EF4-FFF2-40B4-BE49-F238E27FC236}">
                  <a16:creationId xmlns:a16="http://schemas.microsoft.com/office/drawing/2014/main" id="{DB5F852F-DF18-998F-01FC-F6D581CAB7F2}"/>
                </a:ext>
              </a:extLst>
            </p:cNvPr>
            <p:cNvSpPr txBox="1"/>
            <p:nvPr/>
          </p:nvSpPr>
          <p:spPr>
            <a:xfrm>
              <a:off x="6290469" y="1230685"/>
              <a:ext cx="2109019"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PFOS – </a:t>
              </a:r>
              <a:r>
                <a:rPr lang="en-GB" dirty="0">
                  <a:solidFill>
                    <a:prstClr val="white"/>
                  </a:solidFill>
                  <a:latin typeface="Calibri" panose="020F0502020204030204" pitchFamily="34" charset="0"/>
                  <a:ea typeface="Calibri" panose="020F0502020204030204" pitchFamily="34" charset="0"/>
                  <a:cs typeface="Calibri" panose="020F0502020204030204" pitchFamily="34" charset="0"/>
                </a:rPr>
                <a:t>25</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1 detection</a:t>
              </a:r>
            </a:p>
          </p:txBody>
        </p:sp>
        <p:sp>
          <p:nvSpPr>
            <p:cNvPr id="12" name="TextBox 11">
              <a:extLst>
                <a:ext uri="{FF2B5EF4-FFF2-40B4-BE49-F238E27FC236}">
                  <a16:creationId xmlns:a16="http://schemas.microsoft.com/office/drawing/2014/main" id="{E561A153-8475-7D49-C50E-C787FFFF8A5F}"/>
                </a:ext>
              </a:extLst>
            </p:cNvPr>
            <p:cNvSpPr txBox="1"/>
            <p:nvPr/>
          </p:nvSpPr>
          <p:spPr>
            <a:xfrm>
              <a:off x="8495741" y="1266452"/>
              <a:ext cx="2109019"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PFBA – </a:t>
              </a:r>
              <a:r>
                <a:rPr lang="en-GB" dirty="0">
                  <a:solidFill>
                    <a:prstClr val="white"/>
                  </a:solidFill>
                  <a:latin typeface="Calibri" panose="020F0502020204030204" pitchFamily="34" charset="0"/>
                  <a:ea typeface="Calibri" panose="020F0502020204030204" pitchFamily="34" charset="0"/>
                  <a:cs typeface="Calibri" panose="020F0502020204030204" pitchFamily="34" charset="0"/>
                </a:rPr>
                <a:t>25</a:t>
              </a: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1 detection</a:t>
              </a:r>
            </a:p>
          </p:txBody>
        </p:sp>
      </p:grpSp>
      <p:graphicFrame>
        <p:nvGraphicFramePr>
          <p:cNvPr id="3" name="Table 2">
            <a:extLst>
              <a:ext uri="{FF2B5EF4-FFF2-40B4-BE49-F238E27FC236}">
                <a16:creationId xmlns:a16="http://schemas.microsoft.com/office/drawing/2014/main" id="{9BC36512-BA4E-CB7A-C294-7CC5562A3238}"/>
              </a:ext>
            </a:extLst>
          </p:cNvPr>
          <p:cNvGraphicFramePr>
            <a:graphicFrameLocks noGrp="1"/>
          </p:cNvGraphicFramePr>
          <p:nvPr/>
        </p:nvGraphicFramePr>
        <p:xfrm>
          <a:off x="2032000" y="1798716"/>
          <a:ext cx="8128000" cy="1112520"/>
        </p:xfrm>
        <a:graphic>
          <a:graphicData uri="http://schemas.openxmlformats.org/drawingml/2006/table">
            <a:tbl>
              <a:tblPr firstRow="1" bandRow="1">
                <a:tableStyleId>{2D5ABB26-0587-4C30-8999-92F81FD0307C}</a:tableStyleId>
              </a:tblPr>
              <a:tblGrid>
                <a:gridCol w="1625600">
                  <a:extLst>
                    <a:ext uri="{9D8B030D-6E8A-4147-A177-3AD203B41FA5}">
                      <a16:colId xmlns:a16="http://schemas.microsoft.com/office/drawing/2014/main" val="237997936"/>
                    </a:ext>
                  </a:extLst>
                </a:gridCol>
                <a:gridCol w="1625600">
                  <a:extLst>
                    <a:ext uri="{9D8B030D-6E8A-4147-A177-3AD203B41FA5}">
                      <a16:colId xmlns:a16="http://schemas.microsoft.com/office/drawing/2014/main" val="3279350688"/>
                    </a:ext>
                  </a:extLst>
                </a:gridCol>
                <a:gridCol w="1625600">
                  <a:extLst>
                    <a:ext uri="{9D8B030D-6E8A-4147-A177-3AD203B41FA5}">
                      <a16:colId xmlns:a16="http://schemas.microsoft.com/office/drawing/2014/main" val="411810069"/>
                    </a:ext>
                  </a:extLst>
                </a:gridCol>
                <a:gridCol w="1625600">
                  <a:extLst>
                    <a:ext uri="{9D8B030D-6E8A-4147-A177-3AD203B41FA5}">
                      <a16:colId xmlns:a16="http://schemas.microsoft.com/office/drawing/2014/main" val="1239999085"/>
                    </a:ext>
                  </a:extLst>
                </a:gridCol>
                <a:gridCol w="1625600">
                  <a:extLst>
                    <a:ext uri="{9D8B030D-6E8A-4147-A177-3AD203B41FA5}">
                      <a16:colId xmlns:a16="http://schemas.microsoft.com/office/drawing/2014/main" val="4244776123"/>
                    </a:ext>
                  </a:extLst>
                </a:gridCol>
              </a:tblGrid>
              <a:tr h="370840">
                <a:tc>
                  <a:txBody>
                    <a:bodyPr/>
                    <a:lstStyle/>
                    <a:p>
                      <a:r>
                        <a:rPr lang="en-GB" dirty="0"/>
                        <a:t>Company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b="1" dirty="0"/>
                        <a:t>&lt;LOD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b="1" dirty="0"/>
                        <a:t>Tier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b="1" dirty="0"/>
                        <a:t>Tier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b="1" dirty="0"/>
                        <a:t>Tier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3466760"/>
                  </a:ext>
                </a:extLst>
              </a:tr>
              <a:tr h="370840">
                <a:tc>
                  <a:txBody>
                    <a:bodyPr/>
                    <a:lstStyle/>
                    <a:p>
                      <a:r>
                        <a:rPr lang="en-GB" dirty="0"/>
                        <a:t>DWR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a:t>14,575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a:t>254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9137773"/>
                  </a:ext>
                </a:extLst>
              </a:tr>
              <a:tr h="370840">
                <a:tc>
                  <a:txBody>
                    <a:bodyPr/>
                    <a:lstStyle/>
                    <a:p>
                      <a:r>
                        <a:rPr lang="en-GB" dirty="0"/>
                        <a:t>HDC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1,286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75637"/>
                  </a:ext>
                </a:extLst>
              </a:tr>
            </a:tbl>
          </a:graphicData>
        </a:graphic>
      </p:graphicFrame>
      <p:sp>
        <p:nvSpPr>
          <p:cNvPr id="5" name="Rectangle: Rounded Corners 4">
            <a:extLst>
              <a:ext uri="{FF2B5EF4-FFF2-40B4-BE49-F238E27FC236}">
                <a16:creationId xmlns:a16="http://schemas.microsoft.com/office/drawing/2014/main" id="{7DC9FDDB-1352-36C7-9EE1-3CB87CA7FBBD}"/>
              </a:ext>
            </a:extLst>
          </p:cNvPr>
          <p:cNvSpPr/>
          <p:nvPr/>
        </p:nvSpPr>
        <p:spPr>
          <a:xfrm>
            <a:off x="2111603" y="5410986"/>
            <a:ext cx="8332701" cy="9332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Pct val="100000"/>
              <a:buFontTx/>
              <a:buNone/>
              <a:tabLst/>
              <a:defRPr/>
            </a:pPr>
            <a:r>
              <a:rPr kumimoji="0" lang="en-GB" sz="2000" b="0" i="0" u="none" strike="noStrike" kern="1200" cap="none" spc="0" normalizeH="0" baseline="0" noProof="0" dirty="0">
                <a:ln>
                  <a:noFill/>
                </a:ln>
                <a:solidFill>
                  <a:prstClr val="white"/>
                </a:solidFill>
                <a:effectLst/>
                <a:uLnTx/>
                <a:uFillTx/>
                <a:latin typeface="Calibri"/>
                <a:cs typeface="Arial"/>
              </a:rPr>
              <a:t>Information Letter 03/2024 introduces the ‘sum-of’ PFAS into the Tiers and Actions system.</a:t>
            </a:r>
          </a:p>
        </p:txBody>
      </p:sp>
    </p:spTree>
    <p:extLst>
      <p:ext uri="{BB962C8B-B14F-4D97-AF65-F5344CB8AC3E}">
        <p14:creationId xmlns:p14="http://schemas.microsoft.com/office/powerpoint/2010/main" val="233703826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dirty="0">
                <a:ea typeface="+mj-lt"/>
                <a:cs typeface="+mj-lt"/>
              </a:rPr>
              <a:t>Compliance risk index</a:t>
            </a:r>
            <a:endParaRPr lang="en-US" dirty="0"/>
          </a:p>
        </p:txBody>
      </p:sp>
      <p:graphicFrame>
        <p:nvGraphicFramePr>
          <p:cNvPr id="3" name="Chart 2">
            <a:extLst>
              <a:ext uri="{FF2B5EF4-FFF2-40B4-BE49-F238E27FC236}">
                <a16:creationId xmlns:a16="http://schemas.microsoft.com/office/drawing/2014/main" id="{94D5C639-88F9-7AE0-6F19-BEECCAFB0997}"/>
              </a:ext>
              <a:ext uri="{147F2762-F138-4A5C-976F-8EAC2B608ADB}">
                <a16:predDERef xmlns:a16="http://schemas.microsoft.com/office/drawing/2014/main" pred="{2EE14F9D-ACA6-2B0F-4B9F-5924B42A159B}"/>
              </a:ext>
            </a:extLst>
          </p:cNvPr>
          <p:cNvGraphicFramePr>
            <a:graphicFrameLocks/>
          </p:cNvGraphicFramePr>
          <p:nvPr/>
        </p:nvGraphicFramePr>
        <p:xfrm>
          <a:off x="216339" y="1302391"/>
          <a:ext cx="11738955" cy="51859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3686271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dirty="0">
                <a:ea typeface="+mj-lt"/>
                <a:cs typeface="+mj-lt"/>
              </a:rPr>
              <a:t>Compliance risk index</a:t>
            </a:r>
            <a:endParaRPr lang="en-US" dirty="0"/>
          </a:p>
        </p:txBody>
      </p:sp>
      <p:graphicFrame>
        <p:nvGraphicFramePr>
          <p:cNvPr id="5" name="Chart 4">
            <a:extLst>
              <a:ext uri="{FF2B5EF4-FFF2-40B4-BE49-F238E27FC236}">
                <a16:creationId xmlns:a16="http://schemas.microsoft.com/office/drawing/2014/main" id="{8DEA29E1-80C0-49FF-83BC-9432288CBF62}"/>
              </a:ext>
              <a:ext uri="{147F2762-F138-4A5C-976F-8EAC2B608ADB}">
                <a16:predDERef xmlns:a16="http://schemas.microsoft.com/office/drawing/2014/main" pred="{8485A8F3-8B9A-8978-FBBA-B312A1FE6630}"/>
              </a:ext>
            </a:extLst>
          </p:cNvPr>
          <p:cNvGraphicFramePr>
            <a:graphicFrameLocks/>
          </p:cNvGraphicFramePr>
          <p:nvPr/>
        </p:nvGraphicFramePr>
        <p:xfrm>
          <a:off x="393192" y="1293778"/>
          <a:ext cx="11620467" cy="51167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810144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a:xfrm>
            <a:off x="0" y="0"/>
            <a:ext cx="12192000" cy="1196975"/>
          </a:xfrm>
        </p:spPr>
        <p:txBody>
          <a:bodyPr/>
          <a:lstStyle/>
          <a:p>
            <a:r>
              <a:rPr lang="en-GB" dirty="0">
                <a:ea typeface="+mj-lt"/>
                <a:cs typeface="+mj-lt"/>
              </a:rPr>
              <a:t>Proportion of CRI by failure and parameter</a:t>
            </a:r>
            <a:endParaRPr lang="en-US" dirty="0"/>
          </a:p>
        </p:txBody>
      </p:sp>
      <p:graphicFrame>
        <p:nvGraphicFramePr>
          <p:cNvPr id="3" name="Chart 2">
            <a:extLst>
              <a:ext uri="{FF2B5EF4-FFF2-40B4-BE49-F238E27FC236}">
                <a16:creationId xmlns:a16="http://schemas.microsoft.com/office/drawing/2014/main" id="{090F7E64-B950-52AC-B54D-8402849C431F}"/>
              </a:ext>
              <a:ext uri="{147F2762-F138-4A5C-976F-8EAC2B608ADB}">
                <a16:predDERef xmlns:a16="http://schemas.microsoft.com/office/drawing/2014/main" pred="{44EDF729-DB58-0578-292E-074CA1BAC62E}"/>
              </a:ext>
            </a:extLst>
          </p:cNvPr>
          <p:cNvGraphicFramePr>
            <a:graphicFrameLocks/>
          </p:cNvGraphicFramePr>
          <p:nvPr/>
        </p:nvGraphicFramePr>
        <p:xfrm>
          <a:off x="6096000" y="1196974"/>
          <a:ext cx="6096000" cy="56610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97502C72-DC56-81FF-3FC1-FF027DFDBCA8}"/>
              </a:ext>
            </a:extLst>
          </p:cNvPr>
          <p:cNvGraphicFramePr>
            <a:graphicFrameLocks/>
          </p:cNvGraphicFramePr>
          <p:nvPr/>
        </p:nvGraphicFramePr>
        <p:xfrm>
          <a:off x="0" y="1219717"/>
          <a:ext cx="6096000" cy="526895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253BBBD-ACEB-86DE-FA4B-246DC056E913}"/>
              </a:ext>
            </a:extLst>
          </p:cNvPr>
          <p:cNvSpPr txBox="1"/>
          <p:nvPr/>
        </p:nvSpPr>
        <p:spPr>
          <a:xfrm>
            <a:off x="2920620" y="6539210"/>
            <a:ext cx="361665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Top 10 CRI scoring failures</a:t>
            </a:r>
          </a:p>
        </p:txBody>
      </p:sp>
    </p:spTree>
    <p:extLst>
      <p:ext uri="{BB962C8B-B14F-4D97-AF65-F5344CB8AC3E}">
        <p14:creationId xmlns:p14="http://schemas.microsoft.com/office/powerpoint/2010/main" val="259698633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7107-B221-3469-1493-69E2D63C531D}"/>
              </a:ext>
            </a:extLst>
          </p:cNvPr>
          <p:cNvSpPr>
            <a:spLocks noGrp="1"/>
          </p:cNvSpPr>
          <p:nvPr>
            <p:ph type="title"/>
          </p:nvPr>
        </p:nvSpPr>
        <p:spPr/>
        <p:txBody>
          <a:bodyPr/>
          <a:lstStyle/>
          <a:p>
            <a:r>
              <a:rPr lang="en-GB" dirty="0"/>
              <a:t>Water Quality Events 2023</a:t>
            </a:r>
          </a:p>
        </p:txBody>
      </p:sp>
      <p:pic>
        <p:nvPicPr>
          <p:cNvPr id="4" name="Graphic 3">
            <a:extLst>
              <a:ext uri="{FF2B5EF4-FFF2-40B4-BE49-F238E27FC236}">
                <a16:creationId xmlns:a16="http://schemas.microsoft.com/office/drawing/2014/main" id="{0EE0170F-A107-A410-564A-F62BB5D20D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8741" y="1196976"/>
            <a:ext cx="9014518" cy="5655555"/>
          </a:xfrm>
          <a:prstGeom prst="rect">
            <a:avLst/>
          </a:prstGeom>
        </p:spPr>
      </p:pic>
    </p:spTree>
    <p:extLst>
      <p:ext uri="{BB962C8B-B14F-4D97-AF65-F5344CB8AC3E}">
        <p14:creationId xmlns:p14="http://schemas.microsoft.com/office/powerpoint/2010/main" val="173070174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dirty="0"/>
              <a:t>Event risk index</a:t>
            </a:r>
          </a:p>
        </p:txBody>
      </p:sp>
      <p:graphicFrame>
        <p:nvGraphicFramePr>
          <p:cNvPr id="6" name="Chart 5">
            <a:extLst>
              <a:ext uri="{FF2B5EF4-FFF2-40B4-BE49-F238E27FC236}">
                <a16:creationId xmlns:a16="http://schemas.microsoft.com/office/drawing/2014/main" id="{0368A131-10CA-E17D-CEB0-0831EC4C41EB}"/>
              </a:ext>
            </a:extLst>
          </p:cNvPr>
          <p:cNvGraphicFramePr>
            <a:graphicFrameLocks/>
          </p:cNvGraphicFramePr>
          <p:nvPr/>
        </p:nvGraphicFramePr>
        <p:xfrm>
          <a:off x="380508" y="1196976"/>
          <a:ext cx="11339544" cy="56610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468335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090211-CF07-AB5C-6CFB-72A6045C230F}"/>
              </a:ext>
            </a:extLst>
          </p:cNvPr>
          <p:cNvSpPr>
            <a:spLocks noGrp="1"/>
          </p:cNvSpPr>
          <p:nvPr>
            <p:ph type="title"/>
          </p:nvPr>
        </p:nvSpPr>
        <p:spPr/>
        <p:txBody>
          <a:bodyPr/>
          <a:lstStyle/>
          <a:p>
            <a:r>
              <a:rPr lang="en-GB" dirty="0"/>
              <a:t>High scoring events 2023</a:t>
            </a:r>
          </a:p>
        </p:txBody>
      </p:sp>
      <p:graphicFrame>
        <p:nvGraphicFramePr>
          <p:cNvPr id="4" name="Chart 3">
            <a:extLst>
              <a:ext uri="{FF2B5EF4-FFF2-40B4-BE49-F238E27FC236}">
                <a16:creationId xmlns:a16="http://schemas.microsoft.com/office/drawing/2014/main" id="{96F2429A-A0D1-4DDE-AF13-6787133807C8}"/>
              </a:ext>
              <a:ext uri="{147F2762-F138-4A5C-976F-8EAC2B608ADB}">
                <a16:predDERef xmlns:a16="http://schemas.microsoft.com/office/drawing/2014/main" pred="{92C2C01C-5F03-1D53-F085-0D001305E15E}"/>
              </a:ext>
            </a:extLst>
          </p:cNvPr>
          <p:cNvGraphicFramePr>
            <a:graphicFrameLocks/>
          </p:cNvGraphicFramePr>
          <p:nvPr/>
        </p:nvGraphicFramePr>
        <p:xfrm>
          <a:off x="1053455" y="1196976"/>
          <a:ext cx="10085090" cy="54895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000440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F92B-1404-0F19-65C7-E8726D3AC98A}"/>
              </a:ext>
            </a:extLst>
          </p:cNvPr>
          <p:cNvSpPr>
            <a:spLocks noGrp="1"/>
          </p:cNvSpPr>
          <p:nvPr>
            <p:ph type="ctrTitle"/>
          </p:nvPr>
        </p:nvSpPr>
        <p:spPr>
          <a:xfrm>
            <a:off x="4271797" y="356659"/>
            <a:ext cx="3456384" cy="960107"/>
          </a:xfrm>
        </p:spPr>
        <p:txBody>
          <a:bodyPr anchor="t"/>
          <a:lstStyle/>
          <a:p>
            <a:r>
              <a:rPr lang="en-GB" sz="5867" dirty="0">
                <a:solidFill>
                  <a:srgbClr val="00B0F0"/>
                </a:solidFill>
              </a:rPr>
              <a:t>Agenda</a:t>
            </a:r>
          </a:p>
        </p:txBody>
      </p:sp>
      <p:pic>
        <p:nvPicPr>
          <p:cNvPr id="5" name="Picture 4">
            <a:extLst>
              <a:ext uri="{FF2B5EF4-FFF2-40B4-BE49-F238E27FC236}">
                <a16:creationId xmlns:a16="http://schemas.microsoft.com/office/drawing/2014/main" id="{369ABD9A-70A3-3C4B-171F-37D6D2B055E0}"/>
              </a:ext>
            </a:extLst>
          </p:cNvPr>
          <p:cNvPicPr>
            <a:picLocks noChangeAspect="1"/>
          </p:cNvPicPr>
          <p:nvPr/>
        </p:nvPicPr>
        <p:blipFill>
          <a:blip r:embed="rId2"/>
          <a:stretch>
            <a:fillRect/>
          </a:stretch>
        </p:blipFill>
        <p:spPr>
          <a:xfrm>
            <a:off x="2428875" y="1484784"/>
            <a:ext cx="7334250" cy="4733925"/>
          </a:xfrm>
          <a:prstGeom prst="rect">
            <a:avLst/>
          </a:prstGeom>
        </p:spPr>
      </p:pic>
    </p:spTree>
    <p:extLst>
      <p:ext uri="{BB962C8B-B14F-4D97-AF65-F5344CB8AC3E}">
        <p14:creationId xmlns:p14="http://schemas.microsoft.com/office/powerpoint/2010/main" val="17141082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dirty="0">
                <a:ea typeface="+mj-lt"/>
                <a:cs typeface="+mj-lt"/>
              </a:rPr>
              <a:t>Whole industry discolouration rate 2023</a:t>
            </a:r>
            <a:endParaRPr lang="en-US" dirty="0"/>
          </a:p>
        </p:txBody>
      </p:sp>
      <p:graphicFrame>
        <p:nvGraphicFramePr>
          <p:cNvPr id="6" name="Chart 5">
            <a:extLst>
              <a:ext uri="{FF2B5EF4-FFF2-40B4-BE49-F238E27FC236}">
                <a16:creationId xmlns:a16="http://schemas.microsoft.com/office/drawing/2014/main" id="{5BCA3A32-A902-45AC-9638-30DEE6C18E9B}"/>
              </a:ext>
            </a:extLst>
          </p:cNvPr>
          <p:cNvGraphicFramePr>
            <a:graphicFrameLocks/>
          </p:cNvGraphicFramePr>
          <p:nvPr/>
        </p:nvGraphicFramePr>
        <p:xfrm>
          <a:off x="155643" y="1284051"/>
          <a:ext cx="11887199" cy="47762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988992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US" dirty="0"/>
              <a:t>Discolouration rate per 1000 population</a:t>
            </a:r>
          </a:p>
        </p:txBody>
      </p:sp>
      <p:graphicFrame>
        <p:nvGraphicFramePr>
          <p:cNvPr id="6" name="Chart 5">
            <a:extLst>
              <a:ext uri="{FF2B5EF4-FFF2-40B4-BE49-F238E27FC236}">
                <a16:creationId xmlns:a16="http://schemas.microsoft.com/office/drawing/2014/main" id="{FD0D920A-F5CB-CD89-370C-CBA76DDF3755}"/>
              </a:ext>
            </a:extLst>
          </p:cNvPr>
          <p:cNvGraphicFramePr>
            <a:graphicFrameLocks/>
          </p:cNvGraphicFramePr>
          <p:nvPr/>
        </p:nvGraphicFramePr>
        <p:xfrm>
          <a:off x="182880" y="1196976"/>
          <a:ext cx="11878056" cy="5313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23511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52E2-94AD-F4E8-F4EB-F2017474ACC3}"/>
              </a:ext>
            </a:extLst>
          </p:cNvPr>
          <p:cNvSpPr>
            <a:spLocks noGrp="1"/>
          </p:cNvSpPr>
          <p:nvPr>
            <p:ph type="title"/>
          </p:nvPr>
        </p:nvSpPr>
        <p:spPr/>
        <p:txBody>
          <a:bodyPr/>
          <a:lstStyle/>
          <a:p>
            <a:r>
              <a:rPr lang="en-GB" dirty="0"/>
              <a:t>Discolouration prediction</a:t>
            </a:r>
          </a:p>
        </p:txBody>
      </p:sp>
      <p:graphicFrame>
        <p:nvGraphicFramePr>
          <p:cNvPr id="6" name="Chart 5">
            <a:extLst>
              <a:ext uri="{FF2B5EF4-FFF2-40B4-BE49-F238E27FC236}">
                <a16:creationId xmlns:a16="http://schemas.microsoft.com/office/drawing/2014/main" id="{409CAD09-C10C-013C-ABA3-F51ECD168FBF}"/>
              </a:ext>
            </a:extLst>
          </p:cNvPr>
          <p:cNvGraphicFramePr>
            <a:graphicFrameLocks noGrp="1"/>
          </p:cNvGraphicFramePr>
          <p:nvPr/>
        </p:nvGraphicFramePr>
        <p:xfrm>
          <a:off x="152400" y="1196976"/>
          <a:ext cx="11849100" cy="54133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933314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dirty="0">
                <a:ea typeface="+mj-lt"/>
                <a:cs typeface="+mj-lt"/>
              </a:rPr>
              <a:t>Taste and odour contact rate 2023</a:t>
            </a:r>
            <a:endParaRPr lang="en-US" dirty="0"/>
          </a:p>
        </p:txBody>
      </p:sp>
      <p:graphicFrame>
        <p:nvGraphicFramePr>
          <p:cNvPr id="4" name="Chart 3">
            <a:extLst>
              <a:ext uri="{FF2B5EF4-FFF2-40B4-BE49-F238E27FC236}">
                <a16:creationId xmlns:a16="http://schemas.microsoft.com/office/drawing/2014/main" id="{0481FA4D-4E56-5276-98A8-6B4CA50B4D38}"/>
              </a:ext>
            </a:extLst>
          </p:cNvPr>
          <p:cNvGraphicFramePr>
            <a:graphicFrameLocks/>
          </p:cNvGraphicFramePr>
          <p:nvPr/>
        </p:nvGraphicFramePr>
        <p:xfrm>
          <a:off x="184727" y="1196976"/>
          <a:ext cx="11831782" cy="51484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391632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D7A523E7-B7CD-D379-171B-76A2DA043352}"/>
              </a:ext>
            </a:extLst>
          </p:cNvPr>
          <p:cNvGraphicFramePr>
            <a:graphicFrameLocks/>
          </p:cNvGraphicFramePr>
          <p:nvPr/>
        </p:nvGraphicFramePr>
        <p:xfrm>
          <a:off x="831273" y="1108364"/>
          <a:ext cx="11175999" cy="534785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D5CD55A0-F7C3-2973-5E47-0E187D3BD10B}"/>
              </a:ext>
            </a:extLst>
          </p:cNvPr>
          <p:cNvSpPr>
            <a:spLocks noGrp="1"/>
          </p:cNvSpPr>
          <p:nvPr>
            <p:ph type="title"/>
          </p:nvPr>
        </p:nvSpPr>
        <p:spPr/>
        <p:txBody>
          <a:bodyPr/>
          <a:lstStyle/>
          <a:p>
            <a:r>
              <a:rPr lang="en-US" dirty="0">
                <a:ea typeface="+mj-lt"/>
                <a:cs typeface="+mj-lt"/>
              </a:rPr>
              <a:t>Top hazards RARI score – r.27 risk assessments</a:t>
            </a:r>
            <a:endParaRPr lang="en-US" dirty="0"/>
          </a:p>
        </p:txBody>
      </p:sp>
      <p:sp>
        <p:nvSpPr>
          <p:cNvPr id="7" name="TextBox 6">
            <a:extLst>
              <a:ext uri="{FF2B5EF4-FFF2-40B4-BE49-F238E27FC236}">
                <a16:creationId xmlns:a16="http://schemas.microsoft.com/office/drawing/2014/main" id="{F99C615E-5AA7-7167-35E2-0B6C0ACE89B9}"/>
              </a:ext>
            </a:extLst>
          </p:cNvPr>
          <p:cNvSpPr txBox="1"/>
          <p:nvPr/>
        </p:nvSpPr>
        <p:spPr>
          <a:xfrm>
            <a:off x="360535" y="3492231"/>
            <a:ext cx="261325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Clostridium perfringens</a:t>
            </a:r>
          </a:p>
        </p:txBody>
      </p:sp>
      <p:sp>
        <p:nvSpPr>
          <p:cNvPr id="8" name="TextBox 7">
            <a:extLst>
              <a:ext uri="{FF2B5EF4-FFF2-40B4-BE49-F238E27FC236}">
                <a16:creationId xmlns:a16="http://schemas.microsoft.com/office/drawing/2014/main" id="{E515F905-B6F0-2FE9-7874-2E60309F8F6B}"/>
              </a:ext>
            </a:extLst>
          </p:cNvPr>
          <p:cNvSpPr txBox="1"/>
          <p:nvPr/>
        </p:nvSpPr>
        <p:spPr>
          <a:xfrm>
            <a:off x="1079769" y="4365406"/>
            <a:ext cx="261325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Cryptosporidium</a:t>
            </a:r>
          </a:p>
        </p:txBody>
      </p:sp>
      <p:sp>
        <p:nvSpPr>
          <p:cNvPr id="9" name="TextBox 8">
            <a:extLst>
              <a:ext uri="{FF2B5EF4-FFF2-40B4-BE49-F238E27FC236}">
                <a16:creationId xmlns:a16="http://schemas.microsoft.com/office/drawing/2014/main" id="{AF6999F2-C123-103F-F6FA-7E0C6186502C}"/>
              </a:ext>
            </a:extLst>
          </p:cNvPr>
          <p:cNvSpPr txBox="1"/>
          <p:nvPr/>
        </p:nvSpPr>
        <p:spPr>
          <a:xfrm>
            <a:off x="2152321" y="4827005"/>
            <a:ext cx="798897"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 coli</a:t>
            </a:r>
          </a:p>
        </p:txBody>
      </p:sp>
    </p:spTree>
    <p:extLst>
      <p:ext uri="{BB962C8B-B14F-4D97-AF65-F5344CB8AC3E}">
        <p14:creationId xmlns:p14="http://schemas.microsoft.com/office/powerpoint/2010/main" val="291877050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FC6F-36B3-C877-1752-B79DBD77524A}"/>
              </a:ext>
            </a:extLst>
          </p:cNvPr>
          <p:cNvSpPr>
            <a:spLocks noGrp="1"/>
          </p:cNvSpPr>
          <p:nvPr>
            <p:ph type="title"/>
          </p:nvPr>
        </p:nvSpPr>
        <p:spPr/>
        <p:txBody>
          <a:bodyPr/>
          <a:lstStyle/>
          <a:p>
            <a:r>
              <a:rPr lang="en-GB" dirty="0"/>
              <a:t>Water Quality Impacts: Chlorate</a:t>
            </a:r>
          </a:p>
        </p:txBody>
      </p:sp>
      <p:pic>
        <p:nvPicPr>
          <p:cNvPr id="4" name="Graphic 3">
            <a:extLst>
              <a:ext uri="{FF2B5EF4-FFF2-40B4-BE49-F238E27FC236}">
                <a16:creationId xmlns:a16="http://schemas.microsoft.com/office/drawing/2014/main" id="{575EF927-B3D4-C0D1-F176-D934007103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8281" y="1196976"/>
            <a:ext cx="9215437" cy="5641112"/>
          </a:xfrm>
          <a:prstGeom prst="rect">
            <a:avLst/>
          </a:prstGeom>
        </p:spPr>
      </p:pic>
    </p:spTree>
    <p:extLst>
      <p:ext uri="{BB962C8B-B14F-4D97-AF65-F5344CB8AC3E}">
        <p14:creationId xmlns:p14="http://schemas.microsoft.com/office/powerpoint/2010/main" val="97958449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F46BDB8-6BF2-5583-432D-5C215A79B0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6526" y="824505"/>
            <a:ext cx="9075174" cy="6033495"/>
          </a:xfrm>
          <a:prstGeom prst="rect">
            <a:avLst/>
          </a:prstGeom>
        </p:spPr>
      </p:pic>
      <p:sp>
        <p:nvSpPr>
          <p:cNvPr id="2" name="Title 1">
            <a:extLst>
              <a:ext uri="{FF2B5EF4-FFF2-40B4-BE49-F238E27FC236}">
                <a16:creationId xmlns:a16="http://schemas.microsoft.com/office/drawing/2014/main" id="{0950E5FD-0661-3350-CD0D-BFC379E0DA46}"/>
              </a:ext>
            </a:extLst>
          </p:cNvPr>
          <p:cNvSpPr>
            <a:spLocks noGrp="1"/>
          </p:cNvSpPr>
          <p:nvPr>
            <p:ph type="title"/>
          </p:nvPr>
        </p:nvSpPr>
        <p:spPr/>
        <p:txBody>
          <a:bodyPr/>
          <a:lstStyle/>
          <a:p>
            <a:r>
              <a:rPr lang="en-GB" dirty="0"/>
              <a:t>Lead pipe replacement </a:t>
            </a:r>
          </a:p>
        </p:txBody>
      </p:sp>
    </p:spTree>
    <p:extLst>
      <p:ext uri="{BB962C8B-B14F-4D97-AF65-F5344CB8AC3E}">
        <p14:creationId xmlns:p14="http://schemas.microsoft.com/office/powerpoint/2010/main" val="21370085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CAF6-EC2D-401E-AA34-930D67F50352}"/>
              </a:ext>
            </a:extLst>
          </p:cNvPr>
          <p:cNvSpPr>
            <a:spLocks noGrp="1"/>
          </p:cNvSpPr>
          <p:nvPr>
            <p:ph type="title"/>
          </p:nvPr>
        </p:nvSpPr>
        <p:spPr/>
        <p:txBody>
          <a:bodyPr/>
          <a:lstStyle/>
          <a:p>
            <a:r>
              <a:rPr lang="en-GB" dirty="0"/>
              <a:t>Service reservoirs</a:t>
            </a:r>
            <a:endParaRPr lang="en-US" dirty="0"/>
          </a:p>
        </p:txBody>
      </p:sp>
      <p:sp>
        <p:nvSpPr>
          <p:cNvPr id="7" name="TextBox 6">
            <a:extLst>
              <a:ext uri="{FF2B5EF4-FFF2-40B4-BE49-F238E27FC236}">
                <a16:creationId xmlns:a16="http://schemas.microsoft.com/office/drawing/2014/main" id="{24D30804-F473-B082-0E4A-C85FFD40221F}"/>
              </a:ext>
            </a:extLst>
          </p:cNvPr>
          <p:cNvSpPr txBox="1"/>
          <p:nvPr/>
        </p:nvSpPr>
        <p:spPr>
          <a:xfrm>
            <a:off x="0" y="6212299"/>
            <a:ext cx="12192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Pct val="100000"/>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of assets at risk (Wales) 	2021 - 6.12% 	2022 - 6.75%	2023 – 4.54%</a:t>
            </a:r>
          </a:p>
        </p:txBody>
      </p:sp>
      <p:graphicFrame>
        <p:nvGraphicFramePr>
          <p:cNvPr id="3" name="Chart 2">
            <a:extLst>
              <a:ext uri="{FF2B5EF4-FFF2-40B4-BE49-F238E27FC236}">
                <a16:creationId xmlns:a16="http://schemas.microsoft.com/office/drawing/2014/main" id="{00A79BC7-BFB5-76AA-1E35-62979167265A}"/>
              </a:ext>
            </a:extLst>
          </p:cNvPr>
          <p:cNvGraphicFramePr>
            <a:graphicFrameLocks/>
          </p:cNvGraphicFramePr>
          <p:nvPr/>
        </p:nvGraphicFramePr>
        <p:xfrm>
          <a:off x="228600" y="1196975"/>
          <a:ext cx="11772900" cy="4851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585687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42D7-5B23-8B06-3CB9-E88D48F4E39E}"/>
              </a:ext>
            </a:extLst>
          </p:cNvPr>
          <p:cNvSpPr>
            <a:spLocks noGrp="1"/>
          </p:cNvSpPr>
          <p:nvPr>
            <p:ph type="title"/>
          </p:nvPr>
        </p:nvSpPr>
        <p:spPr/>
        <p:txBody>
          <a:bodyPr/>
          <a:lstStyle/>
          <a:p>
            <a:r>
              <a:rPr lang="en-GB" dirty="0"/>
              <a:t>Asset Risks</a:t>
            </a:r>
          </a:p>
        </p:txBody>
      </p:sp>
      <p:pic>
        <p:nvPicPr>
          <p:cNvPr id="6" name="Picture 5" descr="A diagram of a risk management process&#10;&#10;Description automatically generated">
            <a:extLst>
              <a:ext uri="{FF2B5EF4-FFF2-40B4-BE49-F238E27FC236}">
                <a16:creationId xmlns:a16="http://schemas.microsoft.com/office/drawing/2014/main" id="{051E05EA-C10B-DA97-5AFE-962D2ADEA5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8" t="19697" r="45362" b="7576"/>
          <a:stretch/>
        </p:blipFill>
        <p:spPr>
          <a:xfrm>
            <a:off x="-2720" y="2306063"/>
            <a:ext cx="3401838" cy="3272926"/>
          </a:xfrm>
          <a:prstGeom prst="rect">
            <a:avLst/>
          </a:prstGeom>
        </p:spPr>
      </p:pic>
      <p:pic>
        <p:nvPicPr>
          <p:cNvPr id="10" name="Picture 9">
            <a:extLst>
              <a:ext uri="{FF2B5EF4-FFF2-40B4-BE49-F238E27FC236}">
                <a16:creationId xmlns:a16="http://schemas.microsoft.com/office/drawing/2014/main" id="{525A2679-6F06-456F-DDDC-7BE121A6AF6C}"/>
              </a:ext>
            </a:extLst>
          </p:cNvPr>
          <p:cNvPicPr>
            <a:picLocks noChangeAspect="1"/>
          </p:cNvPicPr>
          <p:nvPr/>
        </p:nvPicPr>
        <p:blipFill>
          <a:blip r:embed="rId4"/>
          <a:stretch>
            <a:fillRect/>
          </a:stretch>
        </p:blipFill>
        <p:spPr>
          <a:xfrm>
            <a:off x="8650867" y="1885870"/>
            <a:ext cx="1667026" cy="1578174"/>
          </a:xfrm>
          <a:prstGeom prst="rect">
            <a:avLst/>
          </a:prstGeom>
        </p:spPr>
      </p:pic>
      <p:pic>
        <p:nvPicPr>
          <p:cNvPr id="11" name="Picture 10">
            <a:extLst>
              <a:ext uri="{FF2B5EF4-FFF2-40B4-BE49-F238E27FC236}">
                <a16:creationId xmlns:a16="http://schemas.microsoft.com/office/drawing/2014/main" id="{8E575C8B-78BA-E5F3-5D94-57EBADDB2A31}"/>
              </a:ext>
            </a:extLst>
          </p:cNvPr>
          <p:cNvPicPr>
            <a:picLocks noChangeAspect="1"/>
          </p:cNvPicPr>
          <p:nvPr/>
        </p:nvPicPr>
        <p:blipFill>
          <a:blip r:embed="rId5"/>
          <a:stretch>
            <a:fillRect/>
          </a:stretch>
        </p:blipFill>
        <p:spPr>
          <a:xfrm>
            <a:off x="3844809" y="2964791"/>
            <a:ext cx="4832944" cy="2097315"/>
          </a:xfrm>
          <a:prstGeom prst="rect">
            <a:avLst/>
          </a:prstGeom>
        </p:spPr>
      </p:pic>
      <p:pic>
        <p:nvPicPr>
          <p:cNvPr id="15" name="Picture 14">
            <a:extLst>
              <a:ext uri="{FF2B5EF4-FFF2-40B4-BE49-F238E27FC236}">
                <a16:creationId xmlns:a16="http://schemas.microsoft.com/office/drawing/2014/main" id="{3617B5CA-D1F4-A01C-2654-1BE5A978EC58}"/>
              </a:ext>
            </a:extLst>
          </p:cNvPr>
          <p:cNvPicPr>
            <a:picLocks noChangeAspect="1"/>
          </p:cNvPicPr>
          <p:nvPr/>
        </p:nvPicPr>
        <p:blipFill>
          <a:blip r:embed="rId6"/>
          <a:stretch>
            <a:fillRect/>
          </a:stretch>
        </p:blipFill>
        <p:spPr>
          <a:xfrm>
            <a:off x="3844809" y="4997017"/>
            <a:ext cx="1927475" cy="1421724"/>
          </a:xfrm>
          <a:prstGeom prst="rect">
            <a:avLst/>
          </a:prstGeom>
        </p:spPr>
      </p:pic>
      <p:pic>
        <p:nvPicPr>
          <p:cNvPr id="17" name="Picture 16">
            <a:extLst>
              <a:ext uri="{FF2B5EF4-FFF2-40B4-BE49-F238E27FC236}">
                <a16:creationId xmlns:a16="http://schemas.microsoft.com/office/drawing/2014/main" id="{1C85775A-7897-7F9B-4969-04C7E1E673D9}"/>
              </a:ext>
            </a:extLst>
          </p:cNvPr>
          <p:cNvPicPr>
            <a:picLocks noChangeAspect="1"/>
          </p:cNvPicPr>
          <p:nvPr/>
        </p:nvPicPr>
        <p:blipFill>
          <a:blip r:embed="rId7"/>
          <a:stretch>
            <a:fillRect/>
          </a:stretch>
        </p:blipFill>
        <p:spPr>
          <a:xfrm>
            <a:off x="8277556" y="4994780"/>
            <a:ext cx="2040337" cy="1421724"/>
          </a:xfrm>
          <a:prstGeom prst="rect">
            <a:avLst/>
          </a:prstGeom>
        </p:spPr>
      </p:pic>
      <p:pic>
        <p:nvPicPr>
          <p:cNvPr id="19" name="Picture 18">
            <a:extLst>
              <a:ext uri="{FF2B5EF4-FFF2-40B4-BE49-F238E27FC236}">
                <a16:creationId xmlns:a16="http://schemas.microsoft.com/office/drawing/2014/main" id="{DB7B93EE-B021-C10A-AA10-6B6B94583E1E}"/>
              </a:ext>
            </a:extLst>
          </p:cNvPr>
          <p:cNvPicPr>
            <a:picLocks noChangeAspect="1"/>
          </p:cNvPicPr>
          <p:nvPr/>
        </p:nvPicPr>
        <p:blipFill>
          <a:blip r:embed="rId8"/>
          <a:stretch>
            <a:fillRect/>
          </a:stretch>
        </p:blipFill>
        <p:spPr>
          <a:xfrm>
            <a:off x="5904390" y="5101207"/>
            <a:ext cx="2040337" cy="1315297"/>
          </a:xfrm>
          <a:prstGeom prst="rect">
            <a:avLst/>
          </a:prstGeom>
        </p:spPr>
      </p:pic>
      <p:pic>
        <p:nvPicPr>
          <p:cNvPr id="21" name="Picture 20">
            <a:extLst>
              <a:ext uri="{FF2B5EF4-FFF2-40B4-BE49-F238E27FC236}">
                <a16:creationId xmlns:a16="http://schemas.microsoft.com/office/drawing/2014/main" id="{0AF5711B-FC69-0727-AFB5-86BD79068752}"/>
              </a:ext>
            </a:extLst>
          </p:cNvPr>
          <p:cNvPicPr>
            <a:picLocks noChangeAspect="1"/>
          </p:cNvPicPr>
          <p:nvPr/>
        </p:nvPicPr>
        <p:blipFill>
          <a:blip r:embed="rId9"/>
          <a:stretch>
            <a:fillRect/>
          </a:stretch>
        </p:blipFill>
        <p:spPr>
          <a:xfrm>
            <a:off x="8568172" y="3469734"/>
            <a:ext cx="1761205" cy="1578174"/>
          </a:xfrm>
          <a:prstGeom prst="rect">
            <a:avLst/>
          </a:prstGeom>
        </p:spPr>
      </p:pic>
      <p:pic>
        <p:nvPicPr>
          <p:cNvPr id="5" name="Picture 4">
            <a:extLst>
              <a:ext uri="{FF2B5EF4-FFF2-40B4-BE49-F238E27FC236}">
                <a16:creationId xmlns:a16="http://schemas.microsoft.com/office/drawing/2014/main" id="{2D419103-234F-7DA2-0D76-015326A5CB9D}"/>
              </a:ext>
            </a:extLst>
          </p:cNvPr>
          <p:cNvPicPr>
            <a:picLocks noChangeAspect="1"/>
          </p:cNvPicPr>
          <p:nvPr/>
        </p:nvPicPr>
        <p:blipFill>
          <a:blip r:embed="rId10"/>
          <a:stretch>
            <a:fillRect/>
          </a:stretch>
        </p:blipFill>
        <p:spPr>
          <a:xfrm>
            <a:off x="3844809" y="1885870"/>
            <a:ext cx="2074077" cy="1421723"/>
          </a:xfrm>
          <a:prstGeom prst="rect">
            <a:avLst/>
          </a:prstGeom>
        </p:spPr>
      </p:pic>
      <p:pic>
        <p:nvPicPr>
          <p:cNvPr id="8" name="Picture 7">
            <a:extLst>
              <a:ext uri="{FF2B5EF4-FFF2-40B4-BE49-F238E27FC236}">
                <a16:creationId xmlns:a16="http://schemas.microsoft.com/office/drawing/2014/main" id="{A077F7F3-329A-3DFA-C33A-F032A4F4ACCE}"/>
              </a:ext>
            </a:extLst>
          </p:cNvPr>
          <p:cNvPicPr>
            <a:picLocks noChangeAspect="1"/>
          </p:cNvPicPr>
          <p:nvPr/>
        </p:nvPicPr>
        <p:blipFill>
          <a:blip r:embed="rId11"/>
          <a:stretch>
            <a:fillRect/>
          </a:stretch>
        </p:blipFill>
        <p:spPr>
          <a:xfrm>
            <a:off x="5918887" y="1885870"/>
            <a:ext cx="2873998" cy="1784085"/>
          </a:xfrm>
          <a:prstGeom prst="rect">
            <a:avLst/>
          </a:prstGeom>
        </p:spPr>
      </p:pic>
    </p:spTree>
    <p:extLst>
      <p:ext uri="{BB962C8B-B14F-4D97-AF65-F5344CB8AC3E}">
        <p14:creationId xmlns:p14="http://schemas.microsoft.com/office/powerpoint/2010/main" val="70590940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a:xfrm>
            <a:off x="0" y="1"/>
            <a:ext cx="12192000" cy="1114425"/>
          </a:xfrm>
        </p:spPr>
        <p:txBody>
          <a:bodyPr/>
          <a:lstStyle/>
          <a:p>
            <a:r>
              <a:rPr lang="en-GB" dirty="0"/>
              <a:t>Private Water Supplies Overview</a:t>
            </a:r>
          </a:p>
        </p:txBody>
      </p:sp>
      <p:pic>
        <p:nvPicPr>
          <p:cNvPr id="7" name="Picture 6">
            <a:extLst>
              <a:ext uri="{FF2B5EF4-FFF2-40B4-BE49-F238E27FC236}">
                <a16:creationId xmlns:a16="http://schemas.microsoft.com/office/drawing/2014/main" id="{015D386F-866A-1A65-D291-48563DC68206}"/>
              </a:ext>
            </a:extLst>
          </p:cNvPr>
          <p:cNvPicPr>
            <a:picLocks noChangeAspect="1"/>
          </p:cNvPicPr>
          <p:nvPr/>
        </p:nvPicPr>
        <p:blipFill>
          <a:blip r:embed="rId3"/>
          <a:srcRect b="1057"/>
          <a:stretch/>
        </p:blipFill>
        <p:spPr>
          <a:xfrm>
            <a:off x="1583783" y="1114426"/>
            <a:ext cx="9024433" cy="5442016"/>
          </a:xfrm>
          <a:prstGeom prst="rect">
            <a:avLst/>
          </a:prstGeom>
        </p:spPr>
      </p:pic>
    </p:spTree>
    <p:extLst>
      <p:ext uri="{BB962C8B-B14F-4D97-AF65-F5344CB8AC3E}">
        <p14:creationId xmlns:p14="http://schemas.microsoft.com/office/powerpoint/2010/main" val="14794071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F92B-1404-0F19-65C7-E8726D3AC98A}"/>
              </a:ext>
            </a:extLst>
          </p:cNvPr>
          <p:cNvSpPr>
            <a:spLocks noGrp="1"/>
          </p:cNvSpPr>
          <p:nvPr>
            <p:ph type="ctrTitle"/>
          </p:nvPr>
        </p:nvSpPr>
        <p:spPr>
          <a:xfrm>
            <a:off x="4271797" y="356659"/>
            <a:ext cx="3456384" cy="960107"/>
          </a:xfrm>
        </p:spPr>
        <p:txBody>
          <a:bodyPr anchor="t"/>
          <a:lstStyle/>
          <a:p>
            <a:r>
              <a:rPr lang="en-GB" sz="5867" dirty="0">
                <a:solidFill>
                  <a:srgbClr val="00B0F0"/>
                </a:solidFill>
              </a:rPr>
              <a:t>Agenda</a:t>
            </a:r>
          </a:p>
        </p:txBody>
      </p:sp>
      <p:pic>
        <p:nvPicPr>
          <p:cNvPr id="7" name="Picture 6">
            <a:extLst>
              <a:ext uri="{FF2B5EF4-FFF2-40B4-BE49-F238E27FC236}">
                <a16:creationId xmlns:a16="http://schemas.microsoft.com/office/drawing/2014/main" id="{87E170EA-67BA-72CC-6397-3F197FA5ED44}"/>
              </a:ext>
            </a:extLst>
          </p:cNvPr>
          <p:cNvPicPr>
            <a:picLocks noChangeAspect="1"/>
          </p:cNvPicPr>
          <p:nvPr/>
        </p:nvPicPr>
        <p:blipFill>
          <a:blip r:embed="rId2"/>
          <a:stretch>
            <a:fillRect/>
          </a:stretch>
        </p:blipFill>
        <p:spPr>
          <a:xfrm>
            <a:off x="2279576" y="1556792"/>
            <a:ext cx="7219950" cy="4619625"/>
          </a:xfrm>
          <a:prstGeom prst="rect">
            <a:avLst/>
          </a:prstGeom>
        </p:spPr>
      </p:pic>
    </p:spTree>
    <p:extLst>
      <p:ext uri="{BB962C8B-B14F-4D97-AF65-F5344CB8AC3E}">
        <p14:creationId xmlns:p14="http://schemas.microsoft.com/office/powerpoint/2010/main" val="1044427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p:txBody>
          <a:bodyPr/>
          <a:lstStyle/>
          <a:p>
            <a:r>
              <a:rPr lang="en-GB" dirty="0"/>
              <a:t>Private Water Supplies</a:t>
            </a:r>
          </a:p>
        </p:txBody>
      </p:sp>
      <p:pic>
        <p:nvPicPr>
          <p:cNvPr id="7" name="Picture 6">
            <a:extLst>
              <a:ext uri="{FF2B5EF4-FFF2-40B4-BE49-F238E27FC236}">
                <a16:creationId xmlns:a16="http://schemas.microsoft.com/office/drawing/2014/main" id="{EEDFA76B-F963-7373-2111-881E1A6F590D}"/>
              </a:ext>
            </a:extLst>
          </p:cNvPr>
          <p:cNvPicPr>
            <a:picLocks noChangeAspect="1"/>
          </p:cNvPicPr>
          <p:nvPr/>
        </p:nvPicPr>
        <p:blipFill>
          <a:blip r:embed="rId3"/>
          <a:stretch>
            <a:fillRect/>
          </a:stretch>
        </p:blipFill>
        <p:spPr>
          <a:xfrm>
            <a:off x="2009410" y="1196976"/>
            <a:ext cx="8173179" cy="5410549"/>
          </a:xfrm>
          <a:prstGeom prst="rect">
            <a:avLst/>
          </a:prstGeom>
        </p:spPr>
      </p:pic>
    </p:spTree>
    <p:extLst>
      <p:ext uri="{BB962C8B-B14F-4D97-AF65-F5344CB8AC3E}">
        <p14:creationId xmlns:p14="http://schemas.microsoft.com/office/powerpoint/2010/main" val="246454156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p:txBody>
          <a:bodyPr/>
          <a:lstStyle/>
          <a:p>
            <a:r>
              <a:rPr lang="en-GB" dirty="0"/>
              <a:t>Private Water Supplies</a:t>
            </a:r>
          </a:p>
        </p:txBody>
      </p:sp>
      <p:pic>
        <p:nvPicPr>
          <p:cNvPr id="4" name="Picture 3">
            <a:extLst>
              <a:ext uri="{FF2B5EF4-FFF2-40B4-BE49-F238E27FC236}">
                <a16:creationId xmlns:a16="http://schemas.microsoft.com/office/drawing/2014/main" id="{0516A188-70F7-EE4D-272B-D82DB589F83F}"/>
              </a:ext>
            </a:extLst>
          </p:cNvPr>
          <p:cNvPicPr>
            <a:picLocks noChangeAspect="1"/>
          </p:cNvPicPr>
          <p:nvPr/>
        </p:nvPicPr>
        <p:blipFill>
          <a:blip r:embed="rId3"/>
          <a:stretch>
            <a:fillRect/>
          </a:stretch>
        </p:blipFill>
        <p:spPr>
          <a:xfrm>
            <a:off x="2128919" y="1196976"/>
            <a:ext cx="7934162" cy="5385220"/>
          </a:xfrm>
          <a:prstGeom prst="rect">
            <a:avLst/>
          </a:prstGeom>
        </p:spPr>
      </p:pic>
    </p:spTree>
    <p:extLst>
      <p:ext uri="{BB962C8B-B14F-4D97-AF65-F5344CB8AC3E}">
        <p14:creationId xmlns:p14="http://schemas.microsoft.com/office/powerpoint/2010/main" val="416009352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3B28-B582-4288-9E34-2FB3AFA0676E}"/>
              </a:ext>
            </a:extLst>
          </p:cNvPr>
          <p:cNvSpPr>
            <a:spLocks noGrp="1"/>
          </p:cNvSpPr>
          <p:nvPr>
            <p:ph type="title"/>
          </p:nvPr>
        </p:nvSpPr>
        <p:spPr>
          <a:xfrm>
            <a:off x="0" y="1"/>
            <a:ext cx="12192000" cy="1271919"/>
          </a:xfrm>
        </p:spPr>
        <p:txBody>
          <a:bodyPr/>
          <a:lstStyle/>
          <a:p>
            <a:r>
              <a:rPr lang="en-GB" dirty="0"/>
              <a:t>Private Water Supplies &amp; Risk Assessments</a:t>
            </a:r>
          </a:p>
        </p:txBody>
      </p:sp>
      <p:pic>
        <p:nvPicPr>
          <p:cNvPr id="5" name="Picture 4">
            <a:extLst>
              <a:ext uri="{FF2B5EF4-FFF2-40B4-BE49-F238E27FC236}">
                <a16:creationId xmlns:a16="http://schemas.microsoft.com/office/drawing/2014/main" id="{A09BC0E5-13E0-5A7F-9934-4D6F108CB07E}"/>
              </a:ext>
            </a:extLst>
          </p:cNvPr>
          <p:cNvPicPr>
            <a:picLocks noChangeAspect="1"/>
          </p:cNvPicPr>
          <p:nvPr/>
        </p:nvPicPr>
        <p:blipFill>
          <a:blip r:embed="rId3"/>
          <a:srcRect l="908" r="1055" b="1077"/>
          <a:stretch/>
        </p:blipFill>
        <p:spPr>
          <a:xfrm>
            <a:off x="1973093" y="1271920"/>
            <a:ext cx="8245813" cy="5356486"/>
          </a:xfrm>
          <a:prstGeom prst="rect">
            <a:avLst/>
          </a:prstGeom>
        </p:spPr>
      </p:pic>
    </p:spTree>
    <p:extLst>
      <p:ext uri="{BB962C8B-B14F-4D97-AF65-F5344CB8AC3E}">
        <p14:creationId xmlns:p14="http://schemas.microsoft.com/office/powerpoint/2010/main" val="323706434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E11AC-E401-C465-624C-69AF5F8DC724}"/>
              </a:ext>
            </a:extLst>
          </p:cNvPr>
          <p:cNvSpPr>
            <a:spLocks noGrp="1"/>
          </p:cNvSpPr>
          <p:nvPr>
            <p:ph type="title"/>
          </p:nvPr>
        </p:nvSpPr>
        <p:spPr/>
        <p:txBody>
          <a:bodyPr/>
          <a:lstStyle/>
          <a:p>
            <a:r>
              <a:rPr lang="en-GB" dirty="0"/>
              <a:t>Research</a:t>
            </a:r>
          </a:p>
        </p:txBody>
      </p:sp>
      <p:pic>
        <p:nvPicPr>
          <p:cNvPr id="5" name="Picture 4">
            <a:extLst>
              <a:ext uri="{FF2B5EF4-FFF2-40B4-BE49-F238E27FC236}">
                <a16:creationId xmlns:a16="http://schemas.microsoft.com/office/drawing/2014/main" id="{4ED0F0A7-6F39-9F10-751F-65DB62BB290D}"/>
              </a:ext>
            </a:extLst>
          </p:cNvPr>
          <p:cNvPicPr>
            <a:picLocks noChangeAspect="1"/>
          </p:cNvPicPr>
          <p:nvPr/>
        </p:nvPicPr>
        <p:blipFill>
          <a:blip r:embed="rId3"/>
          <a:stretch>
            <a:fillRect/>
          </a:stretch>
        </p:blipFill>
        <p:spPr>
          <a:xfrm>
            <a:off x="2518902" y="1371265"/>
            <a:ext cx="6601746" cy="4801270"/>
          </a:xfrm>
          <a:prstGeom prst="rect">
            <a:avLst/>
          </a:prstGeom>
        </p:spPr>
      </p:pic>
    </p:spTree>
    <p:extLst>
      <p:ext uri="{BB962C8B-B14F-4D97-AF65-F5344CB8AC3E}">
        <p14:creationId xmlns:p14="http://schemas.microsoft.com/office/powerpoint/2010/main" val="281057420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CEBDD-2963-3F6E-50CB-DC2DC36DFF44}"/>
              </a:ext>
            </a:extLst>
          </p:cNvPr>
          <p:cNvSpPr>
            <a:spLocks noGrp="1"/>
          </p:cNvSpPr>
          <p:nvPr>
            <p:ph type="title"/>
          </p:nvPr>
        </p:nvSpPr>
        <p:spPr/>
        <p:txBody>
          <a:bodyPr/>
          <a:lstStyle/>
          <a:p>
            <a:r>
              <a:rPr lang="en-GB" dirty="0"/>
              <a:t>Aims</a:t>
            </a:r>
          </a:p>
        </p:txBody>
      </p:sp>
      <p:sp>
        <p:nvSpPr>
          <p:cNvPr id="4" name="Speech Bubble: Oval 3">
            <a:extLst>
              <a:ext uri="{FF2B5EF4-FFF2-40B4-BE49-F238E27FC236}">
                <a16:creationId xmlns:a16="http://schemas.microsoft.com/office/drawing/2014/main" id="{5567A778-C7B4-14AC-0F35-F58B7B1CFD71}"/>
              </a:ext>
            </a:extLst>
          </p:cNvPr>
          <p:cNvSpPr/>
          <p:nvPr/>
        </p:nvSpPr>
        <p:spPr>
          <a:xfrm>
            <a:off x="860322" y="1392903"/>
            <a:ext cx="5596193" cy="3359353"/>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Pct val="100000"/>
              <a:buFontTx/>
              <a:buNone/>
              <a:tabLst/>
              <a:defRPr/>
            </a:pPr>
            <a:r>
              <a:rPr kumimoji="0" lang="en-GB" sz="2400" b="0" i="1" u="none" strike="noStrike" kern="1200" cap="none" spc="0" normalizeH="0" baseline="0" noProof="0" dirty="0">
                <a:ln>
                  <a:noFill/>
                </a:ln>
                <a:solidFill>
                  <a:srgbClr val="FFFFFF"/>
                </a:solidFill>
                <a:effectLst/>
                <a:uLnTx/>
                <a:uFillTx/>
                <a:latin typeface="Arial"/>
                <a:cs typeface="Arial"/>
              </a:rPr>
              <a:t>"What impact has the [revised] legislative framework for PWS had on the protection of the health of consumers through securing safe and sufficient supplies [since 2010]?"</a:t>
            </a:r>
            <a:endParaRPr kumimoji="0" lang="en-US" sz="1800" b="0" i="0" u="none" strike="noStrike" kern="1200" cap="none" spc="0" normalizeH="0" baseline="0" noProof="0" dirty="0">
              <a:ln>
                <a:noFill/>
              </a:ln>
              <a:solidFill>
                <a:srgbClr val="FFFFFF"/>
              </a:solidFill>
              <a:effectLst/>
              <a:uLnTx/>
              <a:uFillTx/>
              <a:latin typeface="Calibri"/>
              <a:cs typeface="Arial"/>
            </a:endParaRPr>
          </a:p>
        </p:txBody>
      </p:sp>
      <p:sp>
        <p:nvSpPr>
          <p:cNvPr id="5" name="Speech Bubble: Rectangle with Corners Rounded 4">
            <a:extLst>
              <a:ext uri="{FF2B5EF4-FFF2-40B4-BE49-F238E27FC236}">
                <a16:creationId xmlns:a16="http://schemas.microsoft.com/office/drawing/2014/main" id="{EDA737B9-B6ED-CADD-F9DD-E8A6478F931E}"/>
              </a:ext>
            </a:extLst>
          </p:cNvPr>
          <p:cNvSpPr/>
          <p:nvPr/>
        </p:nvSpPr>
        <p:spPr>
          <a:xfrm>
            <a:off x="6792451" y="3146322"/>
            <a:ext cx="3613354" cy="2376128"/>
          </a:xfrm>
          <a:prstGeom prst="wedgeRoundRect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Pct val="100000"/>
              <a:buFontTx/>
              <a:buNone/>
              <a:tabLst/>
              <a:defRPr/>
            </a:pPr>
            <a:r>
              <a:rPr kumimoji="0" lang="en-GB" sz="2400" b="0" i="1" u="none" strike="noStrike" kern="1200" cap="none" spc="0" normalizeH="0" baseline="0" noProof="0" dirty="0">
                <a:ln>
                  <a:noFill/>
                </a:ln>
                <a:solidFill>
                  <a:srgbClr val="FFFFFF"/>
                </a:solidFill>
                <a:effectLst/>
                <a:uLnTx/>
                <a:uFillTx/>
                <a:latin typeface="Arial"/>
                <a:cs typeface="Arial"/>
              </a:rPr>
              <a:t>"How could the current regulatory model and legislative framework be improved?"</a:t>
            </a:r>
            <a:endParaRPr kumimoji="0" lang="en-US" sz="1800" b="0" i="0" u="none" strike="noStrike" kern="1200" cap="none" spc="0" normalizeH="0" baseline="0" noProof="0" dirty="0">
              <a:ln>
                <a:noFill/>
              </a:ln>
              <a:solidFill>
                <a:srgbClr val="FFFFFF"/>
              </a:solidFill>
              <a:effectLst/>
              <a:uLnTx/>
              <a:uFillTx/>
              <a:latin typeface="Calibri"/>
              <a:cs typeface="Arial"/>
            </a:endParaRPr>
          </a:p>
        </p:txBody>
      </p:sp>
    </p:spTree>
    <p:extLst>
      <p:ext uri="{BB962C8B-B14F-4D97-AF65-F5344CB8AC3E}">
        <p14:creationId xmlns:p14="http://schemas.microsoft.com/office/powerpoint/2010/main" val="30570243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2C254-9B6A-4A2F-01CC-A72F8B1825CB}"/>
              </a:ext>
            </a:extLst>
          </p:cNvPr>
          <p:cNvSpPr>
            <a:spLocks noGrp="1"/>
          </p:cNvSpPr>
          <p:nvPr>
            <p:ph type="title"/>
          </p:nvPr>
        </p:nvSpPr>
        <p:spPr/>
        <p:txBody>
          <a:bodyPr/>
          <a:lstStyle/>
          <a:p>
            <a:r>
              <a:rPr lang="en-US" dirty="0"/>
              <a:t>Methods</a:t>
            </a:r>
          </a:p>
        </p:txBody>
      </p:sp>
      <p:sp>
        <p:nvSpPr>
          <p:cNvPr id="4" name="Rectangle: Rounded Corners 3">
            <a:extLst>
              <a:ext uri="{FF2B5EF4-FFF2-40B4-BE49-F238E27FC236}">
                <a16:creationId xmlns:a16="http://schemas.microsoft.com/office/drawing/2014/main" id="{13B7714A-B325-B1E7-D5E5-FE4594BFA3FF}"/>
              </a:ext>
            </a:extLst>
          </p:cNvPr>
          <p:cNvSpPr/>
          <p:nvPr/>
        </p:nvSpPr>
        <p:spPr>
          <a:xfrm>
            <a:off x="1705509" y="1384709"/>
            <a:ext cx="8435083" cy="49852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base" latinLnBrk="0" hangingPunct="1">
              <a:lnSpc>
                <a:spcPct val="130000"/>
              </a:lnSpc>
              <a:spcBef>
                <a:spcPct val="20000"/>
              </a:spcBef>
              <a:spcAft>
                <a:spcPts val="1600"/>
              </a:spcAft>
              <a:buClrTx/>
              <a:buSzPct val="100000"/>
              <a:buFont typeface="Arial,Sans-Serif"/>
              <a:buChar char="-"/>
              <a:tabLst/>
              <a:defRPr/>
            </a:pPr>
            <a:r>
              <a:rPr kumimoji="0" lang="en-GB" sz="2800" b="0" i="0" u="none" strike="noStrike" kern="1200" cap="none" spc="0" normalizeH="0" baseline="0" noProof="0" dirty="0">
                <a:ln>
                  <a:noFill/>
                </a:ln>
                <a:solidFill>
                  <a:prstClr val="white"/>
                </a:solidFill>
                <a:effectLst/>
                <a:uLnTx/>
                <a:uFillTx/>
                <a:latin typeface="Arial"/>
                <a:cs typeface="Arial"/>
              </a:rPr>
              <a:t>Reviewed 10 years’ worth of PWS sample data.</a:t>
            </a:r>
            <a:endParaRPr kumimoji="0" lang="en-US" sz="2800" b="0" i="0" u="none" strike="noStrike" kern="1200" cap="none" spc="0" normalizeH="0" baseline="0" noProof="0" dirty="0">
              <a:ln>
                <a:noFill/>
              </a:ln>
              <a:solidFill>
                <a:prstClr val="white"/>
              </a:solidFill>
              <a:effectLst/>
              <a:uLnTx/>
              <a:uFillTx/>
              <a:latin typeface="Arial"/>
              <a:cs typeface="Arial"/>
            </a:endParaRPr>
          </a:p>
          <a:p>
            <a:pPr marL="285750" marR="0" lvl="0" indent="-285750" algn="just" defTabSz="914400" rtl="0" eaLnBrk="1" fontAlgn="base" latinLnBrk="0" hangingPunct="1">
              <a:lnSpc>
                <a:spcPct val="130000"/>
              </a:lnSpc>
              <a:spcBef>
                <a:spcPct val="20000"/>
              </a:spcBef>
              <a:spcAft>
                <a:spcPts val="1600"/>
              </a:spcAft>
              <a:buClrTx/>
              <a:buSzPct val="100000"/>
              <a:buFont typeface="Arial,Sans-Serif"/>
              <a:buChar char="-"/>
              <a:tabLst/>
              <a:defRPr/>
            </a:pPr>
            <a:r>
              <a:rPr kumimoji="0" lang="en-GB" sz="2800" b="0" i="0" u="none" strike="noStrike" kern="1200" cap="none" spc="0" normalizeH="0" baseline="0" noProof="0" dirty="0">
                <a:ln>
                  <a:noFill/>
                </a:ln>
                <a:solidFill>
                  <a:prstClr val="white"/>
                </a:solidFill>
                <a:effectLst/>
                <a:uLnTx/>
                <a:uFillTx/>
                <a:latin typeface="Arial"/>
                <a:cs typeface="Arial"/>
              </a:rPr>
              <a:t>Questionnaires to 28 local authorities.</a:t>
            </a:r>
            <a:endParaRPr kumimoji="0" lang="en-US" sz="2800" b="0" i="0" u="none" strike="noStrike" kern="1200" cap="none" spc="0" normalizeH="0" baseline="0" noProof="0" dirty="0">
              <a:ln>
                <a:noFill/>
              </a:ln>
              <a:solidFill>
                <a:prstClr val="white"/>
              </a:solidFill>
              <a:effectLst/>
              <a:uLnTx/>
              <a:uFillTx/>
              <a:latin typeface="Arial"/>
              <a:cs typeface="Arial"/>
            </a:endParaRPr>
          </a:p>
          <a:p>
            <a:pPr marL="285750" marR="0" lvl="0" indent="-285750" algn="just" defTabSz="914400" rtl="0" eaLnBrk="1" fontAlgn="base" latinLnBrk="0" hangingPunct="1">
              <a:lnSpc>
                <a:spcPct val="130000"/>
              </a:lnSpc>
              <a:spcBef>
                <a:spcPct val="20000"/>
              </a:spcBef>
              <a:spcAft>
                <a:spcPts val="1600"/>
              </a:spcAft>
              <a:buClrTx/>
              <a:buSzPct val="100000"/>
              <a:buFont typeface="Arial,Sans-Serif"/>
              <a:buChar char="-"/>
              <a:tabLst/>
              <a:defRPr/>
            </a:pPr>
            <a:r>
              <a:rPr kumimoji="0" lang="en-GB" sz="2800" b="0" i="0" u="none" strike="noStrike" kern="1200" cap="none" spc="0" normalizeH="0" baseline="0" noProof="0" dirty="0">
                <a:ln>
                  <a:noFill/>
                </a:ln>
                <a:solidFill>
                  <a:prstClr val="white"/>
                </a:solidFill>
                <a:effectLst/>
                <a:uLnTx/>
                <a:uFillTx/>
                <a:latin typeface="Arial"/>
                <a:cs typeface="Arial"/>
              </a:rPr>
              <a:t>One to one interviews with 20 local authorities.</a:t>
            </a:r>
            <a:endParaRPr kumimoji="0" lang="en-US" sz="2800" b="0" i="0" u="none" strike="noStrike" kern="1200" cap="none" spc="0" normalizeH="0" baseline="0" noProof="0" dirty="0">
              <a:ln>
                <a:noFill/>
              </a:ln>
              <a:solidFill>
                <a:prstClr val="white"/>
              </a:solidFill>
              <a:effectLst/>
              <a:uLnTx/>
              <a:uFillTx/>
              <a:latin typeface="Arial"/>
              <a:cs typeface="Arial"/>
            </a:endParaRPr>
          </a:p>
          <a:p>
            <a:pPr marL="285750" marR="0" lvl="0" indent="-285750" algn="just" defTabSz="914400" rtl="0" eaLnBrk="1" fontAlgn="base" latinLnBrk="0" hangingPunct="1">
              <a:lnSpc>
                <a:spcPct val="130000"/>
              </a:lnSpc>
              <a:spcBef>
                <a:spcPct val="20000"/>
              </a:spcBef>
              <a:spcAft>
                <a:spcPts val="1600"/>
              </a:spcAft>
              <a:buClrTx/>
              <a:buSzPct val="100000"/>
              <a:buFont typeface="Arial,Sans-Serif"/>
              <a:buChar char="-"/>
              <a:tabLst/>
              <a:defRPr/>
            </a:pPr>
            <a:r>
              <a:rPr kumimoji="0" lang="en-GB" sz="2800" b="0" i="0" u="none" strike="noStrike" kern="1200" cap="none" spc="0" normalizeH="0" baseline="0" noProof="0" dirty="0">
                <a:ln>
                  <a:noFill/>
                </a:ln>
                <a:solidFill>
                  <a:prstClr val="white"/>
                </a:solidFill>
                <a:effectLst/>
                <a:uLnTx/>
                <a:uFillTx/>
                <a:latin typeface="Arial"/>
                <a:cs typeface="Arial"/>
              </a:rPr>
              <a:t>Reviewed literature, websites, case-studies and the wider legislation.</a:t>
            </a:r>
            <a:endParaRPr kumimoji="0" lang="en-US" sz="2800" b="0" i="0" u="none" strike="noStrike" kern="1200" cap="none" spc="0" normalizeH="0" baseline="0" noProof="0" dirty="0">
              <a:ln>
                <a:noFill/>
              </a:ln>
              <a:solidFill>
                <a:prstClr val="white"/>
              </a:solidFill>
              <a:effectLst/>
              <a:uLnTx/>
              <a:uFillTx/>
              <a:latin typeface="Arial"/>
              <a:cs typeface="Arial"/>
            </a:endParaRPr>
          </a:p>
          <a:p>
            <a:pPr marL="0" marR="0" lvl="0" indent="0" algn="ctr"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Arial"/>
            </a:endParaRPr>
          </a:p>
        </p:txBody>
      </p:sp>
    </p:spTree>
    <p:extLst>
      <p:ext uri="{BB962C8B-B14F-4D97-AF65-F5344CB8AC3E}">
        <p14:creationId xmlns:p14="http://schemas.microsoft.com/office/powerpoint/2010/main" val="483829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21208-FE22-6EE5-A5A1-0343FD4D158C}"/>
              </a:ext>
            </a:extLst>
          </p:cNvPr>
          <p:cNvSpPr>
            <a:spLocks noGrp="1"/>
          </p:cNvSpPr>
          <p:nvPr>
            <p:ph type="title"/>
          </p:nvPr>
        </p:nvSpPr>
        <p:spPr>
          <a:xfrm>
            <a:off x="0" y="1"/>
            <a:ext cx="12192000" cy="1196975"/>
          </a:xfrm>
        </p:spPr>
        <p:txBody>
          <a:bodyPr wrap="square" anchor="ctr">
            <a:normAutofit/>
          </a:bodyPr>
          <a:lstStyle/>
          <a:p>
            <a:r>
              <a:rPr lang="en-GB" dirty="0"/>
              <a:t>Observations and conclusions</a:t>
            </a:r>
          </a:p>
        </p:txBody>
      </p:sp>
      <p:sp>
        <p:nvSpPr>
          <p:cNvPr id="3" name="Content Placeholder 2">
            <a:extLst>
              <a:ext uri="{FF2B5EF4-FFF2-40B4-BE49-F238E27FC236}">
                <a16:creationId xmlns:a16="http://schemas.microsoft.com/office/drawing/2014/main" id="{4252F10B-AF0E-A89A-3314-152BB11C9294}"/>
              </a:ext>
            </a:extLst>
          </p:cNvPr>
          <p:cNvSpPr>
            <a:spLocks noGrp="1"/>
          </p:cNvSpPr>
          <p:nvPr>
            <p:ph sz="half" idx="1"/>
          </p:nvPr>
        </p:nvSpPr>
        <p:spPr>
          <a:xfrm>
            <a:off x="10024759" y="1715937"/>
            <a:ext cx="2027951" cy="3721711"/>
          </a:xfrm>
          <a:prstGeom prst="roundRect">
            <a:avLst/>
          </a:prstGeom>
          <a:solidFill>
            <a:schemeClr val="tx2">
              <a:lumMod val="60000"/>
              <a:lumOff val="40000"/>
            </a:schemeClr>
          </a:solidFill>
        </p:spPr>
        <p:txBody>
          <a:bodyPr wrap="square" anchor="t">
            <a:normAutofit/>
          </a:bodyPr>
          <a:lstStyle/>
          <a:p>
            <a:pPr>
              <a:lnSpc>
                <a:spcPct val="90000"/>
              </a:lnSpc>
            </a:pPr>
            <a:endParaRPr lang="en-GB" sz="1500" dirty="0">
              <a:solidFill>
                <a:schemeClr val="bg1"/>
              </a:solidFill>
            </a:endParaRPr>
          </a:p>
          <a:p>
            <a:pPr marL="0" indent="0">
              <a:lnSpc>
                <a:spcPct val="90000"/>
              </a:lnSpc>
              <a:buNone/>
            </a:pPr>
            <a:r>
              <a:rPr lang="en-GB" sz="1800" dirty="0">
                <a:solidFill>
                  <a:schemeClr val="bg1"/>
                </a:solidFill>
                <a:effectLst/>
                <a:latin typeface="Arial"/>
                <a:ea typeface="Times New Roman" panose="02020603050405020304" pitchFamily="18" charset="0"/>
                <a:cs typeface="Times New Roman"/>
              </a:rPr>
              <a:t>Number (top) </a:t>
            </a:r>
            <a:endParaRPr lang="en-GB" sz="1800" dirty="0">
              <a:solidFill>
                <a:schemeClr val="bg1"/>
              </a:solidFill>
              <a:latin typeface="Arial"/>
              <a:ea typeface="Times New Roman" panose="02020603050405020304" pitchFamily="18" charset="0"/>
              <a:cs typeface="Times New Roman"/>
            </a:endParaRPr>
          </a:p>
          <a:p>
            <a:pPr marL="0" indent="0">
              <a:lnSpc>
                <a:spcPct val="90000"/>
              </a:lnSpc>
              <a:buNone/>
            </a:pPr>
            <a:endParaRPr lang="en-GB" sz="1800" dirty="0">
              <a:solidFill>
                <a:schemeClr val="bg1"/>
              </a:solidFill>
              <a:latin typeface="Arial"/>
              <a:ea typeface="Times New Roman" panose="02020603050405020304" pitchFamily="18" charset="0"/>
              <a:cs typeface="Times New Roman"/>
            </a:endParaRPr>
          </a:p>
          <a:p>
            <a:pPr marL="0" indent="0">
              <a:lnSpc>
                <a:spcPct val="90000"/>
              </a:lnSpc>
              <a:buNone/>
            </a:pPr>
            <a:endParaRPr lang="en-GB" sz="1800" dirty="0">
              <a:solidFill>
                <a:schemeClr val="bg1"/>
              </a:solidFill>
              <a:latin typeface="Arial"/>
              <a:ea typeface="Times New Roman" panose="02020603050405020304" pitchFamily="18" charset="0"/>
              <a:cs typeface="Times New Roman"/>
            </a:endParaRPr>
          </a:p>
          <a:p>
            <a:pPr marL="0" indent="0">
              <a:lnSpc>
                <a:spcPct val="90000"/>
              </a:lnSpc>
              <a:buNone/>
            </a:pPr>
            <a:endParaRPr lang="en-GB" sz="1800" dirty="0">
              <a:solidFill>
                <a:schemeClr val="bg1"/>
              </a:solidFill>
              <a:latin typeface="Arial"/>
              <a:ea typeface="Times New Roman" panose="02020603050405020304" pitchFamily="18" charset="0"/>
              <a:cs typeface="Times New Roman"/>
            </a:endParaRPr>
          </a:p>
          <a:p>
            <a:pPr marL="0" indent="0">
              <a:lnSpc>
                <a:spcPct val="90000"/>
              </a:lnSpc>
              <a:buNone/>
            </a:pPr>
            <a:endParaRPr lang="en-GB" sz="1800" dirty="0">
              <a:solidFill>
                <a:schemeClr val="bg1"/>
              </a:solidFill>
              <a:latin typeface="Arial"/>
              <a:ea typeface="Times New Roman" panose="02020603050405020304" pitchFamily="18" charset="0"/>
              <a:cs typeface="Times New Roman"/>
            </a:endParaRPr>
          </a:p>
          <a:p>
            <a:pPr marL="0" indent="0">
              <a:lnSpc>
                <a:spcPct val="90000"/>
              </a:lnSpc>
              <a:buNone/>
            </a:pPr>
            <a:r>
              <a:rPr lang="en-GB" sz="1800" dirty="0">
                <a:solidFill>
                  <a:schemeClr val="bg1"/>
                </a:solidFill>
                <a:effectLst/>
                <a:latin typeface="Arial"/>
                <a:ea typeface="Times New Roman" panose="02020603050405020304" pitchFamily="18" charset="0"/>
                <a:cs typeface="Times New Roman"/>
              </a:rPr>
              <a:t>Percentage (bottom) of tests that had at least one failure for Wales</a:t>
            </a:r>
            <a:endParaRPr lang="en-GB" sz="1500" dirty="0">
              <a:solidFill>
                <a:schemeClr val="bg1"/>
              </a:solidFill>
              <a:effectLst/>
              <a:latin typeface="Arial"/>
              <a:cs typeface="Times New Roman"/>
            </a:endParaRPr>
          </a:p>
        </p:txBody>
      </p:sp>
      <p:pic>
        <p:nvPicPr>
          <p:cNvPr id="6" name="Picture 5" descr="A graph of a bar graph&#10;&#10;Description automatically generated with medium confidence">
            <a:extLst>
              <a:ext uri="{FF2B5EF4-FFF2-40B4-BE49-F238E27FC236}">
                <a16:creationId xmlns:a16="http://schemas.microsoft.com/office/drawing/2014/main" id="{E5CD39AE-E4A0-FAB8-F6F8-484F62BB69C4}"/>
              </a:ext>
            </a:extLst>
          </p:cNvPr>
          <p:cNvPicPr>
            <a:picLocks noChangeAspect="1"/>
          </p:cNvPicPr>
          <p:nvPr/>
        </p:nvPicPr>
        <p:blipFill>
          <a:blip r:embed="rId2" cstate="print">
            <a:extLst>
              <a:ext uri="{28A0092B-C50C-407E-A947-70E740481C1C}">
                <a14:useLocalDpi xmlns:a14="http://schemas.microsoft.com/office/drawing/2010/main" val="0"/>
              </a:ext>
            </a:extLst>
          </a:blip>
          <a:srcRect t="17792" b="14668"/>
          <a:stretch/>
        </p:blipFill>
        <p:spPr>
          <a:xfrm>
            <a:off x="3768111" y="1420150"/>
            <a:ext cx="5857411" cy="4824536"/>
          </a:xfrm>
          <a:prstGeom prst="rect">
            <a:avLst/>
          </a:prstGeom>
          <a:noFill/>
          <a:ln>
            <a:noFill/>
          </a:ln>
        </p:spPr>
      </p:pic>
      <p:sp>
        <p:nvSpPr>
          <p:cNvPr id="5" name="Arrow: Pentagon 4">
            <a:extLst>
              <a:ext uri="{FF2B5EF4-FFF2-40B4-BE49-F238E27FC236}">
                <a16:creationId xmlns:a16="http://schemas.microsoft.com/office/drawing/2014/main" id="{E91196BF-4BBA-4F21-A546-B3E2C6E39922}"/>
              </a:ext>
            </a:extLst>
          </p:cNvPr>
          <p:cNvSpPr/>
          <p:nvPr/>
        </p:nvSpPr>
        <p:spPr>
          <a:xfrm>
            <a:off x="139289" y="1556775"/>
            <a:ext cx="3850966" cy="4317998"/>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90000"/>
              </a:lnSpc>
              <a:spcBef>
                <a:spcPct val="20000"/>
              </a:spcBef>
              <a:spcAft>
                <a:spcPct val="0"/>
              </a:spcAft>
              <a:buClrTx/>
              <a:buSzPct val="100000"/>
              <a:buFontTx/>
              <a:buNone/>
              <a:tabLst/>
              <a:defRPr/>
            </a:pPr>
            <a:r>
              <a:rPr kumimoji="0" lang="en-GB" sz="1600" b="0" i="0" u="none" strike="noStrike" kern="1200" cap="none" spc="0" normalizeH="0" baseline="0" noProof="0" dirty="0">
                <a:ln>
                  <a:noFill/>
                </a:ln>
                <a:solidFill>
                  <a:prstClr val="white"/>
                </a:solidFill>
                <a:effectLst/>
                <a:uLnTx/>
                <a:uFillTx/>
                <a:latin typeface="Calibri"/>
                <a:ea typeface="Calibri"/>
                <a:cs typeface="Calibri"/>
              </a:rPr>
              <a:t>While overall compliance with the standards has improved over the last 10 years, the number of water quality tests which failed the standard for total coliforms and </a:t>
            </a:r>
            <a:r>
              <a:rPr kumimoji="0" lang="en-GB" sz="1600" b="0" i="1" u="none" strike="noStrike" kern="1200" cap="none" spc="0" normalizeH="0" baseline="0" noProof="0" dirty="0">
                <a:ln>
                  <a:noFill/>
                </a:ln>
                <a:solidFill>
                  <a:prstClr val="white"/>
                </a:solidFill>
                <a:effectLst/>
                <a:uLnTx/>
                <a:uFillTx/>
                <a:latin typeface="Calibri"/>
                <a:ea typeface="Calibri"/>
                <a:cs typeface="Calibri"/>
              </a:rPr>
              <a:t>E. coli</a:t>
            </a:r>
            <a:r>
              <a:rPr kumimoji="0" lang="en-GB" sz="1600" b="0" i="0" u="none" strike="noStrike" kern="1200" cap="none" spc="0" normalizeH="0" baseline="0" noProof="0" dirty="0">
                <a:ln>
                  <a:noFill/>
                </a:ln>
                <a:solidFill>
                  <a:prstClr val="white"/>
                </a:solidFill>
                <a:effectLst/>
                <a:uLnTx/>
                <a:uFillTx/>
                <a:latin typeface="Calibri"/>
                <a:ea typeface="Calibri"/>
                <a:cs typeface="Calibri"/>
              </a:rPr>
              <a:t> – key markers of public health risk – is around one hundred times greater from private sources than from the public water supply.</a:t>
            </a:r>
            <a:endParaRPr kumimoji="0" lang="en-US" sz="1600" b="0" i="0" u="none" strike="noStrike" kern="1200" cap="none" spc="0" normalizeH="0" baseline="0" noProof="0" dirty="0">
              <a:ln>
                <a:noFill/>
              </a:ln>
              <a:solidFill>
                <a:prstClr val="white"/>
              </a:solidFill>
              <a:effectLst/>
              <a:uLnTx/>
              <a:uFillTx/>
              <a:latin typeface="Calibri"/>
              <a:ea typeface="Calibri"/>
              <a:cs typeface="Calibri"/>
            </a:endParaRPr>
          </a:p>
          <a:p>
            <a:pPr marL="0" marR="0" lvl="0" indent="0" algn="ctr"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Arial"/>
            </a:endParaRPr>
          </a:p>
        </p:txBody>
      </p:sp>
    </p:spTree>
    <p:extLst>
      <p:ext uri="{BB962C8B-B14F-4D97-AF65-F5344CB8AC3E}">
        <p14:creationId xmlns:p14="http://schemas.microsoft.com/office/powerpoint/2010/main" val="58594344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C715-0FB4-DAFD-5A2F-E2A9C5427E3A}"/>
              </a:ext>
            </a:extLst>
          </p:cNvPr>
          <p:cNvSpPr>
            <a:spLocks noGrp="1"/>
          </p:cNvSpPr>
          <p:nvPr>
            <p:ph type="title"/>
          </p:nvPr>
        </p:nvSpPr>
        <p:spPr/>
        <p:txBody>
          <a:bodyPr/>
          <a:lstStyle/>
          <a:p>
            <a:r>
              <a:rPr lang="en-GB" dirty="0"/>
              <a:t>Observations and conclusions</a:t>
            </a:r>
          </a:p>
        </p:txBody>
      </p:sp>
      <p:pic>
        <p:nvPicPr>
          <p:cNvPr id="4" name="Picture 3" descr="A graph of green and black bars&#10;&#10;Description automatically generated">
            <a:extLst>
              <a:ext uri="{FF2B5EF4-FFF2-40B4-BE49-F238E27FC236}">
                <a16:creationId xmlns:a16="http://schemas.microsoft.com/office/drawing/2014/main" id="{1E507139-5414-2DD1-47B4-0F9379BBB2C3}"/>
              </a:ext>
            </a:extLst>
          </p:cNvPr>
          <p:cNvPicPr>
            <a:picLocks noChangeAspect="1"/>
          </p:cNvPicPr>
          <p:nvPr/>
        </p:nvPicPr>
        <p:blipFill>
          <a:blip r:embed="rId2"/>
          <a:stretch>
            <a:fillRect/>
          </a:stretch>
        </p:blipFill>
        <p:spPr>
          <a:xfrm>
            <a:off x="1992365" y="1343746"/>
            <a:ext cx="8743107" cy="4614090"/>
          </a:xfrm>
          <a:prstGeom prst="rect">
            <a:avLst/>
          </a:prstGeom>
        </p:spPr>
      </p:pic>
      <p:sp>
        <p:nvSpPr>
          <p:cNvPr id="5" name="Rectangle: Rounded Corners 4">
            <a:extLst>
              <a:ext uri="{FF2B5EF4-FFF2-40B4-BE49-F238E27FC236}">
                <a16:creationId xmlns:a16="http://schemas.microsoft.com/office/drawing/2014/main" id="{80E3549C-78E7-B5ED-46E0-D35756773F09}"/>
              </a:ext>
            </a:extLst>
          </p:cNvPr>
          <p:cNvSpPr/>
          <p:nvPr/>
        </p:nvSpPr>
        <p:spPr>
          <a:xfrm>
            <a:off x="90129" y="2179484"/>
            <a:ext cx="1778000" cy="294148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1800" b="0" i="0" u="none" strike="noStrike" kern="1200" cap="none" spc="0" normalizeH="0" baseline="0" noProof="0" dirty="0">
                <a:ln>
                  <a:noFill/>
                </a:ln>
                <a:solidFill>
                  <a:prstClr val="white"/>
                </a:solidFill>
                <a:effectLst/>
                <a:uLnTx/>
                <a:uFillTx/>
                <a:latin typeface="Arial"/>
                <a:cs typeface="Arial"/>
              </a:rPr>
              <a:t>Percentage of </a:t>
            </a:r>
            <a:r>
              <a:rPr kumimoji="0" lang="en-GB" sz="1800" b="0" i="1" u="none" strike="noStrike" kern="1200" cap="none" spc="0" normalizeH="0" baseline="0" noProof="0" dirty="0">
                <a:ln>
                  <a:noFill/>
                </a:ln>
                <a:solidFill>
                  <a:prstClr val="white"/>
                </a:solidFill>
                <a:effectLst/>
                <a:uLnTx/>
                <a:uFillTx/>
                <a:latin typeface="Arial"/>
                <a:cs typeface="Arial"/>
              </a:rPr>
              <a:t>E. coli</a:t>
            </a:r>
            <a:r>
              <a:rPr kumimoji="0" lang="en-GB" sz="1800" b="0" i="0" u="none" strike="noStrike" kern="1200" cap="none" spc="0" normalizeH="0" baseline="0" noProof="0" dirty="0">
                <a:ln>
                  <a:noFill/>
                </a:ln>
                <a:solidFill>
                  <a:prstClr val="white"/>
                </a:solidFill>
                <a:effectLst/>
                <a:uLnTx/>
                <a:uFillTx/>
                <a:latin typeface="Arial"/>
                <a:cs typeface="Arial"/>
              </a:rPr>
              <a:t> and coliform bacteria samples that have failed annually in Wales</a:t>
            </a:r>
            <a:endParaRPr kumimoji="0" lang="en-US" sz="1800" b="0" i="0" u="none" strike="noStrike" kern="1200" cap="none" spc="0" normalizeH="0" baseline="0" noProof="0" dirty="0">
              <a:ln>
                <a:noFill/>
              </a:ln>
              <a:solidFill>
                <a:prstClr val="white"/>
              </a:solidFill>
              <a:effectLst/>
              <a:uLnTx/>
              <a:uFillTx/>
              <a:latin typeface="Calibri"/>
              <a:cs typeface="Arial"/>
            </a:endParaRPr>
          </a:p>
        </p:txBody>
      </p:sp>
    </p:spTree>
    <p:extLst>
      <p:ext uri="{BB962C8B-B14F-4D97-AF65-F5344CB8AC3E}">
        <p14:creationId xmlns:p14="http://schemas.microsoft.com/office/powerpoint/2010/main" val="387012281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21208-FE22-6EE5-A5A1-0343FD4D158C}"/>
              </a:ext>
            </a:extLst>
          </p:cNvPr>
          <p:cNvSpPr>
            <a:spLocks noGrp="1"/>
          </p:cNvSpPr>
          <p:nvPr>
            <p:ph type="title"/>
          </p:nvPr>
        </p:nvSpPr>
        <p:spPr>
          <a:xfrm>
            <a:off x="0" y="1"/>
            <a:ext cx="12192000" cy="1196975"/>
          </a:xfrm>
        </p:spPr>
        <p:txBody>
          <a:bodyPr wrap="square" anchor="ctr">
            <a:normAutofit/>
          </a:bodyPr>
          <a:lstStyle/>
          <a:p>
            <a:r>
              <a:rPr lang="en-GB" dirty="0"/>
              <a:t>Observations and conclusions</a:t>
            </a:r>
          </a:p>
        </p:txBody>
      </p:sp>
      <p:sp>
        <p:nvSpPr>
          <p:cNvPr id="3" name="Content Placeholder 2">
            <a:extLst>
              <a:ext uri="{FF2B5EF4-FFF2-40B4-BE49-F238E27FC236}">
                <a16:creationId xmlns:a16="http://schemas.microsoft.com/office/drawing/2014/main" id="{4252F10B-AF0E-A89A-3314-152BB11C9294}"/>
              </a:ext>
            </a:extLst>
          </p:cNvPr>
          <p:cNvSpPr>
            <a:spLocks noGrp="1"/>
          </p:cNvSpPr>
          <p:nvPr>
            <p:ph sz="half" idx="1"/>
          </p:nvPr>
        </p:nvSpPr>
        <p:spPr>
          <a:xfrm>
            <a:off x="143339" y="1412776"/>
            <a:ext cx="11814120" cy="4775375"/>
          </a:xfrm>
        </p:spPr>
        <p:txBody>
          <a:bodyPr vert="horz" wrap="square" lIns="91440" tIns="45720" rIns="91440" bIns="45720" numCol="1" anchor="t" anchorCtr="0" compatLnSpc="1">
            <a:prstTxWarp prst="textNoShape">
              <a:avLst/>
            </a:prstTxWarp>
            <a:noAutofit/>
          </a:bodyPr>
          <a:lstStyle/>
          <a:p>
            <a:pPr marL="0" indent="0">
              <a:lnSpc>
                <a:spcPct val="90000"/>
              </a:lnSpc>
              <a:buNone/>
            </a:pPr>
            <a:endParaRPr lang="en-GB" sz="1500" dirty="0">
              <a:effectLst/>
            </a:endParaRPr>
          </a:p>
          <a:p>
            <a:pPr>
              <a:lnSpc>
                <a:spcPct val="90000"/>
              </a:lnSpc>
            </a:pPr>
            <a:r>
              <a:rPr lang="en-GB" sz="2400" dirty="0">
                <a:effectLst/>
              </a:rPr>
              <a:t>Many private water supplies serve a single dwelling for domestic use only. These dwellings are rarely subject to any risk assessment or sampling to check water quality since the Private Water Supplies Regulations do not require it. </a:t>
            </a:r>
            <a:r>
              <a:rPr lang="en-GB" sz="2400" b="1" dirty="0">
                <a:effectLst/>
              </a:rPr>
              <a:t>This means that a significant minority of the population who consume drinking water from a private supply are at greater public health risk than consumers from a public water supply</a:t>
            </a:r>
            <a:r>
              <a:rPr lang="en-GB" sz="2400" dirty="0"/>
              <a:t>.</a:t>
            </a:r>
          </a:p>
          <a:p>
            <a:pPr>
              <a:lnSpc>
                <a:spcPct val="90000"/>
              </a:lnSpc>
            </a:pPr>
            <a:r>
              <a:rPr lang="en-GB" sz="2400" b="1" dirty="0">
                <a:effectLst/>
              </a:rPr>
              <a:t>The current water quality legislation does not safeguard the health of all consumers equitably</a:t>
            </a:r>
            <a:r>
              <a:rPr lang="en-GB" sz="2400" dirty="0">
                <a:effectLst/>
              </a:rPr>
              <a:t>, and that consumers of private water supplies in rural areas may be disproportionately disadvantaged economically should they wish to connect to a public supply.</a:t>
            </a:r>
          </a:p>
          <a:p>
            <a:pPr>
              <a:lnSpc>
                <a:spcPct val="90000"/>
              </a:lnSpc>
            </a:pPr>
            <a:r>
              <a:rPr lang="en-GB" sz="2400" dirty="0">
                <a:effectLst/>
              </a:rPr>
              <a:t>limitations on the statutory duties of the DWI, and the availability and funding of sufficient experienced practitioners in Local Authorities. The result is that the </a:t>
            </a:r>
            <a:r>
              <a:rPr lang="en-GB" sz="2400" b="1" dirty="0">
                <a:effectLst/>
              </a:rPr>
              <a:t>Private Water Supplies Regulations are not always enforced, water quality sampling is sometimes inadequate, and mandatory risk assessments are not always in place</a:t>
            </a:r>
            <a:r>
              <a:rPr lang="en-GB" sz="2400" b="1" dirty="0"/>
              <a:t>.</a:t>
            </a:r>
          </a:p>
        </p:txBody>
      </p:sp>
    </p:spTree>
    <p:extLst>
      <p:ext uri="{BB962C8B-B14F-4D97-AF65-F5344CB8AC3E}">
        <p14:creationId xmlns:p14="http://schemas.microsoft.com/office/powerpoint/2010/main" val="356117549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CF107-F1D1-921E-2A4F-5A28C4C09E65}"/>
              </a:ext>
            </a:extLst>
          </p:cNvPr>
          <p:cNvSpPr>
            <a:spLocks noGrp="1"/>
          </p:cNvSpPr>
          <p:nvPr>
            <p:ph type="title"/>
          </p:nvPr>
        </p:nvSpPr>
        <p:spPr/>
        <p:txBody>
          <a:bodyPr/>
          <a:lstStyle/>
          <a:p>
            <a:r>
              <a:rPr lang="en-GB" dirty="0">
                <a:ea typeface="Calibri"/>
                <a:cs typeface="Calibri"/>
              </a:rPr>
              <a:t>Observations and conclusions</a:t>
            </a:r>
            <a:endParaRPr lang="en-US" dirty="0"/>
          </a:p>
        </p:txBody>
      </p:sp>
      <p:pic>
        <p:nvPicPr>
          <p:cNvPr id="4" name="Picture 3" descr="A graph of different colored bars&#10;&#10;Description automatically generated">
            <a:extLst>
              <a:ext uri="{FF2B5EF4-FFF2-40B4-BE49-F238E27FC236}">
                <a16:creationId xmlns:a16="http://schemas.microsoft.com/office/drawing/2014/main" id="{7DDE30D6-2F12-04ED-C084-23A504A2E0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7841" y="1414923"/>
            <a:ext cx="7649799" cy="5239055"/>
          </a:xfrm>
          <a:prstGeom prst="rect">
            <a:avLst/>
          </a:prstGeom>
        </p:spPr>
      </p:pic>
      <p:sp>
        <p:nvSpPr>
          <p:cNvPr id="5" name="Rectangle: Rounded Corners 4">
            <a:extLst>
              <a:ext uri="{FF2B5EF4-FFF2-40B4-BE49-F238E27FC236}">
                <a16:creationId xmlns:a16="http://schemas.microsoft.com/office/drawing/2014/main" id="{4918093A-F4D9-EF28-0869-0A3CAAF859C5}"/>
              </a:ext>
            </a:extLst>
          </p:cNvPr>
          <p:cNvSpPr/>
          <p:nvPr/>
        </p:nvSpPr>
        <p:spPr>
          <a:xfrm>
            <a:off x="466783" y="1513258"/>
            <a:ext cx="2307585" cy="33343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1800" b="0" i="0" u="none" strike="noStrike" kern="1200" cap="none" spc="0" normalizeH="0" baseline="0" noProof="0" dirty="0">
                <a:ln>
                  <a:noFill/>
                </a:ln>
                <a:solidFill>
                  <a:prstClr val="white"/>
                </a:solidFill>
                <a:effectLst/>
                <a:uLnTx/>
                <a:uFillTx/>
                <a:latin typeface="Arial"/>
                <a:cs typeface="Arial"/>
              </a:rPr>
              <a:t>Proportion of PWS sites in Wales that have a risk assessment carried out between 2015 and 2019</a:t>
            </a:r>
            <a:endParaRPr kumimoji="0" lang="en-US" sz="1800" b="0" i="0" u="none" strike="noStrike" kern="1200" cap="none" spc="0" normalizeH="0" baseline="0" noProof="0" dirty="0">
              <a:ln>
                <a:noFill/>
              </a:ln>
              <a:solidFill>
                <a:prstClr val="white"/>
              </a:solidFill>
              <a:effectLst/>
              <a:uLnTx/>
              <a:uFillTx/>
              <a:latin typeface="Calibri"/>
              <a:cs typeface="Arial"/>
            </a:endParaRPr>
          </a:p>
        </p:txBody>
      </p:sp>
    </p:spTree>
    <p:extLst>
      <p:ext uri="{BB962C8B-B14F-4D97-AF65-F5344CB8AC3E}">
        <p14:creationId xmlns:p14="http://schemas.microsoft.com/office/powerpoint/2010/main" val="287988019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2FE6AB-FA2E-BEE0-E47D-FA22728FDF83}"/>
              </a:ext>
            </a:extLst>
          </p:cNvPr>
          <p:cNvSpPr txBox="1"/>
          <p:nvPr/>
        </p:nvSpPr>
        <p:spPr>
          <a:xfrm>
            <a:off x="335360" y="1375981"/>
            <a:ext cx="7680853" cy="4832092"/>
          </a:xfrm>
          <a:prstGeom prst="rect">
            <a:avLst/>
          </a:prstGeom>
          <a:noFill/>
        </p:spPr>
        <p:txBody>
          <a:bodyPr wrap="square">
            <a:spAutoFit/>
          </a:bodyPr>
          <a:lstStyle/>
          <a:p>
            <a:r>
              <a:rPr lang="en-GB" sz="4400" dirty="0"/>
              <a:t>Slido Questions/ Feedback</a:t>
            </a:r>
          </a:p>
          <a:p>
            <a:endParaRPr lang="en-GB" dirty="0"/>
          </a:p>
          <a:p>
            <a:r>
              <a:rPr lang="en-GB" dirty="0"/>
              <a:t>How to join the event</a:t>
            </a:r>
          </a:p>
          <a:p>
            <a:endParaRPr lang="en-GB" dirty="0"/>
          </a:p>
          <a:p>
            <a:pPr marL="457177" indent="-457177">
              <a:buAutoNum type="arabicPeriod"/>
            </a:pPr>
            <a:r>
              <a:rPr lang="en-GB" dirty="0"/>
              <a:t>Open a browser on any laptop, tablet or smartphone</a:t>
            </a:r>
          </a:p>
          <a:p>
            <a:pPr marL="457177" indent="-457177">
              <a:buAutoNum type="arabicPeriod"/>
            </a:pPr>
            <a:r>
              <a:rPr lang="en-GB" dirty="0"/>
              <a:t>Go to slido.com</a:t>
            </a:r>
          </a:p>
          <a:p>
            <a:pPr marL="457177" indent="-457177">
              <a:buAutoNum type="arabicPeriod"/>
            </a:pPr>
            <a:r>
              <a:rPr lang="en-GB" dirty="0"/>
              <a:t>Enter the event code #WHP2024 </a:t>
            </a:r>
          </a:p>
          <a:p>
            <a:pPr marL="457177" indent="-457177">
              <a:buAutoNum type="arabicPeriod"/>
            </a:pPr>
            <a:endParaRPr lang="en-GB" dirty="0"/>
          </a:p>
          <a:p>
            <a:r>
              <a:rPr lang="en-GB" dirty="0"/>
              <a:t>Or</a:t>
            </a:r>
          </a:p>
          <a:p>
            <a:endParaRPr lang="en-GB" dirty="0"/>
          </a:p>
          <a:p>
            <a:r>
              <a:rPr lang="en-GB" dirty="0"/>
              <a:t>Scan the QR code</a:t>
            </a:r>
          </a:p>
        </p:txBody>
      </p:sp>
      <p:pic>
        <p:nvPicPr>
          <p:cNvPr id="5" name="Picture 4">
            <a:extLst>
              <a:ext uri="{FF2B5EF4-FFF2-40B4-BE49-F238E27FC236}">
                <a16:creationId xmlns:a16="http://schemas.microsoft.com/office/drawing/2014/main" id="{F379F64F-1F3A-E338-0D77-8729B1413497}"/>
              </a:ext>
            </a:extLst>
          </p:cNvPr>
          <p:cNvPicPr>
            <a:picLocks noChangeAspect="1"/>
          </p:cNvPicPr>
          <p:nvPr/>
        </p:nvPicPr>
        <p:blipFill rotWithShape="1">
          <a:blip r:embed="rId2"/>
          <a:srcRect l="3404" t="1811"/>
          <a:stretch/>
        </p:blipFill>
        <p:spPr>
          <a:xfrm>
            <a:off x="8976321" y="1316766"/>
            <a:ext cx="2724816" cy="5205199"/>
          </a:xfrm>
          <a:prstGeom prst="rect">
            <a:avLst/>
          </a:prstGeom>
        </p:spPr>
      </p:pic>
      <p:pic>
        <p:nvPicPr>
          <p:cNvPr id="6" name="Picture 5">
            <a:extLst>
              <a:ext uri="{FF2B5EF4-FFF2-40B4-BE49-F238E27FC236}">
                <a16:creationId xmlns:a16="http://schemas.microsoft.com/office/drawing/2014/main" id="{7001766D-D029-E75C-A33D-D85D2C7C195C}"/>
              </a:ext>
            </a:extLst>
          </p:cNvPr>
          <p:cNvPicPr>
            <a:picLocks noChangeAspect="1"/>
          </p:cNvPicPr>
          <p:nvPr/>
        </p:nvPicPr>
        <p:blipFill>
          <a:blip r:embed="rId3"/>
          <a:stretch>
            <a:fillRect/>
          </a:stretch>
        </p:blipFill>
        <p:spPr>
          <a:xfrm>
            <a:off x="9710425" y="4951255"/>
            <a:ext cx="1310153" cy="1315460"/>
          </a:xfrm>
          <a:prstGeom prst="rect">
            <a:avLst/>
          </a:prstGeom>
        </p:spPr>
      </p:pic>
    </p:spTree>
    <p:extLst>
      <p:ext uri="{BB962C8B-B14F-4D97-AF65-F5344CB8AC3E}">
        <p14:creationId xmlns:p14="http://schemas.microsoft.com/office/powerpoint/2010/main" val="20176418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5FBE-2D5E-2CD0-0AA2-3C343394044D}"/>
              </a:ext>
            </a:extLst>
          </p:cNvPr>
          <p:cNvSpPr>
            <a:spLocks noGrp="1"/>
          </p:cNvSpPr>
          <p:nvPr>
            <p:ph type="title"/>
          </p:nvPr>
        </p:nvSpPr>
        <p:spPr/>
        <p:txBody>
          <a:bodyPr/>
          <a:lstStyle/>
          <a:p>
            <a:r>
              <a:rPr lang="en-GB" dirty="0">
                <a:ea typeface="Calibri"/>
                <a:cs typeface="Calibri"/>
              </a:rPr>
              <a:t>Observations and conclusions</a:t>
            </a:r>
            <a:endParaRPr lang="en-US" dirty="0"/>
          </a:p>
        </p:txBody>
      </p:sp>
      <p:pic>
        <p:nvPicPr>
          <p:cNvPr id="4" name="Picture 3">
            <a:extLst>
              <a:ext uri="{FF2B5EF4-FFF2-40B4-BE49-F238E27FC236}">
                <a16:creationId xmlns:a16="http://schemas.microsoft.com/office/drawing/2014/main" id="{3A0544A9-8849-7AE5-C754-C7A09424B7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7784" y="1536601"/>
            <a:ext cx="6381115" cy="5071907"/>
          </a:xfrm>
          <a:prstGeom prst="rect">
            <a:avLst/>
          </a:prstGeom>
          <a:noFill/>
        </p:spPr>
      </p:pic>
      <p:sp>
        <p:nvSpPr>
          <p:cNvPr id="5" name="Rectangle: Rounded Corners 4">
            <a:extLst>
              <a:ext uri="{FF2B5EF4-FFF2-40B4-BE49-F238E27FC236}">
                <a16:creationId xmlns:a16="http://schemas.microsoft.com/office/drawing/2014/main" id="{E116F6EB-4796-CFD2-8A2D-9B4A10F19155}"/>
              </a:ext>
            </a:extLst>
          </p:cNvPr>
          <p:cNvSpPr/>
          <p:nvPr/>
        </p:nvSpPr>
        <p:spPr>
          <a:xfrm>
            <a:off x="553994" y="1994390"/>
            <a:ext cx="2707739" cy="286432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2400" b="0" i="0" u="none" strike="noStrike" kern="1200" cap="none" spc="0" normalizeH="0" baseline="0" noProof="0" dirty="0">
                <a:ln>
                  <a:noFill/>
                </a:ln>
                <a:solidFill>
                  <a:prstClr val="white"/>
                </a:solidFill>
                <a:effectLst/>
                <a:uLnTx/>
                <a:uFillTx/>
                <a:latin typeface="Arial"/>
                <a:cs typeface="Arial"/>
              </a:rPr>
              <a:t>Ease of data reporting process to the Secretary of State</a:t>
            </a:r>
            <a:endParaRPr kumimoji="0" lang="en-US" sz="2400" b="0" i="0" u="none" strike="noStrike" kern="1200" cap="none" spc="0" normalizeH="0" baseline="0" noProof="0" dirty="0">
              <a:ln>
                <a:noFill/>
              </a:ln>
              <a:solidFill>
                <a:prstClr val="white"/>
              </a:solidFill>
              <a:effectLst/>
              <a:uLnTx/>
              <a:uFillTx/>
              <a:latin typeface="Calibri"/>
              <a:cs typeface="Arial"/>
            </a:endParaRPr>
          </a:p>
        </p:txBody>
      </p:sp>
    </p:spTree>
    <p:extLst>
      <p:ext uri="{BB962C8B-B14F-4D97-AF65-F5344CB8AC3E}">
        <p14:creationId xmlns:p14="http://schemas.microsoft.com/office/powerpoint/2010/main" val="171047694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57F9-BA84-7323-4DE1-110065B0B1FC}"/>
              </a:ext>
            </a:extLst>
          </p:cNvPr>
          <p:cNvSpPr>
            <a:spLocks noGrp="1"/>
          </p:cNvSpPr>
          <p:nvPr>
            <p:ph type="title"/>
          </p:nvPr>
        </p:nvSpPr>
        <p:spPr/>
        <p:txBody>
          <a:bodyPr/>
          <a:lstStyle/>
          <a:p>
            <a:r>
              <a:rPr lang="en-GB" dirty="0">
                <a:ea typeface="Calibri"/>
                <a:cs typeface="Calibri"/>
              </a:rPr>
              <a:t>Observations and conclusions</a:t>
            </a:r>
            <a:endParaRPr lang="en-US" dirty="0"/>
          </a:p>
        </p:txBody>
      </p:sp>
      <p:graphicFrame>
        <p:nvGraphicFramePr>
          <p:cNvPr id="4" name="Content Placeholder 3">
            <a:extLst>
              <a:ext uri="{FF2B5EF4-FFF2-40B4-BE49-F238E27FC236}">
                <a16:creationId xmlns:a16="http://schemas.microsoft.com/office/drawing/2014/main" id="{304A5A10-5D98-617A-2968-3F088904754D}"/>
              </a:ext>
            </a:extLst>
          </p:cNvPr>
          <p:cNvGraphicFramePr>
            <a:graphicFrameLocks noGrp="1"/>
          </p:cNvGraphicFramePr>
          <p:nvPr>
            <p:ph sz="half" idx="1"/>
          </p:nvPr>
        </p:nvGraphicFramePr>
        <p:xfrm>
          <a:off x="3952875" y="1428750"/>
          <a:ext cx="4298773" cy="5180700"/>
        </p:xfrm>
        <a:graphic>
          <a:graphicData uri="http://schemas.openxmlformats.org/drawingml/2006/table">
            <a:tbl>
              <a:tblPr firstRow="1" firstCol="1" bandRow="1">
                <a:tableStyleId>{5C22544A-7EE6-4342-B048-85BDC9FD1C3A}</a:tableStyleId>
              </a:tblPr>
              <a:tblGrid>
                <a:gridCol w="4298773">
                  <a:extLst>
                    <a:ext uri="{9D8B030D-6E8A-4147-A177-3AD203B41FA5}">
                      <a16:colId xmlns:a16="http://schemas.microsoft.com/office/drawing/2014/main" val="673026405"/>
                    </a:ext>
                  </a:extLst>
                </a:gridCol>
              </a:tblGrid>
              <a:tr h="696960">
                <a:tc>
                  <a:txBody>
                    <a:bodyPr/>
                    <a:lstStyle/>
                    <a:p>
                      <a:pPr algn="ctr">
                        <a:lnSpc>
                          <a:spcPct val="130000"/>
                        </a:lnSpc>
                        <a:spcBef>
                          <a:spcPts val="200"/>
                        </a:spcBef>
                        <a:spcAft>
                          <a:spcPts val="200"/>
                        </a:spcAft>
                      </a:pPr>
                      <a:r>
                        <a:rPr lang="en-GB" sz="2800" dirty="0">
                          <a:effectLst/>
                        </a:rPr>
                        <a:t>Potential barriers to implementation of the legislation</a:t>
                      </a:r>
                      <a:endParaRPr lang="en-GB" sz="2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386" marR="17386" marT="0" marB="0">
                    <a:solidFill>
                      <a:schemeClr val="accent1">
                        <a:lumMod val="75000"/>
                      </a:schemeClr>
                    </a:solidFill>
                  </a:tcPr>
                </a:tc>
                <a:extLst>
                  <a:ext uri="{0D108BD9-81ED-4DB2-BD59-A6C34878D82A}">
                    <a16:rowId xmlns:a16="http://schemas.microsoft.com/office/drawing/2014/main" val="3277121842"/>
                  </a:ext>
                </a:extLst>
              </a:tr>
              <a:tr h="696960">
                <a:tc>
                  <a:txBody>
                    <a:bodyPr/>
                    <a:lstStyle/>
                    <a:p>
                      <a:pPr algn="ctr">
                        <a:lnSpc>
                          <a:spcPct val="130000"/>
                        </a:lnSpc>
                        <a:spcBef>
                          <a:spcPts val="200"/>
                        </a:spcBef>
                        <a:spcAft>
                          <a:spcPts val="200"/>
                        </a:spcAft>
                      </a:pPr>
                      <a:r>
                        <a:rPr lang="en-GB" sz="2000" dirty="0">
                          <a:effectLst/>
                        </a:rPr>
                        <a:t>Cost recovery</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386" marR="17386" marT="0" marB="0">
                    <a:solidFill>
                      <a:schemeClr val="accent1">
                        <a:lumMod val="75000"/>
                      </a:schemeClr>
                    </a:solidFill>
                  </a:tcPr>
                </a:tc>
                <a:extLst>
                  <a:ext uri="{0D108BD9-81ED-4DB2-BD59-A6C34878D82A}">
                    <a16:rowId xmlns:a16="http://schemas.microsoft.com/office/drawing/2014/main" val="2652612428"/>
                  </a:ext>
                </a:extLst>
              </a:tr>
              <a:tr h="776213">
                <a:tc>
                  <a:txBody>
                    <a:bodyPr/>
                    <a:lstStyle/>
                    <a:p>
                      <a:pPr algn="ctr">
                        <a:lnSpc>
                          <a:spcPct val="130000"/>
                        </a:lnSpc>
                        <a:spcBef>
                          <a:spcPts val="200"/>
                        </a:spcBef>
                        <a:spcAft>
                          <a:spcPts val="200"/>
                        </a:spcAft>
                      </a:pPr>
                      <a:r>
                        <a:rPr lang="en-GB" sz="2000" dirty="0">
                          <a:effectLst/>
                        </a:rPr>
                        <a:t>Availability of suitably qualified and competent resources</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386" marR="17386" marT="0" marB="0">
                    <a:solidFill>
                      <a:schemeClr val="accent1">
                        <a:lumMod val="75000"/>
                      </a:schemeClr>
                    </a:solidFill>
                  </a:tcPr>
                </a:tc>
                <a:extLst>
                  <a:ext uri="{0D108BD9-81ED-4DB2-BD59-A6C34878D82A}">
                    <a16:rowId xmlns:a16="http://schemas.microsoft.com/office/drawing/2014/main" val="327518738"/>
                  </a:ext>
                </a:extLst>
              </a:tr>
              <a:tr h="696960">
                <a:tc>
                  <a:txBody>
                    <a:bodyPr/>
                    <a:lstStyle/>
                    <a:p>
                      <a:pPr algn="ctr">
                        <a:lnSpc>
                          <a:spcPct val="130000"/>
                        </a:lnSpc>
                        <a:spcBef>
                          <a:spcPts val="200"/>
                        </a:spcBef>
                        <a:spcAft>
                          <a:spcPts val="200"/>
                        </a:spcAft>
                      </a:pPr>
                      <a:r>
                        <a:rPr lang="en-GB" sz="2000" dirty="0">
                          <a:effectLst/>
                        </a:rPr>
                        <a:t>Deprioritisation of duties</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386" marR="17386" marT="0" marB="0">
                    <a:solidFill>
                      <a:schemeClr val="accent1">
                        <a:lumMod val="75000"/>
                      </a:schemeClr>
                    </a:solidFill>
                  </a:tcPr>
                </a:tc>
                <a:extLst>
                  <a:ext uri="{0D108BD9-81ED-4DB2-BD59-A6C34878D82A}">
                    <a16:rowId xmlns:a16="http://schemas.microsoft.com/office/drawing/2014/main" val="2872615792"/>
                  </a:ext>
                </a:extLst>
              </a:tr>
              <a:tr h="696960">
                <a:tc>
                  <a:txBody>
                    <a:bodyPr/>
                    <a:lstStyle/>
                    <a:p>
                      <a:pPr algn="ctr">
                        <a:lnSpc>
                          <a:spcPct val="130000"/>
                        </a:lnSpc>
                        <a:spcBef>
                          <a:spcPts val="200"/>
                        </a:spcBef>
                        <a:spcAft>
                          <a:spcPts val="200"/>
                        </a:spcAft>
                      </a:pPr>
                      <a:r>
                        <a:rPr lang="en-GB" sz="2000" dirty="0">
                          <a:effectLst/>
                        </a:rPr>
                        <a:t>Regulatory Power</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386" marR="17386" marT="0" marB="0">
                    <a:solidFill>
                      <a:schemeClr val="accent1">
                        <a:lumMod val="75000"/>
                      </a:schemeClr>
                    </a:solidFill>
                  </a:tcPr>
                </a:tc>
                <a:extLst>
                  <a:ext uri="{0D108BD9-81ED-4DB2-BD59-A6C34878D82A}">
                    <a16:rowId xmlns:a16="http://schemas.microsoft.com/office/drawing/2014/main" val="2260326714"/>
                  </a:ext>
                </a:extLst>
              </a:tr>
              <a:tr h="696960">
                <a:tc>
                  <a:txBody>
                    <a:bodyPr/>
                    <a:lstStyle/>
                    <a:p>
                      <a:pPr algn="ctr">
                        <a:lnSpc>
                          <a:spcPct val="130000"/>
                        </a:lnSpc>
                        <a:spcBef>
                          <a:spcPts val="200"/>
                        </a:spcBef>
                        <a:spcAft>
                          <a:spcPts val="200"/>
                        </a:spcAft>
                      </a:pPr>
                      <a:r>
                        <a:rPr lang="en-GB" sz="2000" dirty="0">
                          <a:effectLst/>
                        </a:rPr>
                        <a:t>Ability to Enforce</a:t>
                      </a: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386" marR="17386" marT="0" marB="0">
                    <a:solidFill>
                      <a:schemeClr val="accent1">
                        <a:lumMod val="75000"/>
                      </a:schemeClr>
                    </a:solidFill>
                  </a:tcPr>
                </a:tc>
                <a:extLst>
                  <a:ext uri="{0D108BD9-81ED-4DB2-BD59-A6C34878D82A}">
                    <a16:rowId xmlns:a16="http://schemas.microsoft.com/office/drawing/2014/main" val="734852045"/>
                  </a:ext>
                </a:extLst>
              </a:tr>
            </a:tbl>
          </a:graphicData>
        </a:graphic>
      </p:graphicFrame>
    </p:spTree>
    <p:extLst>
      <p:ext uri="{BB962C8B-B14F-4D97-AF65-F5344CB8AC3E}">
        <p14:creationId xmlns:p14="http://schemas.microsoft.com/office/powerpoint/2010/main" val="100538374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89BD-65F6-E0BF-8592-64241AD30B57}"/>
              </a:ext>
            </a:extLst>
          </p:cNvPr>
          <p:cNvSpPr>
            <a:spLocks noGrp="1"/>
          </p:cNvSpPr>
          <p:nvPr>
            <p:ph type="title"/>
          </p:nvPr>
        </p:nvSpPr>
        <p:spPr/>
        <p:txBody>
          <a:bodyPr/>
          <a:lstStyle/>
          <a:p>
            <a:r>
              <a:rPr lang="en-GB" dirty="0">
                <a:ea typeface="Calibri"/>
                <a:cs typeface="Calibri"/>
              </a:rPr>
              <a:t>Observations and conclusions</a:t>
            </a:r>
            <a:endParaRPr lang="en-US" dirty="0"/>
          </a:p>
        </p:txBody>
      </p:sp>
      <p:pic>
        <p:nvPicPr>
          <p:cNvPr id="4" name="Content Placeholder 3">
            <a:extLst>
              <a:ext uri="{FF2B5EF4-FFF2-40B4-BE49-F238E27FC236}">
                <a16:creationId xmlns:a16="http://schemas.microsoft.com/office/drawing/2014/main" id="{7F53DC1B-2B22-CC33-7D41-99EC793B96E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761191" y="1670649"/>
            <a:ext cx="4702174" cy="4409936"/>
          </a:xfrm>
          <a:prstGeom prst="rect">
            <a:avLst/>
          </a:prstGeom>
          <a:noFill/>
        </p:spPr>
      </p:pic>
      <p:pic>
        <p:nvPicPr>
          <p:cNvPr id="5" name="Picture 4">
            <a:extLst>
              <a:ext uri="{FF2B5EF4-FFF2-40B4-BE49-F238E27FC236}">
                <a16:creationId xmlns:a16="http://schemas.microsoft.com/office/drawing/2014/main" id="{05D10765-48BB-7DC4-F704-4940ABD881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9855" y="1540087"/>
            <a:ext cx="5380990" cy="4671059"/>
          </a:xfrm>
          <a:prstGeom prst="rect">
            <a:avLst/>
          </a:prstGeom>
          <a:noFill/>
        </p:spPr>
      </p:pic>
      <p:sp>
        <p:nvSpPr>
          <p:cNvPr id="3" name="Rectangle: Rounded Corners 2">
            <a:extLst>
              <a:ext uri="{FF2B5EF4-FFF2-40B4-BE49-F238E27FC236}">
                <a16:creationId xmlns:a16="http://schemas.microsoft.com/office/drawing/2014/main" id="{698C071A-E08D-648C-3E50-3F1145A80BBA}"/>
              </a:ext>
            </a:extLst>
          </p:cNvPr>
          <p:cNvSpPr/>
          <p:nvPr/>
        </p:nvSpPr>
        <p:spPr>
          <a:xfrm>
            <a:off x="342900" y="1388533"/>
            <a:ext cx="2396067" cy="46016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Pct val="100000"/>
              <a:buFontTx/>
              <a:buNone/>
              <a:tabLst/>
              <a:defRPr/>
            </a:pPr>
            <a:r>
              <a:rPr kumimoji="0" lang="en-GB" sz="1800" b="0" i="0" u="none" strike="noStrike" kern="1200" cap="none" spc="0" normalizeH="0" baseline="0" noProof="0" dirty="0">
                <a:ln>
                  <a:noFill/>
                </a:ln>
                <a:solidFill>
                  <a:prstClr val="white"/>
                </a:solidFill>
                <a:effectLst/>
                <a:uLnTx/>
                <a:uFillTx/>
                <a:latin typeface="Arial"/>
                <a:cs typeface="Arial"/>
              </a:rPr>
              <a:t>Representation of divergence of accountability and responsibilities to meet public health outcomes in public and private water supply systems in England and Wales</a:t>
            </a:r>
            <a:endParaRPr kumimoji="0" lang="en-US" sz="1800" b="0" i="0" u="none" strike="noStrike" kern="1200" cap="none" spc="0" normalizeH="0" baseline="0" noProof="0" dirty="0">
              <a:ln>
                <a:noFill/>
              </a:ln>
              <a:solidFill>
                <a:prstClr val="white"/>
              </a:solidFill>
              <a:effectLst/>
              <a:uLnTx/>
              <a:uFillTx/>
              <a:latin typeface="Calibri"/>
              <a:cs typeface="Arial"/>
            </a:endParaRPr>
          </a:p>
        </p:txBody>
      </p:sp>
    </p:spTree>
    <p:extLst>
      <p:ext uri="{BB962C8B-B14F-4D97-AF65-F5344CB8AC3E}">
        <p14:creationId xmlns:p14="http://schemas.microsoft.com/office/powerpoint/2010/main" val="329722275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73D5-F681-03BF-66D2-438F7016AA95}"/>
              </a:ext>
            </a:extLst>
          </p:cNvPr>
          <p:cNvSpPr>
            <a:spLocks noGrp="1"/>
          </p:cNvSpPr>
          <p:nvPr>
            <p:ph type="title"/>
          </p:nvPr>
        </p:nvSpPr>
        <p:spPr/>
        <p:txBody>
          <a:bodyPr/>
          <a:lstStyle/>
          <a:p>
            <a:r>
              <a:rPr lang="en-GB" dirty="0">
                <a:ea typeface="Calibri"/>
                <a:cs typeface="Calibri"/>
              </a:rPr>
              <a:t>Observations and conclusions</a:t>
            </a:r>
            <a:endParaRPr lang="en-US" dirty="0"/>
          </a:p>
        </p:txBody>
      </p:sp>
      <p:pic>
        <p:nvPicPr>
          <p:cNvPr id="4" name="Picture 3" descr="A diagram of a company's team&#10;&#10;Description automatically generated">
            <a:extLst>
              <a:ext uri="{FF2B5EF4-FFF2-40B4-BE49-F238E27FC236}">
                <a16:creationId xmlns:a16="http://schemas.microsoft.com/office/drawing/2014/main" id="{9665EC4C-C71A-BA8D-5B76-850A7C07DF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8407" y="1200052"/>
            <a:ext cx="5700395" cy="5661025"/>
          </a:xfrm>
          <a:prstGeom prst="rect">
            <a:avLst/>
          </a:prstGeom>
        </p:spPr>
      </p:pic>
      <p:sp>
        <p:nvSpPr>
          <p:cNvPr id="5" name="Rectangle: Rounded Corners 4">
            <a:extLst>
              <a:ext uri="{FF2B5EF4-FFF2-40B4-BE49-F238E27FC236}">
                <a16:creationId xmlns:a16="http://schemas.microsoft.com/office/drawing/2014/main" id="{C5E5BC87-D95D-F51B-49CB-BCEE03C464DF}"/>
              </a:ext>
            </a:extLst>
          </p:cNvPr>
          <p:cNvSpPr/>
          <p:nvPr/>
        </p:nvSpPr>
        <p:spPr>
          <a:xfrm>
            <a:off x="430148" y="1920085"/>
            <a:ext cx="2614558" cy="33511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20000"/>
              </a:spcBef>
              <a:spcAft>
                <a:spcPct val="0"/>
              </a:spcAft>
              <a:buClrTx/>
              <a:buSzPct val="100000"/>
              <a:buFontTx/>
              <a:buNone/>
              <a:tabLst/>
              <a:defRPr/>
            </a:pPr>
            <a:r>
              <a:rPr kumimoji="0" lang="en-GB" sz="2400" b="0" i="0" u="none" strike="noStrike" kern="1200" cap="none" spc="0" normalizeH="0" baseline="0" noProof="0" dirty="0">
                <a:ln>
                  <a:noFill/>
                </a:ln>
                <a:solidFill>
                  <a:prstClr val="white"/>
                </a:solidFill>
                <a:effectLst/>
                <a:uLnTx/>
                <a:uFillTx/>
                <a:latin typeface="Arial"/>
                <a:cs typeface="Arial"/>
              </a:rPr>
              <a:t>Stakeholders with direct and indirect impacts on private water supply outcomes </a:t>
            </a:r>
            <a:endParaRPr kumimoji="0" lang="en-US" sz="2400" b="0" i="0" u="none" strike="noStrike" kern="1200" cap="none" spc="0" normalizeH="0" baseline="0" noProof="0" dirty="0">
              <a:ln>
                <a:noFill/>
              </a:ln>
              <a:solidFill>
                <a:prstClr val="white"/>
              </a:solidFill>
              <a:effectLst/>
              <a:uLnTx/>
              <a:uFillTx/>
              <a:latin typeface="Calibri"/>
              <a:cs typeface="Arial"/>
            </a:endParaRPr>
          </a:p>
          <a:p>
            <a:pPr marL="0" marR="0" lvl="0" indent="0" algn="ctr"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Arial"/>
            </a:endParaRPr>
          </a:p>
        </p:txBody>
      </p:sp>
    </p:spTree>
    <p:extLst>
      <p:ext uri="{BB962C8B-B14F-4D97-AF65-F5344CB8AC3E}">
        <p14:creationId xmlns:p14="http://schemas.microsoft.com/office/powerpoint/2010/main" val="65795251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7426-CFAF-A246-C5E5-8851FA728440}"/>
              </a:ext>
            </a:extLst>
          </p:cNvPr>
          <p:cNvSpPr>
            <a:spLocks noGrp="1"/>
          </p:cNvSpPr>
          <p:nvPr>
            <p:ph type="title"/>
          </p:nvPr>
        </p:nvSpPr>
        <p:spPr/>
        <p:txBody>
          <a:bodyPr/>
          <a:lstStyle/>
          <a:p>
            <a:r>
              <a:rPr lang="en-GB" dirty="0">
                <a:ea typeface="Calibri"/>
                <a:cs typeface="Calibri"/>
              </a:rPr>
              <a:t>Observations and conclusions</a:t>
            </a:r>
            <a:endParaRPr lang="en-GB" dirty="0">
              <a:solidFill>
                <a:srgbClr val="000000"/>
              </a:solidFill>
              <a:ea typeface="Calibri"/>
              <a:cs typeface="Calibri"/>
            </a:endParaRPr>
          </a:p>
          <a:p>
            <a:endParaRPr lang="en-GB" dirty="0"/>
          </a:p>
        </p:txBody>
      </p:sp>
      <p:pic>
        <p:nvPicPr>
          <p:cNvPr id="7" name="Picture 6">
            <a:extLst>
              <a:ext uri="{FF2B5EF4-FFF2-40B4-BE49-F238E27FC236}">
                <a16:creationId xmlns:a16="http://schemas.microsoft.com/office/drawing/2014/main" id="{C8BC2845-DD1D-18C2-A8EA-99832DDF096E}"/>
              </a:ext>
            </a:extLst>
          </p:cNvPr>
          <p:cNvPicPr>
            <a:picLocks noChangeAspect="1"/>
          </p:cNvPicPr>
          <p:nvPr/>
        </p:nvPicPr>
        <p:blipFill>
          <a:blip r:embed="rId3"/>
          <a:srcRect l="25145" r="145" b="29870"/>
          <a:stretch/>
        </p:blipFill>
        <p:spPr>
          <a:xfrm>
            <a:off x="114723" y="5178237"/>
            <a:ext cx="4351239" cy="915588"/>
          </a:xfrm>
          <a:prstGeom prst="rect">
            <a:avLst/>
          </a:prstGeom>
        </p:spPr>
      </p:pic>
      <p:sp>
        <p:nvSpPr>
          <p:cNvPr id="4" name="Rectangle: Rounded Corners 3">
            <a:extLst>
              <a:ext uri="{FF2B5EF4-FFF2-40B4-BE49-F238E27FC236}">
                <a16:creationId xmlns:a16="http://schemas.microsoft.com/office/drawing/2014/main" id="{0B038DBD-CAD1-7CD6-93ED-AEB9A1E176D9}"/>
              </a:ext>
            </a:extLst>
          </p:cNvPr>
          <p:cNvSpPr/>
          <p:nvPr/>
        </p:nvSpPr>
        <p:spPr>
          <a:xfrm>
            <a:off x="162983" y="1274233"/>
            <a:ext cx="4248149" cy="17610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Pct val="100000"/>
              <a:buFontTx/>
              <a:buNone/>
              <a:tabLst/>
              <a:defRPr/>
            </a:pPr>
            <a:r>
              <a:rPr kumimoji="0" lang="en-GB" sz="1800" b="0" i="0" u="none" strike="noStrike" kern="1200" cap="none" spc="0" normalizeH="0" baseline="0" noProof="0" dirty="0">
                <a:ln>
                  <a:noFill/>
                </a:ln>
                <a:solidFill>
                  <a:prstClr val="white"/>
                </a:solidFill>
                <a:effectLst/>
                <a:uLnTx/>
                <a:uFillTx/>
                <a:latin typeface="Arial"/>
                <a:cs typeface="Arial"/>
              </a:rPr>
              <a:t>Estimated cumulative cost per dwelling, for supplies to </a:t>
            </a:r>
            <a:r>
              <a:rPr kumimoji="0" lang="en-GB" sz="1800" b="1" i="1" u="none" strike="noStrike" kern="1200" cap="none" spc="0" normalizeH="0" baseline="0" noProof="0" dirty="0">
                <a:ln>
                  <a:noFill/>
                </a:ln>
                <a:solidFill>
                  <a:prstClr val="white"/>
                </a:solidFill>
                <a:effectLst/>
                <a:uLnTx/>
                <a:uFillTx/>
                <a:latin typeface="Arial"/>
                <a:cs typeface="Arial"/>
              </a:rPr>
              <a:t>single</a:t>
            </a:r>
            <a:r>
              <a:rPr kumimoji="0" lang="en-GB" sz="1800" b="0" i="0" u="none" strike="noStrike" kern="1200" cap="none" spc="0" normalizeH="0" baseline="0" noProof="0" dirty="0">
                <a:ln>
                  <a:noFill/>
                </a:ln>
                <a:solidFill>
                  <a:prstClr val="white"/>
                </a:solidFill>
                <a:effectLst/>
                <a:uLnTx/>
                <a:uFillTx/>
                <a:latin typeface="Arial"/>
                <a:cs typeface="Arial"/>
              </a:rPr>
              <a:t> dwellings, to connect to the public supply or maintain an existing </a:t>
            </a:r>
            <a:r>
              <a:rPr kumimoji="0" lang="en-GB" sz="1800" b="1" i="1" u="none" strike="noStrike" kern="1200" cap="none" spc="0" normalizeH="0" baseline="0" noProof="0" dirty="0">
                <a:ln>
                  <a:noFill/>
                </a:ln>
                <a:solidFill>
                  <a:prstClr val="white"/>
                </a:solidFill>
                <a:effectLst/>
                <a:uLnTx/>
                <a:uFillTx/>
                <a:latin typeface="Arial"/>
                <a:cs typeface="Arial"/>
              </a:rPr>
              <a:t>single</a:t>
            </a:r>
            <a:r>
              <a:rPr kumimoji="0" lang="en-GB" sz="1800" b="0" i="0" u="none" strike="noStrike" kern="1200" cap="none" spc="0" normalizeH="0" baseline="0" noProof="0" dirty="0">
                <a:ln>
                  <a:noFill/>
                </a:ln>
                <a:solidFill>
                  <a:prstClr val="white"/>
                </a:solidFill>
                <a:effectLst/>
                <a:uLnTx/>
                <a:uFillTx/>
                <a:latin typeface="Arial"/>
                <a:cs typeface="Arial"/>
              </a:rPr>
              <a:t> PWS, by source type </a:t>
            </a:r>
            <a:endParaRPr kumimoji="0" lang="en-US" sz="1800" b="0" i="0" u="none" strike="noStrike" kern="1200" cap="none" spc="0" normalizeH="0" baseline="0" noProof="0" dirty="0">
              <a:ln>
                <a:noFill/>
              </a:ln>
              <a:solidFill>
                <a:prstClr val="white"/>
              </a:solidFill>
              <a:effectLst/>
              <a:uLnTx/>
              <a:uFillTx/>
              <a:latin typeface="Calibri"/>
              <a:cs typeface="Arial"/>
            </a:endParaRPr>
          </a:p>
        </p:txBody>
      </p:sp>
      <p:sp>
        <p:nvSpPr>
          <p:cNvPr id="6" name="Rectangle: Rounded Corners 5">
            <a:extLst>
              <a:ext uri="{FF2B5EF4-FFF2-40B4-BE49-F238E27FC236}">
                <a16:creationId xmlns:a16="http://schemas.microsoft.com/office/drawing/2014/main" id="{EA83A043-9662-26E2-3D0E-6EBE5F55C6B9}"/>
              </a:ext>
            </a:extLst>
          </p:cNvPr>
          <p:cNvSpPr/>
          <p:nvPr/>
        </p:nvSpPr>
        <p:spPr>
          <a:xfrm>
            <a:off x="114300" y="3256909"/>
            <a:ext cx="4339164" cy="18484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Pct val="100000"/>
              <a:buFontTx/>
              <a:buNone/>
              <a:tabLst/>
              <a:defRPr/>
            </a:pPr>
            <a:r>
              <a:rPr kumimoji="0" lang="en-GB" sz="1800" b="0" i="0" u="none" strike="noStrike" kern="1200" cap="none" spc="0" normalizeH="0" baseline="0" noProof="0" dirty="0">
                <a:ln>
                  <a:noFill/>
                </a:ln>
                <a:solidFill>
                  <a:prstClr val="white"/>
                </a:solidFill>
                <a:effectLst/>
                <a:uLnTx/>
                <a:uFillTx/>
                <a:latin typeface="Arial"/>
                <a:cs typeface="Arial"/>
              </a:rPr>
              <a:t>Estimated gross and net costs to connect to public water supply for single dwelling </a:t>
            </a:r>
            <a:r>
              <a:rPr kumimoji="0" lang="en-GB" sz="1800" b="1" i="0" u="none" strike="noStrike" kern="1200" cap="none" spc="0" normalizeH="0" baseline="0" noProof="0" dirty="0">
                <a:ln>
                  <a:noFill/>
                </a:ln>
                <a:solidFill>
                  <a:prstClr val="white"/>
                </a:solidFill>
                <a:effectLst/>
                <a:uLnTx/>
                <a:uFillTx/>
                <a:latin typeface="Arial"/>
                <a:cs typeface="Arial"/>
              </a:rPr>
              <a:t>and</a:t>
            </a:r>
            <a:r>
              <a:rPr kumimoji="0" lang="en-GB" sz="1800" b="0" i="0" u="none" strike="noStrike" kern="1200" cap="none" spc="0" normalizeH="0" baseline="0" noProof="0" dirty="0">
                <a:ln>
                  <a:noFill/>
                </a:ln>
                <a:solidFill>
                  <a:prstClr val="white"/>
                </a:solidFill>
                <a:effectLst/>
                <a:uLnTx/>
                <a:uFillTx/>
                <a:latin typeface="Arial"/>
                <a:cs typeface="Arial"/>
              </a:rPr>
              <a:t> shared supplies (domestic purposes only) – </a:t>
            </a:r>
            <a:r>
              <a:rPr kumimoji="0" lang="en-GB" sz="1800" b="1" i="0" u="none" strike="noStrike" kern="1200" cap="none" spc="0" normalizeH="0" baseline="0" noProof="0" dirty="0">
                <a:ln>
                  <a:noFill/>
                </a:ln>
                <a:solidFill>
                  <a:prstClr val="white"/>
                </a:solidFill>
                <a:effectLst/>
                <a:uLnTx/>
                <a:uFillTx/>
                <a:latin typeface="Arial"/>
                <a:cs typeface="Arial"/>
              </a:rPr>
              <a:t>overall net benefit </a:t>
            </a:r>
            <a:r>
              <a:rPr kumimoji="0" lang="en-GB" sz="1800" b="0" i="0" u="none" strike="noStrike" kern="1200" cap="none" spc="0" normalizeH="0" baseline="0" noProof="0" dirty="0">
                <a:ln>
                  <a:noFill/>
                </a:ln>
                <a:solidFill>
                  <a:prstClr val="white"/>
                </a:solidFill>
                <a:effectLst/>
                <a:uLnTx/>
                <a:uFillTx/>
                <a:latin typeface="Arial"/>
                <a:cs typeface="Arial"/>
              </a:rPr>
              <a:t>to connecting</a:t>
            </a:r>
            <a:endParaRPr kumimoji="0" lang="en-US" sz="1800" b="0" i="0" u="none" strike="noStrike" kern="1200" cap="none" spc="0" normalizeH="0" baseline="0" noProof="0" dirty="0">
              <a:ln>
                <a:noFill/>
              </a:ln>
              <a:solidFill>
                <a:prstClr val="white"/>
              </a:solidFill>
              <a:effectLst/>
              <a:uLnTx/>
              <a:uFillTx/>
              <a:latin typeface="Calibri"/>
              <a:cs typeface="Arial"/>
            </a:endParaRPr>
          </a:p>
        </p:txBody>
      </p:sp>
      <p:pic>
        <p:nvPicPr>
          <p:cNvPr id="1026" name="Picture 2" descr="A graph with lines and numbers&#10;&#10;Description automatically generated">
            <a:extLst>
              <a:ext uri="{FF2B5EF4-FFF2-40B4-BE49-F238E27FC236}">
                <a16:creationId xmlns:a16="http://schemas.microsoft.com/office/drawing/2014/main" id="{C8221BA3-FFDD-DCBF-83BC-D23228320E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132" y="1227860"/>
            <a:ext cx="7457767" cy="4865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7765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CC8EE-D670-C7B5-C385-C8BE1AB98FAF}"/>
              </a:ext>
            </a:extLst>
          </p:cNvPr>
          <p:cNvSpPr>
            <a:spLocks noGrp="1"/>
          </p:cNvSpPr>
          <p:nvPr>
            <p:ph type="title"/>
          </p:nvPr>
        </p:nvSpPr>
        <p:spPr/>
        <p:txBody>
          <a:bodyPr/>
          <a:lstStyle/>
          <a:p>
            <a:r>
              <a:rPr lang="en-GB" dirty="0"/>
              <a:t>Conclusions and recommendations</a:t>
            </a:r>
          </a:p>
        </p:txBody>
      </p:sp>
      <p:sp>
        <p:nvSpPr>
          <p:cNvPr id="4" name="Rectangle: Folded Corner 3">
            <a:extLst>
              <a:ext uri="{FF2B5EF4-FFF2-40B4-BE49-F238E27FC236}">
                <a16:creationId xmlns:a16="http://schemas.microsoft.com/office/drawing/2014/main" id="{E033A14C-EC15-874E-C594-B44F8432E83F}"/>
              </a:ext>
            </a:extLst>
          </p:cNvPr>
          <p:cNvSpPr/>
          <p:nvPr/>
        </p:nvSpPr>
        <p:spPr>
          <a:xfrm>
            <a:off x="2018303" y="1533000"/>
            <a:ext cx="3740819" cy="3443354"/>
          </a:xfrm>
          <a:prstGeom prst="foldedCorner">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Pct val="100000"/>
              <a:buFontTx/>
              <a:buNone/>
              <a:tabLst/>
              <a:defRPr/>
            </a:pPr>
            <a:r>
              <a:rPr kumimoji="0" lang="en-GB" sz="3200" b="0" i="0" u="none" strike="noStrike" kern="1200" cap="none" spc="0" normalizeH="0" baseline="0" noProof="0" dirty="0">
                <a:ln>
                  <a:noFill/>
                </a:ln>
                <a:solidFill>
                  <a:prstClr val="white"/>
                </a:solidFill>
                <a:effectLst/>
                <a:uLnTx/>
                <a:uFillTx/>
                <a:latin typeface="Calibri"/>
                <a:ea typeface="Calibri"/>
                <a:cs typeface="Calibri"/>
              </a:rPr>
              <a:t>Refinement of the current framework could achieve improvements needed</a:t>
            </a:r>
            <a:endParaRPr kumimoji="0" lang="en-US" sz="3200" b="0" i="0" u="none" strike="noStrike" kern="1200" cap="none" spc="0" normalizeH="0" baseline="0" noProof="0" dirty="0">
              <a:ln>
                <a:noFill/>
              </a:ln>
              <a:solidFill>
                <a:prstClr val="white"/>
              </a:solidFill>
              <a:effectLst/>
              <a:uLnTx/>
              <a:uFillTx/>
              <a:latin typeface="Calibri"/>
              <a:ea typeface="Calibri"/>
              <a:cs typeface="Calibri"/>
            </a:endParaRPr>
          </a:p>
        </p:txBody>
      </p:sp>
      <p:sp>
        <p:nvSpPr>
          <p:cNvPr id="5" name="Rectangle: Folded Corner 4">
            <a:extLst>
              <a:ext uri="{FF2B5EF4-FFF2-40B4-BE49-F238E27FC236}">
                <a16:creationId xmlns:a16="http://schemas.microsoft.com/office/drawing/2014/main" id="{5ADB1D7F-CFB5-865D-61E5-98544AD208A9}"/>
              </a:ext>
            </a:extLst>
          </p:cNvPr>
          <p:cNvSpPr/>
          <p:nvPr/>
        </p:nvSpPr>
        <p:spPr>
          <a:xfrm>
            <a:off x="6475290" y="2961664"/>
            <a:ext cx="3502469" cy="3531009"/>
          </a:xfrm>
          <a:prstGeom prst="foldedCorner">
            <a:avLst/>
          </a:prstGeom>
          <a:solidFill>
            <a:srgbClr val="740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Pct val="100000"/>
              <a:buFontTx/>
              <a:buNone/>
              <a:tabLst/>
              <a:defRPr/>
            </a:pPr>
            <a:r>
              <a:rPr kumimoji="0" lang="en-GB" sz="3200" b="0" i="0" u="none" strike="noStrike" kern="1200" cap="none" spc="0" normalizeH="0" baseline="0" noProof="0" dirty="0">
                <a:ln>
                  <a:noFill/>
                </a:ln>
                <a:solidFill>
                  <a:prstClr val="white"/>
                </a:solidFill>
                <a:effectLst/>
                <a:uLnTx/>
                <a:uFillTx/>
                <a:latin typeface="Calibri"/>
                <a:ea typeface="Calibri"/>
                <a:cs typeface="Calibri"/>
              </a:rPr>
              <a:t>Other activities not involving/requiring legislative change could also achieve some desired benefits.</a:t>
            </a:r>
            <a:endParaRPr kumimoji="0" lang="en-US" sz="3200" b="0" i="0" u="none" strike="noStrike" kern="1200" cap="none" spc="0" normalizeH="0" baseline="0" noProof="0" dirty="0">
              <a:ln>
                <a:noFill/>
              </a:ln>
              <a:solidFill>
                <a:prstClr val="white"/>
              </a:solidFill>
              <a:effectLst/>
              <a:uLnTx/>
              <a:uFillTx/>
              <a:latin typeface="Calibri"/>
              <a:ea typeface="Calibri"/>
              <a:cs typeface="Calibri"/>
            </a:endParaRPr>
          </a:p>
        </p:txBody>
      </p:sp>
    </p:spTree>
    <p:extLst>
      <p:ext uri="{BB962C8B-B14F-4D97-AF65-F5344CB8AC3E}">
        <p14:creationId xmlns:p14="http://schemas.microsoft.com/office/powerpoint/2010/main" val="67727149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6808-8F71-20A8-A1F8-3CA159A0D706}"/>
              </a:ext>
            </a:extLst>
          </p:cNvPr>
          <p:cNvSpPr>
            <a:spLocks noGrp="1"/>
          </p:cNvSpPr>
          <p:nvPr>
            <p:ph type="title"/>
          </p:nvPr>
        </p:nvSpPr>
        <p:spPr/>
        <p:txBody>
          <a:bodyPr/>
          <a:lstStyle/>
          <a:p>
            <a:r>
              <a:rPr lang="en-GB" dirty="0">
                <a:solidFill>
                  <a:srgbClr val="FFFFFF"/>
                </a:solidFill>
                <a:ea typeface="Calibri"/>
                <a:cs typeface="Calibri"/>
              </a:rPr>
              <a:t> Proposed Interventions</a:t>
            </a:r>
          </a:p>
        </p:txBody>
      </p:sp>
      <p:sp>
        <p:nvSpPr>
          <p:cNvPr id="3" name="Content Placeholder 2">
            <a:extLst>
              <a:ext uri="{FF2B5EF4-FFF2-40B4-BE49-F238E27FC236}">
                <a16:creationId xmlns:a16="http://schemas.microsoft.com/office/drawing/2014/main" id="{C0101436-8A3F-D1C8-15E9-08EC64D67A74}"/>
              </a:ext>
            </a:extLst>
          </p:cNvPr>
          <p:cNvSpPr>
            <a:spLocks noGrp="1"/>
          </p:cNvSpPr>
          <p:nvPr>
            <p:ph sz="half" idx="1"/>
          </p:nvPr>
        </p:nvSpPr>
        <p:spPr>
          <a:xfrm>
            <a:off x="1067264" y="1460401"/>
            <a:ext cx="10133673" cy="3424361"/>
          </a:xfrm>
          <a:prstGeom prst="roundRect">
            <a:avLst/>
          </a:prstGeom>
          <a:solidFill>
            <a:srgbClr val="002060"/>
          </a:solidFill>
        </p:spPr>
        <p:txBody>
          <a:bodyPr/>
          <a:lstStyle/>
          <a:p>
            <a:pPr marL="0" indent="0">
              <a:buNone/>
            </a:pPr>
            <a:r>
              <a:rPr lang="en-GB" sz="3600" dirty="0">
                <a:solidFill>
                  <a:srgbClr val="FFFFFF"/>
                </a:solidFill>
                <a:ea typeface="Calibri"/>
                <a:cs typeface="Calibri"/>
              </a:rPr>
              <a:t>1. Resources for governing body</a:t>
            </a:r>
          </a:p>
          <a:p>
            <a:pPr marL="0" indent="0">
              <a:buNone/>
            </a:pPr>
            <a:r>
              <a:rPr lang="en-GB" sz="3600" dirty="0">
                <a:solidFill>
                  <a:srgbClr val="FFFFFF"/>
                </a:solidFill>
                <a:ea typeface="Calibri"/>
                <a:cs typeface="Calibri"/>
              </a:rPr>
              <a:t>2. Harmonisation and modernisation of legislation</a:t>
            </a:r>
          </a:p>
          <a:p>
            <a:pPr marL="0" indent="0">
              <a:buNone/>
            </a:pPr>
            <a:r>
              <a:rPr lang="en-GB" sz="3600" dirty="0">
                <a:solidFill>
                  <a:srgbClr val="FFFFFF"/>
                </a:solidFill>
                <a:ea typeface="Calibri"/>
                <a:cs typeface="Calibri"/>
              </a:rPr>
              <a:t>3. Additional resources for local authorities</a:t>
            </a:r>
          </a:p>
          <a:p>
            <a:pPr marL="0" indent="0">
              <a:buNone/>
            </a:pPr>
            <a:r>
              <a:rPr lang="en-GB" sz="3600" dirty="0">
                <a:solidFill>
                  <a:srgbClr val="FFFFFF"/>
                </a:solidFill>
                <a:ea typeface="Calibri"/>
                <a:cs typeface="Calibri"/>
              </a:rPr>
              <a:t>4. Economic considerations</a:t>
            </a:r>
          </a:p>
        </p:txBody>
      </p:sp>
    </p:spTree>
    <p:extLst>
      <p:ext uri="{BB962C8B-B14F-4D97-AF65-F5344CB8AC3E}">
        <p14:creationId xmlns:p14="http://schemas.microsoft.com/office/powerpoint/2010/main" val="245474270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58D6-6A6E-14A3-4BC7-A29E84B806DC}"/>
              </a:ext>
            </a:extLst>
          </p:cNvPr>
          <p:cNvSpPr>
            <a:spLocks noGrp="1"/>
          </p:cNvSpPr>
          <p:nvPr>
            <p:ph type="title"/>
          </p:nvPr>
        </p:nvSpPr>
        <p:spPr/>
        <p:txBody>
          <a:bodyPr/>
          <a:lstStyle/>
          <a:p>
            <a:pPr>
              <a:defRPr/>
            </a:pPr>
            <a:r>
              <a:rPr lang="en-GB" dirty="0"/>
              <a:t>Drinking Water Inspectorate</a:t>
            </a:r>
          </a:p>
        </p:txBody>
      </p:sp>
      <p:sp>
        <p:nvSpPr>
          <p:cNvPr id="59396" name="Text Box 2">
            <a:extLst>
              <a:ext uri="{FF2B5EF4-FFF2-40B4-BE49-F238E27FC236}">
                <a16:creationId xmlns:a16="http://schemas.microsoft.com/office/drawing/2014/main" id="{C495BAE7-F064-94BC-2640-A1F633FA88EF}"/>
              </a:ext>
            </a:extLst>
          </p:cNvPr>
          <p:cNvSpPr txBox="1">
            <a:spLocks noChangeArrowheads="1"/>
          </p:cNvSpPr>
          <p:nvPr/>
        </p:nvSpPr>
        <p:spPr bwMode="auto">
          <a:xfrm>
            <a:off x="1992313" y="5008563"/>
            <a:ext cx="6376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Arial"/>
                <a:sym typeface="Wingdings" panose="05000000000000000000" pitchFamily="2" charset="2"/>
              </a:rPr>
              <a:t> </a:t>
            </a:r>
            <a:r>
              <a:rPr kumimoji="0" lang="en-GB" alt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Arial"/>
              </a:rPr>
              <a:t>:</a:t>
            </a:r>
            <a:r>
              <a:rPr kumimoji="0" lang="en-GB"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Arial"/>
              </a:rPr>
              <a:t>	dwi.enquiries@defra.gov.uk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Arial"/>
                <a:sym typeface="Wingdings" panose="05000000000000000000" pitchFamily="2" charset="2"/>
              </a:rPr>
              <a:t></a:t>
            </a:r>
            <a:r>
              <a:rPr kumimoji="0" lang="en-GB" alt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Arial"/>
              </a:rPr>
              <a:t>:</a:t>
            </a:r>
            <a:r>
              <a:rPr kumimoji="0" lang="en-GB"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Arial"/>
              </a:rPr>
              <a:t> 	www.dwi.gov.uk</a:t>
            </a:r>
          </a:p>
        </p:txBody>
      </p:sp>
      <p:pic>
        <p:nvPicPr>
          <p:cNvPr id="3" name="Picture 2">
            <a:extLst>
              <a:ext uri="{FF2B5EF4-FFF2-40B4-BE49-F238E27FC236}">
                <a16:creationId xmlns:a16="http://schemas.microsoft.com/office/drawing/2014/main" id="{6B615C9A-205E-7774-93E4-9539B8FA3C66}"/>
              </a:ext>
            </a:extLst>
          </p:cNvPr>
          <p:cNvPicPr>
            <a:picLocks noChangeAspect="1"/>
          </p:cNvPicPr>
          <p:nvPr/>
        </p:nvPicPr>
        <p:blipFill>
          <a:blip r:embed="rId2"/>
          <a:stretch>
            <a:fillRect/>
          </a:stretch>
        </p:blipFill>
        <p:spPr>
          <a:xfrm>
            <a:off x="7120890" y="403225"/>
            <a:ext cx="6522720" cy="6858000"/>
          </a:xfrm>
          <a:prstGeom prst="rect">
            <a:avLst/>
          </a:prstGeom>
        </p:spPr>
      </p:pic>
      <p:pic>
        <p:nvPicPr>
          <p:cNvPr id="4" name="Picture 3">
            <a:extLst>
              <a:ext uri="{FF2B5EF4-FFF2-40B4-BE49-F238E27FC236}">
                <a16:creationId xmlns:a16="http://schemas.microsoft.com/office/drawing/2014/main" id="{403F4D0F-967D-5B21-6D72-337C2C2DDC92}"/>
              </a:ext>
            </a:extLst>
          </p:cNvPr>
          <p:cNvPicPr>
            <a:picLocks noChangeAspect="1"/>
          </p:cNvPicPr>
          <p:nvPr/>
        </p:nvPicPr>
        <p:blipFill>
          <a:blip r:embed="rId3"/>
          <a:stretch>
            <a:fillRect/>
          </a:stretch>
        </p:blipFill>
        <p:spPr>
          <a:xfrm>
            <a:off x="1532589" y="1277815"/>
            <a:ext cx="5797468" cy="41148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392" y="1700808"/>
            <a:ext cx="10363200" cy="960107"/>
          </a:xfrm>
        </p:spPr>
        <p:txBody>
          <a:bodyPr/>
          <a:lstStyle/>
          <a:p>
            <a:r>
              <a:rPr lang="en-GB" dirty="0"/>
              <a:t>Lunch</a:t>
            </a:r>
            <a:br>
              <a:rPr lang="en-GB" dirty="0"/>
            </a:br>
            <a:r>
              <a:rPr lang="en-GB" sz="3733" dirty="0"/>
              <a:t>Please take the opportunity to network</a:t>
            </a:r>
            <a:br>
              <a:rPr lang="en-GB" sz="3733" dirty="0"/>
            </a:br>
            <a:br>
              <a:rPr lang="en-GB" sz="3733" dirty="0"/>
            </a:br>
            <a:r>
              <a:rPr lang="en-GB" sz="2667" dirty="0"/>
              <a:t>Return to this room ready for afternoon session at </a:t>
            </a:r>
            <a:r>
              <a:rPr lang="en-GB" sz="2667" b="1" dirty="0"/>
              <a:t>13:15</a:t>
            </a:r>
            <a:r>
              <a:rPr lang="en-GB" sz="2667" dirty="0"/>
              <a:t> please</a:t>
            </a:r>
            <a:br>
              <a:rPr lang="en-GB" sz="2667" dirty="0"/>
            </a:br>
            <a:br>
              <a:rPr lang="en-GB" sz="2667" dirty="0"/>
            </a:br>
            <a:br>
              <a:rPr lang="en-GB" sz="3733" dirty="0"/>
            </a:br>
            <a:endParaRPr lang="en-GB" sz="3733" dirty="0"/>
          </a:p>
        </p:txBody>
      </p:sp>
    </p:spTree>
    <p:extLst>
      <p:ext uri="{BB962C8B-B14F-4D97-AF65-F5344CB8AC3E}">
        <p14:creationId xmlns:p14="http://schemas.microsoft.com/office/powerpoint/2010/main" val="23782192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392" y="1988840"/>
            <a:ext cx="10363200" cy="960107"/>
          </a:xfrm>
        </p:spPr>
        <p:txBody>
          <a:bodyPr/>
          <a:lstStyle/>
          <a:p>
            <a:r>
              <a:rPr lang="en-GB" dirty="0"/>
              <a:t>Welcome back</a:t>
            </a:r>
          </a:p>
        </p:txBody>
      </p:sp>
      <p:sp>
        <p:nvSpPr>
          <p:cNvPr id="3" name="Subtitle 2"/>
          <p:cNvSpPr>
            <a:spLocks noGrp="1"/>
          </p:cNvSpPr>
          <p:nvPr>
            <p:ph type="subTitle" idx="1"/>
          </p:nvPr>
        </p:nvSpPr>
        <p:spPr>
          <a:xfrm>
            <a:off x="623392" y="3429002"/>
            <a:ext cx="9409045" cy="2280660"/>
          </a:xfrm>
        </p:spPr>
        <p:txBody>
          <a:bodyPr>
            <a:noAutofit/>
          </a:bodyPr>
          <a:lstStyle/>
          <a:p>
            <a:r>
              <a:rPr lang="en-GB" sz="2933" dirty="0">
                <a:latin typeface="+mn-lt"/>
              </a:rPr>
              <a:t>Oliver Twydell, </a:t>
            </a:r>
            <a:r>
              <a:rPr lang="en-GB" sz="2933" dirty="0">
                <a:latin typeface="+mn-lt"/>
                <a:ea typeface="Calibri" panose="020F0502020204030204" pitchFamily="34" charset="0"/>
              </a:rPr>
              <a:t>Water Regulations and Public Health Business Leader, </a:t>
            </a:r>
            <a:r>
              <a:rPr lang="en-GB" sz="2933" dirty="0">
                <a:latin typeface="+mn-lt"/>
              </a:rPr>
              <a:t>Hafren Dyfrdwy</a:t>
            </a:r>
          </a:p>
          <a:p>
            <a:r>
              <a:rPr lang="en-GB" sz="2933" dirty="0">
                <a:latin typeface="+mn-lt"/>
              </a:rPr>
              <a:t>Member of Water Health Partnership Steering Group</a:t>
            </a:r>
          </a:p>
          <a:p>
            <a:r>
              <a:rPr lang="en-GB" sz="2933" dirty="0">
                <a:latin typeface="+mn-lt"/>
              </a:rPr>
              <a:t> </a:t>
            </a:r>
          </a:p>
          <a:p>
            <a:r>
              <a:rPr lang="en-GB" sz="2933" dirty="0">
                <a:latin typeface="+mn-lt"/>
              </a:rPr>
              <a:t>Chair of afternoon session</a:t>
            </a:r>
          </a:p>
        </p:txBody>
      </p:sp>
    </p:spTree>
    <p:extLst>
      <p:ext uri="{BB962C8B-B14F-4D97-AF65-F5344CB8AC3E}">
        <p14:creationId xmlns:p14="http://schemas.microsoft.com/office/powerpoint/2010/main" val="2927727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8DDA88-EF36-81E5-22B6-CBE3E0DAAD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97" b="-916"/>
          <a:stretch/>
        </p:blipFill>
        <p:spPr bwMode="auto">
          <a:xfrm>
            <a:off x="3" y="1316766"/>
            <a:ext cx="3858452" cy="59526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3C5353-7087-C1C1-C9FC-CAFB721D9A10}"/>
              </a:ext>
            </a:extLst>
          </p:cNvPr>
          <p:cNvSpPr txBox="1"/>
          <p:nvPr/>
        </p:nvSpPr>
        <p:spPr>
          <a:xfrm>
            <a:off x="4943872" y="1796820"/>
            <a:ext cx="6096000" cy="3703834"/>
          </a:xfrm>
          <a:prstGeom prst="rect">
            <a:avLst/>
          </a:prstGeom>
          <a:noFill/>
        </p:spPr>
        <p:txBody>
          <a:bodyPr wrap="square">
            <a:spAutoFit/>
          </a:bodyPr>
          <a:lstStyle/>
          <a:p>
            <a:r>
              <a:rPr lang="en-GB" sz="5867" dirty="0"/>
              <a:t>Rules for the day</a:t>
            </a:r>
          </a:p>
          <a:p>
            <a:pPr marL="761962" indent="-761962">
              <a:buFont typeface="Arial" panose="020B0604020202020204" pitchFamily="34" charset="0"/>
              <a:buChar char="•"/>
            </a:pPr>
            <a:r>
              <a:rPr lang="en-GB" sz="5867" dirty="0"/>
              <a:t>Interact</a:t>
            </a:r>
          </a:p>
          <a:p>
            <a:pPr marL="761962" indent="-761962">
              <a:buFont typeface="Arial" panose="020B0604020202020204" pitchFamily="34" charset="0"/>
              <a:buChar char="•"/>
            </a:pPr>
            <a:r>
              <a:rPr lang="en-GB" sz="5867" dirty="0"/>
              <a:t>Engage</a:t>
            </a:r>
          </a:p>
          <a:p>
            <a:pPr marL="761962" indent="-761962">
              <a:buFont typeface="Arial" panose="020B0604020202020204" pitchFamily="34" charset="0"/>
              <a:buChar char="•"/>
            </a:pPr>
            <a:r>
              <a:rPr lang="en-GB" sz="5867" dirty="0"/>
              <a:t>Enjoy</a:t>
            </a:r>
          </a:p>
        </p:txBody>
      </p:sp>
    </p:spTree>
    <p:extLst>
      <p:ext uri="{BB962C8B-B14F-4D97-AF65-F5344CB8AC3E}">
        <p14:creationId xmlns:p14="http://schemas.microsoft.com/office/powerpoint/2010/main" val="29343874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71797" y="356659"/>
            <a:ext cx="3456384" cy="960107"/>
          </a:xfrm>
        </p:spPr>
        <p:txBody>
          <a:bodyPr anchor="t"/>
          <a:lstStyle/>
          <a:p>
            <a:r>
              <a:rPr lang="en-GB" sz="5867" dirty="0">
                <a:solidFill>
                  <a:srgbClr val="00B0F0"/>
                </a:solidFill>
              </a:rPr>
              <a:t>Agenda</a:t>
            </a:r>
          </a:p>
        </p:txBody>
      </p:sp>
      <p:pic>
        <p:nvPicPr>
          <p:cNvPr id="7" name="Picture 6">
            <a:extLst>
              <a:ext uri="{FF2B5EF4-FFF2-40B4-BE49-F238E27FC236}">
                <a16:creationId xmlns:a16="http://schemas.microsoft.com/office/drawing/2014/main" id="{A41BEA99-40D0-E9E7-424E-EC124681CDC7}"/>
              </a:ext>
            </a:extLst>
          </p:cNvPr>
          <p:cNvPicPr>
            <a:picLocks noChangeAspect="1"/>
          </p:cNvPicPr>
          <p:nvPr/>
        </p:nvPicPr>
        <p:blipFill>
          <a:blip r:embed="rId2"/>
          <a:stretch>
            <a:fillRect/>
          </a:stretch>
        </p:blipFill>
        <p:spPr>
          <a:xfrm>
            <a:off x="2390014" y="1556792"/>
            <a:ext cx="7219950" cy="4619625"/>
          </a:xfrm>
          <a:prstGeom prst="rect">
            <a:avLst/>
          </a:prstGeom>
        </p:spPr>
      </p:pic>
    </p:spTree>
    <p:extLst>
      <p:ext uri="{BB962C8B-B14F-4D97-AF65-F5344CB8AC3E}">
        <p14:creationId xmlns:p14="http://schemas.microsoft.com/office/powerpoint/2010/main" val="26849233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392" y="1700808"/>
            <a:ext cx="10363200" cy="960107"/>
          </a:xfrm>
        </p:spPr>
        <p:txBody>
          <a:bodyPr/>
          <a:lstStyle/>
          <a:p>
            <a:r>
              <a:rPr lang="en-GB" dirty="0">
                <a:latin typeface="+mj-lt"/>
              </a:rPr>
              <a:t>Water Incident Management</a:t>
            </a:r>
            <a:br>
              <a:rPr lang="en-GB" dirty="0"/>
            </a:br>
            <a:r>
              <a:rPr lang="en-GB" sz="4800" dirty="0"/>
              <a:t>Workshop/ Scenario</a:t>
            </a:r>
            <a:br>
              <a:rPr lang="en-GB" sz="4800" dirty="0"/>
            </a:br>
            <a:br>
              <a:rPr lang="en-GB" sz="4800" dirty="0"/>
            </a:br>
            <a:r>
              <a:rPr lang="en-GB" sz="2400" dirty="0"/>
              <a:t>Diane Watkin, Environmental Health Officer, Powys County Council</a:t>
            </a:r>
            <a:br>
              <a:rPr lang="en-GB" sz="2400" dirty="0"/>
            </a:br>
            <a:r>
              <a:rPr lang="en-GB" sz="2400" dirty="0"/>
              <a:t>Chair of the Private Water Supplies Task and Finish Group</a:t>
            </a:r>
            <a:br>
              <a:rPr lang="en-GB" sz="3733" dirty="0"/>
            </a:br>
            <a:br>
              <a:rPr lang="en-GB" sz="3733" dirty="0"/>
            </a:br>
            <a:br>
              <a:rPr lang="en-GB" sz="3733" dirty="0"/>
            </a:br>
            <a:endParaRPr lang="en-GB" sz="3733" dirty="0"/>
          </a:p>
        </p:txBody>
      </p:sp>
    </p:spTree>
    <p:extLst>
      <p:ext uri="{BB962C8B-B14F-4D97-AF65-F5344CB8AC3E}">
        <p14:creationId xmlns:p14="http://schemas.microsoft.com/office/powerpoint/2010/main" val="32226143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392" y="1700808"/>
            <a:ext cx="10363200" cy="960107"/>
          </a:xfrm>
        </p:spPr>
        <p:txBody>
          <a:bodyPr/>
          <a:lstStyle/>
          <a:p>
            <a:r>
              <a:rPr lang="en-GB" dirty="0"/>
              <a:t>Workshop session</a:t>
            </a:r>
            <a:br>
              <a:rPr lang="en-GB" dirty="0"/>
            </a:br>
            <a:br>
              <a:rPr lang="en-GB" sz="3733" dirty="0"/>
            </a:br>
            <a:r>
              <a:rPr lang="en-GB" sz="2400" dirty="0"/>
              <a:t>Tables 1 &amp; 2 – Move to Cader Room 1 (Facilitator – Anna Schwappach)</a:t>
            </a:r>
            <a:br>
              <a:rPr lang="en-GB" sz="2400" dirty="0"/>
            </a:br>
            <a:r>
              <a:rPr lang="en-GB" sz="2400" dirty="0"/>
              <a:t>Tables 3 &amp; 4 – Move to Cader Room 1  (Facilitator –Adriana Kiss)</a:t>
            </a:r>
            <a:br>
              <a:rPr lang="en-GB" sz="2400" dirty="0"/>
            </a:br>
            <a:r>
              <a:rPr lang="en-GB" sz="2400" dirty="0"/>
              <a:t>Tables 5 &amp; 6 – Move to Cader Room 2  (Facilitator – Mark Porter)</a:t>
            </a:r>
            <a:br>
              <a:rPr lang="en-GB" sz="2400" dirty="0"/>
            </a:br>
            <a:r>
              <a:rPr lang="en-GB" sz="2400" dirty="0"/>
              <a:t>Tables 7 &amp; 8 – Stay in this room (Facilitator – Kate Willis)</a:t>
            </a:r>
            <a:br>
              <a:rPr lang="en-GB" sz="2400" dirty="0"/>
            </a:br>
            <a:r>
              <a:rPr lang="en-GB" sz="2400" dirty="0"/>
              <a:t>Table 9 &amp;10  - Stay in this room (Facilitator – Julia Mansbridge)</a:t>
            </a:r>
            <a:br>
              <a:rPr lang="en-GB" sz="2400" dirty="0"/>
            </a:br>
            <a:br>
              <a:rPr lang="en-GB" sz="2400" dirty="0"/>
            </a:br>
            <a:r>
              <a:rPr lang="en-GB" sz="2400" dirty="0"/>
              <a:t>Please be back in this main room for </a:t>
            </a:r>
            <a:r>
              <a:rPr lang="en-GB" sz="2400" b="1" dirty="0"/>
              <a:t>14:20</a:t>
            </a:r>
            <a:r>
              <a:rPr lang="en-GB" sz="2400" dirty="0"/>
              <a:t> for feedback session</a:t>
            </a:r>
            <a:br>
              <a:rPr lang="en-GB" sz="2400" dirty="0"/>
            </a:br>
            <a:br>
              <a:rPr lang="en-GB" sz="2400" dirty="0"/>
            </a:br>
            <a:br>
              <a:rPr lang="en-GB" sz="2400" dirty="0"/>
            </a:br>
            <a:endParaRPr lang="en-GB" sz="3733" dirty="0"/>
          </a:p>
        </p:txBody>
      </p:sp>
    </p:spTree>
    <p:extLst>
      <p:ext uri="{BB962C8B-B14F-4D97-AF65-F5344CB8AC3E}">
        <p14:creationId xmlns:p14="http://schemas.microsoft.com/office/powerpoint/2010/main" val="5256649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392" y="1700808"/>
            <a:ext cx="10363200" cy="960107"/>
          </a:xfrm>
        </p:spPr>
        <p:txBody>
          <a:bodyPr/>
          <a:lstStyle/>
          <a:p>
            <a:r>
              <a:rPr lang="en-GB" dirty="0"/>
              <a:t>Feedback on Workshop session</a:t>
            </a:r>
            <a:br>
              <a:rPr lang="en-GB" dirty="0"/>
            </a:br>
            <a:br>
              <a:rPr lang="en-GB" dirty="0"/>
            </a:br>
            <a:r>
              <a:rPr lang="en-GB" sz="2400" dirty="0"/>
              <a:t>Carol Weatherley, Public Health and Research Manager, Dŵr Cymru Welsh Water</a:t>
            </a:r>
            <a:br>
              <a:rPr lang="en-GB" sz="4000" dirty="0"/>
            </a:br>
            <a:br>
              <a:rPr lang="en-GB" sz="3733" dirty="0"/>
            </a:br>
            <a:endParaRPr lang="en-GB" sz="3733" dirty="0"/>
          </a:p>
        </p:txBody>
      </p:sp>
    </p:spTree>
    <p:extLst>
      <p:ext uri="{BB962C8B-B14F-4D97-AF65-F5344CB8AC3E}">
        <p14:creationId xmlns:p14="http://schemas.microsoft.com/office/powerpoint/2010/main" val="40911568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392" y="1700808"/>
            <a:ext cx="10363200" cy="960107"/>
          </a:xfrm>
        </p:spPr>
        <p:txBody>
          <a:bodyPr/>
          <a:lstStyle/>
          <a:p>
            <a:r>
              <a:rPr lang="en-GB" dirty="0"/>
              <a:t>Break</a:t>
            </a:r>
            <a:br>
              <a:rPr lang="en-GB" dirty="0"/>
            </a:br>
            <a:br>
              <a:rPr lang="en-GB" sz="3733" dirty="0"/>
            </a:br>
            <a:br>
              <a:rPr lang="en-GB" sz="3733" dirty="0"/>
            </a:br>
            <a:r>
              <a:rPr lang="en-GB" sz="3733" dirty="0"/>
              <a:t>Return to this room at </a:t>
            </a:r>
            <a:r>
              <a:rPr lang="en-GB" sz="3733" b="1" dirty="0"/>
              <a:t>14:55</a:t>
            </a:r>
            <a:r>
              <a:rPr lang="en-GB" sz="3733" dirty="0"/>
              <a:t> please</a:t>
            </a:r>
            <a:br>
              <a:rPr lang="en-GB" sz="3733" dirty="0"/>
            </a:br>
            <a:endParaRPr lang="en-GB" sz="3733" dirty="0"/>
          </a:p>
        </p:txBody>
      </p:sp>
    </p:spTree>
    <p:extLst>
      <p:ext uri="{BB962C8B-B14F-4D97-AF65-F5344CB8AC3E}">
        <p14:creationId xmlns:p14="http://schemas.microsoft.com/office/powerpoint/2010/main" val="27667692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1FF-4D56-4ABC-AC80-510EE2B25062}"/>
              </a:ext>
            </a:extLst>
          </p:cNvPr>
          <p:cNvSpPr>
            <a:spLocks noGrp="1"/>
          </p:cNvSpPr>
          <p:nvPr>
            <p:ph type="ctrTitle"/>
          </p:nvPr>
        </p:nvSpPr>
        <p:spPr/>
        <p:txBody>
          <a:bodyPr>
            <a:normAutofit/>
          </a:bodyPr>
          <a:lstStyle/>
          <a:p>
            <a:r>
              <a:rPr lang="en-GB" dirty="0"/>
              <a:t>Water Health Partnership for Wales: Public Health Update</a:t>
            </a:r>
            <a:br>
              <a:rPr lang="en-GB" dirty="0"/>
            </a:br>
            <a:br>
              <a:rPr lang="en-GB" dirty="0"/>
            </a:br>
            <a:r>
              <a:rPr lang="en-GB" sz="2700" dirty="0"/>
              <a:t>Andrew Kibble, on behalf of UKHSA and PHW</a:t>
            </a:r>
          </a:p>
        </p:txBody>
      </p:sp>
    </p:spTree>
    <p:extLst>
      <p:ext uri="{BB962C8B-B14F-4D97-AF65-F5344CB8AC3E}">
        <p14:creationId xmlns:p14="http://schemas.microsoft.com/office/powerpoint/2010/main" val="3780442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45646-3177-21A4-C24C-332B63ECAA4C}"/>
              </a:ext>
            </a:extLst>
          </p:cNvPr>
          <p:cNvSpPr>
            <a:spLocks noGrp="1"/>
          </p:cNvSpPr>
          <p:nvPr>
            <p:ph type="title"/>
          </p:nvPr>
        </p:nvSpPr>
        <p:spPr>
          <a:xfrm>
            <a:off x="615956" y="179416"/>
            <a:ext cx="10030273" cy="972607"/>
          </a:xfrm>
        </p:spPr>
        <p:txBody>
          <a:bodyPr anchor="t">
            <a:normAutofit/>
          </a:bodyPr>
          <a:lstStyle/>
          <a:p>
            <a:r>
              <a:rPr lang="en-GB" dirty="0"/>
              <a:t>On-going work</a:t>
            </a:r>
          </a:p>
        </p:txBody>
      </p:sp>
      <p:sp>
        <p:nvSpPr>
          <p:cNvPr id="3" name="Content Placeholder 2">
            <a:extLst>
              <a:ext uri="{FF2B5EF4-FFF2-40B4-BE49-F238E27FC236}">
                <a16:creationId xmlns:a16="http://schemas.microsoft.com/office/drawing/2014/main" id="{002510FB-27CF-5EBE-38DE-E5345B1C679D}"/>
              </a:ext>
            </a:extLst>
          </p:cNvPr>
          <p:cNvSpPr>
            <a:spLocks noGrp="1"/>
          </p:cNvSpPr>
          <p:nvPr>
            <p:ph sz="half" idx="1"/>
          </p:nvPr>
        </p:nvSpPr>
        <p:spPr>
          <a:xfrm>
            <a:off x="838199" y="1825624"/>
            <a:ext cx="6370469" cy="4613225"/>
          </a:xfrm>
        </p:spPr>
        <p:txBody>
          <a:bodyPr>
            <a:normAutofit lnSpcReduction="10000"/>
          </a:bodyPr>
          <a:lstStyle/>
          <a:p>
            <a:r>
              <a:rPr lang="en-GB" sz="1800" dirty="0"/>
              <a:t>Per- and polyfluoroalkyl substances (PFAS)</a:t>
            </a:r>
          </a:p>
          <a:p>
            <a:pPr lvl="1"/>
            <a:r>
              <a:rPr lang="en-GB" sz="1500" dirty="0"/>
              <a:t>Some adverse effects reports in animal studies and in humans </a:t>
            </a:r>
          </a:p>
          <a:p>
            <a:pPr lvl="1"/>
            <a:r>
              <a:rPr lang="en-GB" sz="1500" dirty="0"/>
              <a:t>Cancer?</a:t>
            </a:r>
          </a:p>
          <a:p>
            <a:pPr lvl="1"/>
            <a:r>
              <a:rPr lang="en-GB" sz="1500" dirty="0"/>
              <a:t>Toxicity data for many PFAS limited or unavailable</a:t>
            </a:r>
          </a:p>
          <a:p>
            <a:pPr lvl="1"/>
            <a:r>
              <a:rPr lang="en-GB" sz="1500" dirty="0"/>
              <a:t>COT PFAS group reviewing the evidence base</a:t>
            </a:r>
          </a:p>
          <a:p>
            <a:pPr lvl="1"/>
            <a:r>
              <a:rPr lang="en-GB" sz="1500" dirty="0"/>
              <a:t>UKHSA part of a cross-govt working group on PFAS</a:t>
            </a:r>
          </a:p>
          <a:p>
            <a:pPr lvl="1"/>
            <a:r>
              <a:rPr lang="en-GB" sz="1500" dirty="0"/>
              <a:t>PHW and UKHSA will support water companies and Local Authorities where a public health risk assessment is required</a:t>
            </a:r>
          </a:p>
          <a:p>
            <a:pPr lvl="1"/>
            <a:r>
              <a:rPr lang="en-GB" sz="1500" dirty="0"/>
              <a:t>Updated guidance from DWI</a:t>
            </a:r>
          </a:p>
          <a:p>
            <a:pPr marL="457200" lvl="1" indent="0">
              <a:buNone/>
            </a:pPr>
            <a:endParaRPr lang="en-GB" sz="1500" dirty="0"/>
          </a:p>
          <a:p>
            <a:r>
              <a:rPr lang="en-GB" sz="1800" dirty="0"/>
              <a:t>Lead</a:t>
            </a:r>
          </a:p>
          <a:p>
            <a:pPr lvl="1"/>
            <a:r>
              <a:rPr lang="en-GB" sz="1500" dirty="0"/>
              <a:t>Water UK Steering Group</a:t>
            </a:r>
          </a:p>
          <a:p>
            <a:pPr lvl="2"/>
            <a:r>
              <a:rPr lang="en-GB" sz="1300" dirty="0"/>
              <a:t>“lead free” drinking water</a:t>
            </a:r>
          </a:p>
          <a:p>
            <a:pPr lvl="2"/>
            <a:r>
              <a:rPr lang="en-GB" sz="1300" dirty="0"/>
              <a:t>Standard advice and communications on lead and health (in development)</a:t>
            </a:r>
          </a:p>
          <a:p>
            <a:pPr lvl="1"/>
            <a:r>
              <a:rPr lang="en-GB" sz="1500" dirty="0"/>
              <a:t>Wales</a:t>
            </a:r>
          </a:p>
          <a:p>
            <a:pPr lvl="2"/>
            <a:r>
              <a:rPr lang="en-GB" sz="1300" dirty="0"/>
              <a:t>Strengthening collaboration with clinicians and laboratories around lead exposure in children</a:t>
            </a:r>
          </a:p>
          <a:p>
            <a:pPr lvl="2"/>
            <a:r>
              <a:rPr lang="en-GB" sz="1300" dirty="0"/>
              <a:t>Reviewing blood lead data across Wales</a:t>
            </a:r>
          </a:p>
        </p:txBody>
      </p:sp>
      <p:pic>
        <p:nvPicPr>
          <p:cNvPr id="7" name="Picture 6">
            <a:extLst>
              <a:ext uri="{FF2B5EF4-FFF2-40B4-BE49-F238E27FC236}">
                <a16:creationId xmlns:a16="http://schemas.microsoft.com/office/drawing/2014/main" id="{ECB99356-3E57-A455-AED2-FFE28D6BB606}"/>
              </a:ext>
            </a:extLst>
          </p:cNvPr>
          <p:cNvPicPr>
            <a:picLocks noChangeAspect="1"/>
          </p:cNvPicPr>
          <p:nvPr/>
        </p:nvPicPr>
        <p:blipFill>
          <a:blip r:embed="rId2"/>
          <a:stretch>
            <a:fillRect/>
          </a:stretch>
        </p:blipFill>
        <p:spPr>
          <a:xfrm>
            <a:off x="7815326" y="1776076"/>
            <a:ext cx="3165598" cy="4351338"/>
          </a:xfrm>
          <a:prstGeom prst="rect">
            <a:avLst/>
          </a:prstGeom>
          <a:noFill/>
        </p:spPr>
      </p:pic>
      <p:sp>
        <p:nvSpPr>
          <p:cNvPr id="4" name="Footer Placeholder 3">
            <a:extLst>
              <a:ext uri="{FF2B5EF4-FFF2-40B4-BE49-F238E27FC236}">
                <a16:creationId xmlns:a16="http://schemas.microsoft.com/office/drawing/2014/main" id="{8754DB78-F3D7-8628-C4D5-BB87BA4F912A}"/>
              </a:ext>
            </a:extLst>
          </p:cNvPr>
          <p:cNvSpPr>
            <a:spLocks noGrp="1"/>
          </p:cNvSpPr>
          <p:nvPr>
            <p:ph type="ftr" sz="quarter" idx="10"/>
          </p:nvPr>
        </p:nvSpPr>
        <p:spPr>
          <a:xfrm>
            <a:off x="838200" y="6438850"/>
            <a:ext cx="10007606" cy="3636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rPr>
              <a:t>Public Health Update</a:t>
            </a:r>
          </a:p>
        </p:txBody>
      </p:sp>
    </p:spTree>
    <p:extLst>
      <p:ext uri="{BB962C8B-B14F-4D97-AF65-F5344CB8AC3E}">
        <p14:creationId xmlns:p14="http://schemas.microsoft.com/office/powerpoint/2010/main" val="30042351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F8E8D-A3B7-0BFE-248F-BF281B787820}"/>
              </a:ext>
            </a:extLst>
          </p:cNvPr>
          <p:cNvSpPr>
            <a:spLocks noGrp="1"/>
          </p:cNvSpPr>
          <p:nvPr>
            <p:ph type="title"/>
          </p:nvPr>
        </p:nvSpPr>
        <p:spPr>
          <a:xfrm>
            <a:off x="615956" y="179416"/>
            <a:ext cx="10030273" cy="972607"/>
          </a:xfrm>
        </p:spPr>
        <p:txBody>
          <a:bodyPr anchor="t">
            <a:normAutofit/>
          </a:bodyPr>
          <a:lstStyle/>
          <a:p>
            <a:r>
              <a:rPr lang="en-GB" dirty="0"/>
              <a:t>Current and emerging issues…</a:t>
            </a:r>
          </a:p>
        </p:txBody>
      </p:sp>
      <p:sp>
        <p:nvSpPr>
          <p:cNvPr id="3" name="Content Placeholder 2">
            <a:extLst>
              <a:ext uri="{FF2B5EF4-FFF2-40B4-BE49-F238E27FC236}">
                <a16:creationId xmlns:a16="http://schemas.microsoft.com/office/drawing/2014/main" id="{FC5E7E99-1A8B-8D8E-3147-597CFF084F09}"/>
              </a:ext>
            </a:extLst>
          </p:cNvPr>
          <p:cNvSpPr>
            <a:spLocks noGrp="1"/>
          </p:cNvSpPr>
          <p:nvPr>
            <p:ph sz="half" idx="1"/>
          </p:nvPr>
        </p:nvSpPr>
        <p:spPr>
          <a:xfrm>
            <a:off x="838200" y="1825625"/>
            <a:ext cx="5787822" cy="4351338"/>
          </a:xfrm>
        </p:spPr>
        <p:txBody>
          <a:bodyPr>
            <a:normAutofit fontScale="92500" lnSpcReduction="20000"/>
          </a:bodyPr>
          <a:lstStyle/>
          <a:p>
            <a:r>
              <a:rPr lang="en-GB" sz="1800" dirty="0"/>
              <a:t>Water (special measures) Bill</a:t>
            </a:r>
          </a:p>
          <a:p>
            <a:pPr lvl="1"/>
            <a:r>
              <a:rPr lang="en-GB" sz="1500" dirty="0"/>
              <a:t>Sewage / wastewater discharges</a:t>
            </a:r>
          </a:p>
          <a:p>
            <a:pPr marL="457200" lvl="1" indent="0">
              <a:buNone/>
            </a:pPr>
            <a:endParaRPr lang="en-GB" sz="1500" dirty="0"/>
          </a:p>
          <a:p>
            <a:r>
              <a:rPr lang="en-GB" sz="1700" dirty="0"/>
              <a:t>Recreational waters / wild swimming</a:t>
            </a:r>
            <a:br>
              <a:rPr lang="en-GB" sz="1700" dirty="0"/>
            </a:br>
            <a:endParaRPr lang="en-GB" sz="1700" dirty="0"/>
          </a:p>
          <a:p>
            <a:r>
              <a:rPr lang="en-GB" sz="1800" dirty="0"/>
              <a:t>Chlorate (and swimming pools)</a:t>
            </a:r>
            <a:br>
              <a:rPr lang="en-GB" sz="1800" dirty="0"/>
            </a:br>
            <a:endParaRPr lang="en-GB" sz="1800" dirty="0"/>
          </a:p>
          <a:p>
            <a:r>
              <a:rPr lang="en-GB" sz="1800" dirty="0"/>
              <a:t>Climate change</a:t>
            </a:r>
          </a:p>
          <a:p>
            <a:pPr lvl="1"/>
            <a:r>
              <a:rPr lang="en-GB" sz="1500" dirty="0"/>
              <a:t>Drought and insufficiency</a:t>
            </a:r>
          </a:p>
          <a:p>
            <a:pPr lvl="1"/>
            <a:r>
              <a:rPr lang="en-GB" sz="1500" dirty="0"/>
              <a:t>PWS</a:t>
            </a:r>
          </a:p>
          <a:p>
            <a:pPr lvl="1"/>
            <a:r>
              <a:rPr lang="en-GB" sz="1500" dirty="0"/>
              <a:t>Flooding</a:t>
            </a:r>
          </a:p>
          <a:p>
            <a:pPr lvl="1"/>
            <a:r>
              <a:rPr lang="en-GB" sz="1500" dirty="0"/>
              <a:t>Wildfire runoff</a:t>
            </a:r>
            <a:br>
              <a:rPr lang="en-GB" sz="1500" dirty="0"/>
            </a:br>
            <a:endParaRPr lang="en-GB" sz="1500" dirty="0"/>
          </a:p>
          <a:p>
            <a:r>
              <a:rPr lang="en-GB" sz="1800" dirty="0"/>
              <a:t>Historic landfill sites</a:t>
            </a:r>
            <a:br>
              <a:rPr lang="en-GB" sz="1800" dirty="0"/>
            </a:br>
            <a:endParaRPr lang="en-GB" sz="1800" dirty="0"/>
          </a:p>
          <a:p>
            <a:r>
              <a:rPr lang="en-GB" sz="1800" dirty="0"/>
              <a:t>Marine / coastal waters</a:t>
            </a:r>
          </a:p>
          <a:p>
            <a:pPr lvl="1"/>
            <a:r>
              <a:rPr lang="en-GB" sz="1500" dirty="0"/>
              <a:t>One Health Coastal Project</a:t>
            </a:r>
          </a:p>
        </p:txBody>
      </p:sp>
      <p:pic>
        <p:nvPicPr>
          <p:cNvPr id="7" name="Picture 6">
            <a:extLst>
              <a:ext uri="{FF2B5EF4-FFF2-40B4-BE49-F238E27FC236}">
                <a16:creationId xmlns:a16="http://schemas.microsoft.com/office/drawing/2014/main" id="{E3AC2D66-93B8-8221-B29A-2C38BB4DDD7B}"/>
              </a:ext>
            </a:extLst>
          </p:cNvPr>
          <p:cNvPicPr>
            <a:picLocks noChangeAspect="1"/>
          </p:cNvPicPr>
          <p:nvPr/>
        </p:nvPicPr>
        <p:blipFill>
          <a:blip r:embed="rId2"/>
          <a:stretch>
            <a:fillRect/>
          </a:stretch>
        </p:blipFill>
        <p:spPr>
          <a:xfrm>
            <a:off x="8886664" y="2145075"/>
            <a:ext cx="3165598" cy="4351338"/>
          </a:xfrm>
          <a:prstGeom prst="rect">
            <a:avLst/>
          </a:prstGeom>
          <a:noFill/>
        </p:spPr>
      </p:pic>
      <p:sp>
        <p:nvSpPr>
          <p:cNvPr id="4" name="Footer Placeholder 3">
            <a:extLst>
              <a:ext uri="{FF2B5EF4-FFF2-40B4-BE49-F238E27FC236}">
                <a16:creationId xmlns:a16="http://schemas.microsoft.com/office/drawing/2014/main" id="{7A923642-AF3A-71D8-0CC3-A7DE16B8F02F}"/>
              </a:ext>
            </a:extLst>
          </p:cNvPr>
          <p:cNvSpPr>
            <a:spLocks noGrp="1"/>
          </p:cNvSpPr>
          <p:nvPr>
            <p:ph type="ftr" sz="quarter" idx="10"/>
          </p:nvPr>
        </p:nvSpPr>
        <p:spPr>
          <a:xfrm>
            <a:off x="838200" y="6438850"/>
            <a:ext cx="10007606" cy="3636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rPr>
              <a:t>Public Health Update</a:t>
            </a:r>
          </a:p>
        </p:txBody>
      </p:sp>
      <p:pic>
        <p:nvPicPr>
          <p:cNvPr id="1026" name="Picture 2">
            <a:extLst>
              <a:ext uri="{FF2B5EF4-FFF2-40B4-BE49-F238E27FC236}">
                <a16:creationId xmlns:a16="http://schemas.microsoft.com/office/drawing/2014/main" id="{6D90374E-D0B8-73D6-3C90-EE2DAD386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265" y="1825625"/>
            <a:ext cx="3505200" cy="23397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262F3BD-CE42-95FC-F72D-EABFBB27521F}"/>
              </a:ext>
            </a:extLst>
          </p:cNvPr>
          <p:cNvPicPr>
            <a:picLocks noChangeAspect="1"/>
          </p:cNvPicPr>
          <p:nvPr/>
        </p:nvPicPr>
        <p:blipFill>
          <a:blip r:embed="rId4"/>
          <a:stretch>
            <a:fillRect/>
          </a:stretch>
        </p:blipFill>
        <p:spPr>
          <a:xfrm>
            <a:off x="6264440" y="4320744"/>
            <a:ext cx="1739872" cy="2388973"/>
          </a:xfrm>
          <a:prstGeom prst="rect">
            <a:avLst/>
          </a:prstGeom>
          <a:ln>
            <a:solidFill>
              <a:schemeClr val="accent1"/>
            </a:solidFill>
          </a:ln>
        </p:spPr>
      </p:pic>
    </p:spTree>
    <p:extLst>
      <p:ext uri="{BB962C8B-B14F-4D97-AF65-F5344CB8AC3E}">
        <p14:creationId xmlns:p14="http://schemas.microsoft.com/office/powerpoint/2010/main" val="24733186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dy of water with trees and blue sky&#10;&#10;Description automatically generated">
            <a:extLst>
              <a:ext uri="{FF2B5EF4-FFF2-40B4-BE49-F238E27FC236}">
                <a16:creationId xmlns:a16="http://schemas.microsoft.com/office/drawing/2014/main" id="{601B04A5-5942-15ED-305F-497B8794AE6A}"/>
              </a:ext>
            </a:extLst>
          </p:cNvPr>
          <p:cNvPicPr>
            <a:picLocks noChangeAspect="1"/>
          </p:cNvPicPr>
          <p:nvPr/>
        </p:nvPicPr>
        <p:blipFill>
          <a:blip r:embed="rId2"/>
          <a:stretch>
            <a:fillRect/>
          </a:stretch>
        </p:blipFill>
        <p:spPr>
          <a:xfrm>
            <a:off x="317147" y="2894923"/>
            <a:ext cx="6803232" cy="3925369"/>
          </a:xfrm>
          <a:prstGeom prst="rect">
            <a:avLst/>
          </a:prstGeom>
        </p:spPr>
      </p:pic>
      <p:sp>
        <p:nvSpPr>
          <p:cNvPr id="2" name="Title 1"/>
          <p:cNvSpPr>
            <a:spLocks noGrp="1"/>
          </p:cNvSpPr>
          <p:nvPr>
            <p:ph type="ctrTitle"/>
          </p:nvPr>
        </p:nvSpPr>
        <p:spPr>
          <a:xfrm>
            <a:off x="151577" y="460583"/>
            <a:ext cx="11630472" cy="2449371"/>
          </a:xfrm>
        </p:spPr>
        <p:txBody>
          <a:bodyPr/>
          <a:lstStyle/>
          <a:p>
            <a:r>
              <a:rPr lang="en-GB" dirty="0">
                <a:cs typeface="Calibri"/>
              </a:rPr>
              <a:t>Hafren Dyfrdwy – </a:t>
            </a:r>
            <a:br>
              <a:rPr lang="en-GB" dirty="0">
                <a:cs typeface="Calibri"/>
              </a:rPr>
            </a:br>
            <a:r>
              <a:rPr lang="en-GB" dirty="0">
                <a:cs typeface="Calibri"/>
              </a:rPr>
              <a:t>River Health </a:t>
            </a:r>
          </a:p>
        </p:txBody>
      </p:sp>
      <p:sp>
        <p:nvSpPr>
          <p:cNvPr id="7" name="TextBox 6">
            <a:extLst>
              <a:ext uri="{FF2B5EF4-FFF2-40B4-BE49-F238E27FC236}">
                <a16:creationId xmlns:a16="http://schemas.microsoft.com/office/drawing/2014/main" id="{C215D6E5-2271-D2BB-BFC8-17CEBF77609C}"/>
              </a:ext>
            </a:extLst>
          </p:cNvPr>
          <p:cNvSpPr txBox="1"/>
          <p:nvPr/>
        </p:nvSpPr>
        <p:spPr>
          <a:xfrm>
            <a:off x="7285758" y="4955081"/>
            <a:ext cx="264429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Calibri"/>
                <a:cs typeface="Calibri"/>
              </a:rPr>
              <a:t>Presented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Calibri"/>
                <a:cs typeface="Calibri"/>
              </a:rPr>
              <a:t>Dr Alex Clayton,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Calibri"/>
                <a:cs typeface="Calibri"/>
              </a:rPr>
              <a:t>Improvement Manager</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Calibri"/>
              <a:cs typeface="Calibri"/>
            </a:endParaRPr>
          </a:p>
        </p:txBody>
      </p:sp>
    </p:spTree>
    <p:extLst>
      <p:ext uri="{BB962C8B-B14F-4D97-AF65-F5344CB8AC3E}">
        <p14:creationId xmlns:p14="http://schemas.microsoft.com/office/powerpoint/2010/main" val="21891057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C5FCDA4-5370-C340-D3BC-3F47275E73C6}"/>
              </a:ext>
            </a:extLst>
          </p:cNvPr>
          <p:cNvSpPr>
            <a:spLocks noGrp="1"/>
          </p:cNvSpPr>
          <p:nvPr>
            <p:ph idx="1"/>
          </p:nvPr>
        </p:nvSpPr>
        <p:spPr/>
        <p:txBody>
          <a:bodyPr/>
          <a:lstStyle/>
          <a:p>
            <a:pPr marL="0" indent="0" defTabSz="685800">
              <a:buNone/>
            </a:pPr>
            <a:r>
              <a:rPr lang="en-GB" sz="1600" b="1" dirty="0">
                <a:solidFill>
                  <a:srgbClr val="555559"/>
                </a:solidFill>
                <a:latin typeface="Calibri"/>
              </a:rPr>
              <a:t>Hafren Dyfrdwy</a:t>
            </a:r>
            <a:r>
              <a:rPr lang="en-GB" sz="1600" dirty="0">
                <a:solidFill>
                  <a:srgbClr val="555559"/>
                </a:solidFill>
                <a:latin typeface="Calibri"/>
              </a:rPr>
              <a:t> - which translates as Severn Dee - was formed in 2018 from the coming together of Dee Valley Water and Severn Trent to form a new water service for our customers in Wales.</a:t>
            </a:r>
          </a:p>
          <a:p>
            <a:pPr defTabSz="685800"/>
            <a:endParaRPr lang="en-GB" sz="1600" dirty="0">
              <a:solidFill>
                <a:srgbClr val="555559"/>
              </a:solidFill>
              <a:latin typeface="Calibri"/>
            </a:endParaRPr>
          </a:p>
          <a:p>
            <a:pPr marL="0" indent="0" defTabSz="685800">
              <a:buNone/>
            </a:pPr>
            <a:r>
              <a:rPr lang="en-GB" sz="1600" dirty="0">
                <a:solidFill>
                  <a:srgbClr val="555559"/>
                </a:solidFill>
                <a:latin typeface="Calibri"/>
              </a:rPr>
              <a:t>We have </a:t>
            </a:r>
            <a:r>
              <a:rPr lang="en-GB" sz="1600" b="1" dirty="0">
                <a:solidFill>
                  <a:srgbClr val="555559"/>
                </a:solidFill>
                <a:latin typeface="Calibri"/>
              </a:rPr>
              <a:t>over 130 employees </a:t>
            </a:r>
            <a:r>
              <a:rPr lang="en-GB" sz="1600" dirty="0">
                <a:solidFill>
                  <a:srgbClr val="555559"/>
                </a:solidFill>
                <a:latin typeface="Calibri"/>
              </a:rPr>
              <a:t>based across our office locations and operational sites.</a:t>
            </a:r>
            <a:endParaRPr lang="en-GB" sz="1600" dirty="0">
              <a:solidFill>
                <a:srgbClr val="555559"/>
              </a:solidFill>
              <a:latin typeface="Calibri"/>
              <a:cs typeface="Calibri"/>
            </a:endParaRPr>
          </a:p>
          <a:p>
            <a:pPr defTabSz="685800"/>
            <a:endParaRPr lang="en-GB" sz="1800" dirty="0">
              <a:solidFill>
                <a:srgbClr val="FFFFFF"/>
              </a:solidFill>
              <a:latin typeface="Calibri"/>
            </a:endParaRPr>
          </a:p>
          <a:p>
            <a:pPr marL="0" indent="0" defTabSz="685800">
              <a:buNone/>
            </a:pPr>
            <a:r>
              <a:rPr lang="en-GB" sz="1600" dirty="0">
                <a:solidFill>
                  <a:srgbClr val="555559"/>
                </a:solidFill>
                <a:latin typeface="Calibri"/>
              </a:rPr>
              <a:t>We provide clean water to around </a:t>
            </a:r>
            <a:r>
              <a:rPr lang="en-GB" sz="1600" b="1" dirty="0">
                <a:solidFill>
                  <a:srgbClr val="555559"/>
                </a:solidFill>
                <a:latin typeface="Calibri"/>
              </a:rPr>
              <a:t>100,000 customers </a:t>
            </a:r>
            <a:r>
              <a:rPr lang="en-GB" sz="1600" dirty="0">
                <a:solidFill>
                  <a:srgbClr val="555559"/>
                </a:solidFill>
                <a:latin typeface="Calibri"/>
              </a:rPr>
              <a:t>and</a:t>
            </a:r>
            <a:r>
              <a:rPr lang="en-GB" sz="1600" b="1" dirty="0">
                <a:solidFill>
                  <a:srgbClr val="555559"/>
                </a:solidFill>
                <a:latin typeface="Calibri"/>
              </a:rPr>
              <a:t> </a:t>
            </a:r>
            <a:r>
              <a:rPr lang="en-GB" sz="1600" dirty="0">
                <a:solidFill>
                  <a:srgbClr val="555559"/>
                </a:solidFill>
                <a:latin typeface="Calibri"/>
              </a:rPr>
              <a:t>wastewater removal and treatment for around</a:t>
            </a:r>
            <a:r>
              <a:rPr lang="en-GB" sz="1600" b="1" dirty="0">
                <a:solidFill>
                  <a:srgbClr val="555559"/>
                </a:solidFill>
                <a:latin typeface="Calibri"/>
              </a:rPr>
              <a:t> 20,000</a:t>
            </a:r>
            <a:r>
              <a:rPr lang="en-GB" sz="1600" dirty="0">
                <a:solidFill>
                  <a:srgbClr val="555559"/>
                </a:solidFill>
                <a:latin typeface="Calibri"/>
              </a:rPr>
              <a:t> </a:t>
            </a:r>
            <a:r>
              <a:rPr lang="en-GB" sz="1600" b="1" dirty="0">
                <a:solidFill>
                  <a:srgbClr val="555559"/>
                </a:solidFill>
                <a:latin typeface="Calibri"/>
              </a:rPr>
              <a:t>customers</a:t>
            </a:r>
            <a:r>
              <a:rPr lang="en-GB" sz="1600" dirty="0">
                <a:solidFill>
                  <a:srgbClr val="555559"/>
                </a:solidFill>
                <a:latin typeface="Calibri"/>
                <a:ea typeface="+mn-lt"/>
                <a:cs typeface="Calibri"/>
              </a:rPr>
              <a:t> </a:t>
            </a:r>
            <a:r>
              <a:rPr lang="en-GB" sz="1600" dirty="0">
                <a:solidFill>
                  <a:srgbClr val="555559"/>
                </a:solidFill>
                <a:latin typeface="Calibri"/>
              </a:rPr>
              <a:t>in the heart of Wales. We are funded entirely by revenue from these customers.</a:t>
            </a:r>
            <a:endParaRPr lang="en-GB" sz="1600" dirty="0">
              <a:solidFill>
                <a:srgbClr val="555559"/>
              </a:solidFill>
              <a:latin typeface="Calibri"/>
              <a:cs typeface="Calibri"/>
            </a:endParaRPr>
          </a:p>
          <a:p>
            <a:pPr defTabSz="685800"/>
            <a:endParaRPr lang="en-GB" sz="1800" dirty="0">
              <a:solidFill>
                <a:srgbClr val="FFFFFF"/>
              </a:solidFill>
              <a:latin typeface="Calibri"/>
            </a:endParaRPr>
          </a:p>
          <a:p>
            <a:pPr marL="0" indent="0" defTabSz="685800">
              <a:buNone/>
            </a:pPr>
            <a:r>
              <a:rPr lang="en-GB" sz="1600" dirty="0">
                <a:solidFill>
                  <a:srgbClr val="555559"/>
                </a:solidFill>
                <a:latin typeface="Calibri"/>
              </a:rPr>
              <a:t>We provide </a:t>
            </a:r>
            <a:r>
              <a:rPr lang="en-GB" sz="1600" b="1" dirty="0">
                <a:solidFill>
                  <a:srgbClr val="555559"/>
                </a:solidFill>
                <a:latin typeface="Calibri"/>
              </a:rPr>
              <a:t>61 million litres of drinking water per day </a:t>
            </a:r>
            <a:r>
              <a:rPr lang="en-GB" sz="1600" dirty="0">
                <a:solidFill>
                  <a:srgbClr val="555559"/>
                </a:solidFill>
                <a:latin typeface="Calibri"/>
              </a:rPr>
              <a:t>and we take away </a:t>
            </a:r>
            <a:r>
              <a:rPr lang="en-GB" sz="1600" b="1" dirty="0">
                <a:solidFill>
                  <a:srgbClr val="555559"/>
                </a:solidFill>
                <a:latin typeface="Calibri"/>
              </a:rPr>
              <a:t>18 million litres of wastewater</a:t>
            </a:r>
            <a:r>
              <a:rPr lang="en-GB" sz="1600" dirty="0">
                <a:solidFill>
                  <a:srgbClr val="555559"/>
                </a:solidFill>
                <a:latin typeface="Calibri"/>
              </a:rPr>
              <a:t> via our network of over 3,000km of water and sewer pipes. </a:t>
            </a:r>
            <a:endParaRPr lang="en-GB" sz="1600" dirty="0">
              <a:solidFill>
                <a:srgbClr val="555559"/>
              </a:solidFill>
              <a:latin typeface="Calibri"/>
              <a:cs typeface="Calibri"/>
            </a:endParaRPr>
          </a:p>
          <a:p>
            <a:pPr defTabSz="685800"/>
            <a:endParaRPr lang="en-GB" sz="1600" dirty="0">
              <a:solidFill>
                <a:srgbClr val="555559"/>
              </a:solidFill>
              <a:latin typeface="Calibri"/>
              <a:cs typeface="Calibri"/>
            </a:endParaRPr>
          </a:p>
          <a:p>
            <a:pPr marL="0" indent="0" defTabSz="685800">
              <a:buNone/>
            </a:pPr>
            <a:r>
              <a:rPr lang="en-GB" sz="1600" dirty="0">
                <a:solidFill>
                  <a:srgbClr val="555559"/>
                </a:solidFill>
                <a:latin typeface="Calibri"/>
                <a:cs typeface="Calibri"/>
              </a:rPr>
              <a:t>We're only 28% of the size of Portsmouth Water, the second smallest water company, and only 2.4% the size of South West Water, the second smallest wastewater company.</a:t>
            </a:r>
            <a:endParaRPr lang="en-GB" sz="1800" dirty="0">
              <a:solidFill>
                <a:srgbClr val="555559"/>
              </a:solidFill>
              <a:latin typeface="Calibri"/>
              <a:cs typeface="Calibri"/>
            </a:endParaRPr>
          </a:p>
          <a:p>
            <a:pPr marL="0" indent="0">
              <a:buNone/>
            </a:pPr>
            <a:endParaRPr lang="en-GB" dirty="0"/>
          </a:p>
        </p:txBody>
      </p:sp>
      <p:sp>
        <p:nvSpPr>
          <p:cNvPr id="3" name="Title 2">
            <a:extLst>
              <a:ext uri="{FF2B5EF4-FFF2-40B4-BE49-F238E27FC236}">
                <a16:creationId xmlns:a16="http://schemas.microsoft.com/office/drawing/2014/main" id="{94943C9D-49B6-F436-CF98-7CFE1935D1E8}"/>
              </a:ext>
            </a:extLst>
          </p:cNvPr>
          <p:cNvSpPr>
            <a:spLocks noGrp="1"/>
          </p:cNvSpPr>
          <p:nvPr>
            <p:ph type="title"/>
          </p:nvPr>
        </p:nvSpPr>
        <p:spPr/>
        <p:txBody>
          <a:bodyPr/>
          <a:lstStyle/>
          <a:p>
            <a:r>
              <a:rPr lang="en-GB" dirty="0"/>
              <a:t>Introducing hafren dyfrdwy</a:t>
            </a:r>
          </a:p>
        </p:txBody>
      </p:sp>
      <p:pic>
        <p:nvPicPr>
          <p:cNvPr id="8" name="Picture 3" descr="Map&#10;&#10;Description automatically generated">
            <a:extLst>
              <a:ext uri="{FF2B5EF4-FFF2-40B4-BE49-F238E27FC236}">
                <a16:creationId xmlns:a16="http://schemas.microsoft.com/office/drawing/2014/main" id="{3BC8E1D2-19E8-0F83-AF05-7DCAB62D425F}"/>
              </a:ext>
            </a:extLst>
          </p:cNvPr>
          <p:cNvPicPr>
            <a:picLocks noChangeAspect="1"/>
          </p:cNvPicPr>
          <p:nvPr/>
        </p:nvPicPr>
        <p:blipFill>
          <a:blip r:embed="rId2"/>
          <a:stretch>
            <a:fillRect/>
          </a:stretch>
        </p:blipFill>
        <p:spPr>
          <a:xfrm>
            <a:off x="5660061" y="948537"/>
            <a:ext cx="6450267" cy="5757063"/>
          </a:xfrm>
          <a:prstGeom prst="rect">
            <a:avLst/>
          </a:prstGeom>
        </p:spPr>
      </p:pic>
    </p:spTree>
    <p:extLst>
      <p:ext uri="{BB962C8B-B14F-4D97-AF65-F5344CB8AC3E}">
        <p14:creationId xmlns:p14="http://schemas.microsoft.com/office/powerpoint/2010/main" val="22660438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
</p:tagLst>
</file>

<file path=ppt/tags/tag2.xml><?xml version="1.0" encoding="utf-8"?>
<p:tagLst xmlns:a="http://schemas.openxmlformats.org/drawingml/2006/main" xmlns:r="http://schemas.openxmlformats.org/officeDocument/2006/relationships" xmlns:p="http://schemas.openxmlformats.org/presentationml/2006/main">
  <p:tag name="AS_UNIQUEID" val="100"/>
</p:tagLst>
</file>

<file path=ppt/tags/tag3.xml><?xml version="1.0" encoding="utf-8"?>
<p:tagLst xmlns:a="http://schemas.openxmlformats.org/drawingml/2006/main" xmlns:r="http://schemas.openxmlformats.org/officeDocument/2006/relationships" xmlns:p="http://schemas.openxmlformats.org/presentationml/2006/main">
  <p:tag name="AS_UNIQUEID" val="101"/>
</p:tagLst>
</file>

<file path=ppt/tags/tag4.xml><?xml version="1.0" encoding="utf-8"?>
<p:tagLst xmlns:a="http://schemas.openxmlformats.org/drawingml/2006/main" xmlns:r="http://schemas.openxmlformats.org/officeDocument/2006/relationships" xmlns:p="http://schemas.openxmlformats.org/presentationml/2006/main">
  <p:tag name="AS_UNIQUEID" val="102"/>
</p:tagLst>
</file>

<file path=ppt/theme/theme1.xml><?xml version="1.0" encoding="utf-8"?>
<a:theme xmlns:a="http://schemas.openxmlformats.org/drawingml/2006/main" name="WW White Theme">
  <a:themeElements>
    <a:clrScheme name="WW">
      <a:dk1>
        <a:srgbClr val="009EDB"/>
      </a:dk1>
      <a:lt1>
        <a:sysClr val="window" lastClr="FFFFFF"/>
      </a:lt1>
      <a:dk2>
        <a:srgbClr val="009EDB"/>
      </a:dk2>
      <a:lt2>
        <a:srgbClr val="FFFFFF"/>
      </a:lt2>
      <a:accent1>
        <a:srgbClr val="A0CE67"/>
      </a:accent1>
      <a:accent2>
        <a:srgbClr val="EDB321"/>
      </a:accent2>
      <a:accent3>
        <a:srgbClr val="EC008C"/>
      </a:accent3>
      <a:accent4>
        <a:srgbClr val="51C6F5"/>
      </a:accent4>
      <a:accent5>
        <a:srgbClr val="CAE4AA"/>
      </a:accent5>
      <a:accent6>
        <a:srgbClr val="FFCC0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HA-ST-PowerPoint-Template-Wide">
  <a:themeElements>
    <a:clrScheme name="ST Colours">
      <a:dk1>
        <a:srgbClr val="FFFFFF"/>
      </a:dk1>
      <a:lt1>
        <a:srgbClr val="555559"/>
      </a:lt1>
      <a:dk2>
        <a:srgbClr val="FFFFFF"/>
      </a:dk2>
      <a:lt2>
        <a:srgbClr val="555559"/>
      </a:lt2>
      <a:accent1>
        <a:srgbClr val="009FE3"/>
      </a:accent1>
      <a:accent2>
        <a:srgbClr val="87189A"/>
      </a:accent2>
      <a:accent3>
        <a:srgbClr val="003E52"/>
      </a:accent3>
      <a:accent4>
        <a:srgbClr val="E6007E"/>
      </a:accent4>
      <a:accent5>
        <a:srgbClr val="555559"/>
      </a:accent5>
      <a:accent6>
        <a:srgbClr val="1E9C8D"/>
      </a:accent6>
      <a:hlink>
        <a:srgbClr val="009DE1"/>
      </a:hlink>
      <a:folHlink>
        <a:srgbClr val="E6007E"/>
      </a:folHlink>
    </a:clrScheme>
    <a:fontScheme name="STW Font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T PPT Template WIDE 2018" id="{9E7E36B6-8F58-40E9-9488-7E88E5F3C48C}" vid="{61BCC3EA-032D-4B9B-A1B5-1328A79DB593}"/>
    </a:ext>
  </a:extLst>
</a:theme>
</file>

<file path=ppt/theme/theme11.xml><?xml version="1.0" encoding="utf-8"?>
<a:theme xmlns:a="http://schemas.openxmlformats.org/drawingml/2006/main" name="Dark Blue Theme Master">
  <a:themeElements>
    <a:clrScheme name="ST Colours">
      <a:dk1>
        <a:srgbClr val="FFFFFF"/>
      </a:dk1>
      <a:lt1>
        <a:srgbClr val="555559"/>
      </a:lt1>
      <a:dk2>
        <a:srgbClr val="FFFFFF"/>
      </a:dk2>
      <a:lt2>
        <a:srgbClr val="555559"/>
      </a:lt2>
      <a:accent1>
        <a:srgbClr val="009FE3"/>
      </a:accent1>
      <a:accent2>
        <a:srgbClr val="87189A"/>
      </a:accent2>
      <a:accent3>
        <a:srgbClr val="003E52"/>
      </a:accent3>
      <a:accent4>
        <a:srgbClr val="E6007E"/>
      </a:accent4>
      <a:accent5>
        <a:srgbClr val="555559"/>
      </a:accent5>
      <a:accent6>
        <a:srgbClr val="1E9C8D"/>
      </a:accent6>
      <a:hlink>
        <a:srgbClr val="009DE1"/>
      </a:hlink>
      <a:folHlink>
        <a:srgbClr val="E6007E"/>
      </a:folHlink>
    </a:clrScheme>
    <a:fontScheme name="STW Font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T PPT Template WIDE 2018" id="{9E7E36B6-8F58-40E9-9488-7E88E5F3C48C}" vid="{D0D0D53F-8648-49D9-95B5-546444D4B5FB}"/>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AF15ABA-0C5B-4634-BD1D-9CE9F837011B}" vid="{CB549412-969E-479E-8379-1E223BB03A95}"/>
    </a:ext>
  </a:extLst>
</a:theme>
</file>

<file path=ppt/theme/theme4.xml><?xml version="1.0" encoding="utf-8"?>
<a:theme xmlns:a="http://schemas.openxmlformats.org/drawingml/2006/main" name="Water-Marketing-Template-4x3-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19FC0F5F-C1C1-524A-A697-FEC23D738A53}" vid="{FB886AE2-B82B-4240-BE7F-1143AEB59CBF}"/>
    </a:ext>
  </a:extLst>
</a:theme>
</file>

<file path=ppt/theme/theme5.xml><?xml version="1.0" encoding="utf-8"?>
<a:theme xmlns:a="http://schemas.openxmlformats.org/drawingml/2006/main" name="1_DWI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WW White Theme">
  <a:themeElements>
    <a:clrScheme name="DCWW">
      <a:dk1>
        <a:srgbClr val="009EDB"/>
      </a:dk1>
      <a:lt1>
        <a:srgbClr val="FFFFFF"/>
      </a:lt1>
      <a:dk2>
        <a:srgbClr val="0072BC"/>
      </a:dk2>
      <a:lt2>
        <a:srgbClr val="1A8C44"/>
      </a:lt2>
      <a:accent1>
        <a:srgbClr val="74C2BE"/>
      </a:accent1>
      <a:accent2>
        <a:srgbClr val="F15F56"/>
      </a:accent2>
      <a:accent3>
        <a:srgbClr val="6B66A4"/>
      </a:accent3>
      <a:accent4>
        <a:srgbClr val="BFD730"/>
      </a:accent4>
      <a:accent5>
        <a:srgbClr val="CD3D96"/>
      </a:accent5>
      <a:accent6>
        <a:srgbClr val="FFCB05"/>
      </a:accent6>
      <a:hlink>
        <a:srgbClr val="0563C1"/>
      </a:hlink>
      <a:folHlink>
        <a:srgbClr val="F68B1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rategy Presentation.potx" id="{97D4D5DA-0196-4BF9-86FC-8AFD939960AF}" vid="{07F4F577-C42B-4262-A3F7-1CD6C0148693}"/>
    </a:ext>
  </a:extLst>
</a:theme>
</file>

<file path=docProps/app.xml><?xml version="1.0" encoding="utf-8"?>
<Properties xmlns="http://schemas.openxmlformats.org/officeDocument/2006/extended-properties" xmlns:vt="http://schemas.openxmlformats.org/officeDocument/2006/docPropsVTypes">
  <Template>White powerpoint template  - Dwr Cymru</Template>
  <TotalTime>2444</TotalTime>
  <Words>7336</Words>
  <Application>Microsoft Office PowerPoint</Application>
  <PresentationFormat>Widescreen</PresentationFormat>
  <Paragraphs>817</Paragraphs>
  <Slides>121</Slides>
  <Notes>53</Notes>
  <HiddenSlides>0</HiddenSlides>
  <MMClips>0</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121</vt:i4>
      </vt:variant>
    </vt:vector>
  </HeadingPairs>
  <TitlesOfParts>
    <vt:vector size="147" baseType="lpstr">
      <vt:lpstr>Aptos</vt:lpstr>
      <vt:lpstr>Arial</vt:lpstr>
      <vt:lpstr>Arial Black</vt:lpstr>
      <vt:lpstr>Arial,Sans-Serif</vt:lpstr>
      <vt:lpstr>Calibri</vt:lpstr>
      <vt:lpstr>Calibri Light</vt:lpstr>
      <vt:lpstr>Lato Light</vt:lpstr>
      <vt:lpstr>Lato Regular</vt:lpstr>
      <vt:lpstr>Open Sans Light</vt:lpstr>
      <vt:lpstr>Roboto Light</vt:lpstr>
      <vt:lpstr>Rockwell Extra Bold</vt:lpstr>
      <vt:lpstr>Symbol</vt:lpstr>
      <vt:lpstr>Tw Cen MT</vt:lpstr>
      <vt:lpstr>Verdana</vt:lpstr>
      <vt:lpstr>Wingdings</vt:lpstr>
      <vt:lpstr>WW White Theme</vt:lpstr>
      <vt:lpstr>Office Theme</vt:lpstr>
      <vt:lpstr>1_Office Theme</vt:lpstr>
      <vt:lpstr>Water-Marketing-Template-4x3-01</vt:lpstr>
      <vt:lpstr>1_DWI template</vt:lpstr>
      <vt:lpstr>2_Office Theme</vt:lpstr>
      <vt:lpstr>Droplet</vt:lpstr>
      <vt:lpstr>3_Office Theme</vt:lpstr>
      <vt:lpstr>1_WW White Theme</vt:lpstr>
      <vt:lpstr>HA-ST-PowerPoint-Template-Wide</vt:lpstr>
      <vt:lpstr>Dark Blue Theme Master</vt:lpstr>
      <vt:lpstr>Water Health Partnership  Conference 2024</vt:lpstr>
      <vt:lpstr>Welcome</vt:lpstr>
      <vt:lpstr>Housekeeping</vt:lpstr>
      <vt:lpstr>PowerPoint Presentation</vt:lpstr>
      <vt:lpstr>PowerPoint Presentation</vt:lpstr>
      <vt:lpstr>Agenda</vt:lpstr>
      <vt:lpstr>Agenda</vt:lpstr>
      <vt:lpstr>PowerPoint Presentation</vt:lpstr>
      <vt:lpstr>PowerPoint Presentation</vt:lpstr>
      <vt:lpstr>Water and Health Challenges Going forward.</vt:lpstr>
      <vt:lpstr>WE ARE NOT JUST A COMMODITY</vt:lpstr>
      <vt:lpstr>PowerPoint Presentation</vt:lpstr>
      <vt:lpstr>High Income Countries</vt:lpstr>
      <vt:lpstr>Increasing Challenges</vt:lpstr>
      <vt:lpstr>Chemicals</vt:lpstr>
      <vt:lpstr>We will need long-term planning and innovation.</vt:lpstr>
      <vt:lpstr>Welsh Government Policy Update </vt:lpstr>
      <vt:lpstr>PowerPoint Presentation</vt:lpstr>
      <vt:lpstr>Ongoing Challenges and Pressures </vt:lpstr>
      <vt:lpstr>Key Headlines</vt:lpstr>
      <vt:lpstr>The Water (Special Measures) Bill </vt:lpstr>
      <vt:lpstr>Water Policy - Looking Ahead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   Return to this room at 11:30 please </vt:lpstr>
      <vt:lpstr>PowerPoint Presentation</vt:lpstr>
      <vt:lpstr>Overview</vt:lpstr>
      <vt:lpstr>Industry dashboard </vt:lpstr>
      <vt:lpstr>Compliance with standards in Wales 2023</vt:lpstr>
      <vt:lpstr>PFAS surveillance in Wales 2023</vt:lpstr>
      <vt:lpstr>Compliance risk index</vt:lpstr>
      <vt:lpstr>Compliance risk index</vt:lpstr>
      <vt:lpstr>Proportion of CRI by failure and parameter</vt:lpstr>
      <vt:lpstr>Water Quality Events 2023</vt:lpstr>
      <vt:lpstr>Event risk index</vt:lpstr>
      <vt:lpstr>High scoring events 2023</vt:lpstr>
      <vt:lpstr>Whole industry discolouration rate 2023</vt:lpstr>
      <vt:lpstr>Discolouration rate per 1000 population</vt:lpstr>
      <vt:lpstr>Discolouration prediction</vt:lpstr>
      <vt:lpstr>Taste and odour contact rate 2023</vt:lpstr>
      <vt:lpstr>Top hazards RARI score – r.27 risk assessments</vt:lpstr>
      <vt:lpstr>Water Quality Impacts: Chlorate</vt:lpstr>
      <vt:lpstr>Lead pipe replacement </vt:lpstr>
      <vt:lpstr>Service reservoirs</vt:lpstr>
      <vt:lpstr>Asset Risks</vt:lpstr>
      <vt:lpstr>Private Water Supplies Overview</vt:lpstr>
      <vt:lpstr>Private Water Supplies</vt:lpstr>
      <vt:lpstr>Private Water Supplies</vt:lpstr>
      <vt:lpstr>Private Water Supplies &amp; Risk Assessments</vt:lpstr>
      <vt:lpstr>Research</vt:lpstr>
      <vt:lpstr>Aims</vt:lpstr>
      <vt:lpstr>Methods</vt:lpstr>
      <vt:lpstr>Observations and conclusions</vt:lpstr>
      <vt:lpstr>Observations and conclusions</vt:lpstr>
      <vt:lpstr>Observations and conclusions</vt:lpstr>
      <vt:lpstr>Observations and conclusions</vt:lpstr>
      <vt:lpstr>Observations and conclusions</vt:lpstr>
      <vt:lpstr>Observations and conclusions</vt:lpstr>
      <vt:lpstr>Observations and conclusions</vt:lpstr>
      <vt:lpstr>Observations and conclusions</vt:lpstr>
      <vt:lpstr>Observations and conclusions </vt:lpstr>
      <vt:lpstr>Conclusions and recommendations</vt:lpstr>
      <vt:lpstr> Proposed Interventions</vt:lpstr>
      <vt:lpstr>Drinking Water Inspectorate</vt:lpstr>
      <vt:lpstr>Lunch Please take the opportunity to network  Return to this room ready for afternoon session at 13:15 please   </vt:lpstr>
      <vt:lpstr>Welcome back</vt:lpstr>
      <vt:lpstr>Agenda</vt:lpstr>
      <vt:lpstr>Water Incident Management Workshop/ Scenario  Diane Watkin, Environmental Health Officer, Powys County Council Chair of the Private Water Supplies Task and Finish Group   </vt:lpstr>
      <vt:lpstr>Workshop session  Tables 1 &amp; 2 – Move to Cader Room 1 (Facilitator – Anna Schwappach) Tables 3 &amp; 4 – Move to Cader Room 1  (Facilitator –Adriana Kiss) Tables 5 &amp; 6 – Move to Cader Room 2  (Facilitator – Mark Porter) Tables 7 &amp; 8 – Stay in this room (Facilitator – Kate Willis) Table 9 &amp;10  - Stay in this room (Facilitator – Julia Mansbridge)  Please be back in this main room for 14:20 for feedback session   </vt:lpstr>
      <vt:lpstr>Feedback on Workshop session  Carol Weatherley, Public Health and Research Manager, Dŵr Cymru Welsh Water  </vt:lpstr>
      <vt:lpstr>Break   Return to this room at 14:55 please </vt:lpstr>
      <vt:lpstr>Water Health Partnership for Wales: Public Health Update  Andrew Kibble, on behalf of UKHSA and PHW</vt:lpstr>
      <vt:lpstr>On-going work</vt:lpstr>
      <vt:lpstr>Current and emerging issues…</vt:lpstr>
      <vt:lpstr>Hafren Dyfrdwy –  River Health </vt:lpstr>
      <vt:lpstr>Introducing hafren dyfrdwy</vt:lpstr>
      <vt:lpstr>River Health: What is Get River Positive?</vt:lpstr>
      <vt:lpstr>Storm overflows in Hafren Dyfrdwy</vt:lpstr>
      <vt:lpstr>Storm overflows – an overview</vt:lpstr>
      <vt:lpstr>Action on storm Overflows</vt:lpstr>
      <vt:lpstr>Catchment partnerships delivering biodiversity</vt:lpstr>
      <vt:lpstr>Lake Vyrnwy Peatland restoration Project</vt:lpstr>
      <vt:lpstr>Partnership working to improve biodiversity in HD </vt:lpstr>
      <vt:lpstr>Future Catchment investment 2025-2030</vt:lpstr>
      <vt:lpstr>Our Overall improvement plans for 2025-2030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session and feedback</vt:lpstr>
      <vt:lpstr>Closing remarks</vt:lpstr>
      <vt:lpstr>Event Close</vt:lpstr>
    </vt:vector>
  </TitlesOfParts>
  <Company>Welsh Water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Health Partnership Annual Event</dc:title>
  <dc:creator>Riddick Anna</dc:creator>
  <cp:lastModifiedBy>Richard Blake</cp:lastModifiedBy>
  <cp:revision>94</cp:revision>
  <dcterms:created xsi:type="dcterms:W3CDTF">2018-09-12T07:54:37Z</dcterms:created>
  <dcterms:modified xsi:type="dcterms:W3CDTF">2024-12-13T14:22:07Z</dcterms:modified>
</cp:coreProperties>
</file>